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tmp" ContentType="image/png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8" r:id="rId2"/>
    <p:sldId id="286" r:id="rId3"/>
    <p:sldId id="287" r:id="rId4"/>
    <p:sldId id="288" r:id="rId5"/>
    <p:sldId id="289" r:id="rId6"/>
    <p:sldId id="290" r:id="rId7"/>
    <p:sldId id="291" r:id="rId8"/>
    <p:sldId id="292" r:id="rId9"/>
    <p:sldId id="293" r:id="rId10"/>
    <p:sldId id="294" r:id="rId11"/>
    <p:sldId id="295" r:id="rId12"/>
    <p:sldId id="296" r:id="rId13"/>
    <p:sldId id="297" r:id="rId14"/>
    <p:sldId id="298" r:id="rId15"/>
    <p:sldId id="299" r:id="rId16"/>
    <p:sldId id="300" r:id="rId17"/>
    <p:sldId id="301" r:id="rId18"/>
    <p:sldId id="303" r:id="rId19"/>
    <p:sldId id="302" r:id="rId20"/>
    <p:sldId id="304" r:id="rId21"/>
  </p:sldIdLst>
  <p:sldSz cx="9144000" cy="6858000" type="screen4x3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202">
          <p15:clr>
            <a:srgbClr val="A4A3A4"/>
          </p15:clr>
        </p15:guide>
        <p15:guide id="2" pos="2789">
          <p15:clr>
            <a:srgbClr val="A4A3A4"/>
          </p15:clr>
        </p15:guide>
        <p15:guide id="3" pos="129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B1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 varScale="1">
        <p:scale>
          <a:sx n="146" d="100"/>
          <a:sy n="146" d="100"/>
        </p:scale>
        <p:origin x="-2080" y="-104"/>
      </p:cViewPr>
      <p:guideLst>
        <p:guide orient="horz" pos="3202"/>
        <p:guide pos="2789"/>
        <p:guide pos="1293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handoutMaster" Target="handoutMasters/handout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65713D-CABD-BC43-982A-9AA2396CF5DC}" type="datetimeFigureOut">
              <a:rPr lang="de-DE" smtClean="0"/>
              <a:t>19.11.14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17CA9A-36F0-5041-8DE5-686AD51CF0A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4909740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FD2F6E-672D-5E4E-B98A-E0A8C6CA1DAC}" type="datetimeFigureOut">
              <a:rPr lang="de-DE" smtClean="0"/>
              <a:t>19.11.14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4149B7-4FD4-C14C-8113-0AB1A100796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2538162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Möglichkeiten</a:t>
            </a:r>
          </a:p>
          <a:p>
            <a:r>
              <a:rPr lang="de-DE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von</a:t>
            </a:r>
          </a:p>
          <a:p>
            <a:r>
              <a:rPr lang="de-DE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Diagnose</a:t>
            </a:r>
          </a:p>
          <a:p>
            <a:r>
              <a:rPr lang="de-DE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</a:t>
            </a:r>
          </a:p>
          <a:p>
            <a:r>
              <a:rPr lang="de-DE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Förderung</a:t>
            </a:r>
          </a:p>
          <a:p>
            <a:r>
              <a:rPr lang="de-DE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</a:t>
            </a:r>
          </a:p>
          <a:p>
            <a:r>
              <a:rPr lang="de-DE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den</a:t>
            </a:r>
          </a:p>
          <a:p>
            <a:r>
              <a:rPr lang="de-DE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verschiedenen</a:t>
            </a:r>
          </a:p>
          <a:p>
            <a:r>
              <a:rPr lang="de-DE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Phasen</a:t>
            </a:r>
          </a:p>
          <a:p>
            <a:r>
              <a:rPr lang="de-DE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von</a:t>
            </a:r>
          </a:p>
          <a:p>
            <a:r>
              <a:rPr lang="de-DE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Unterricht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4149B7-4FD4-C14C-8113-0AB1A100796C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73913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4149B7-4FD4-C14C-8113-0AB1A100796C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405267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4149B7-4FD4-C14C-8113-0AB1A100796C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77448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4149B7-4FD4-C14C-8113-0AB1A100796C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32251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4149B7-4FD4-C14C-8113-0AB1A100796C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156185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4149B7-4FD4-C14C-8113-0AB1A100796C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883519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4149B7-4FD4-C14C-8113-0AB1A100796C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680997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4149B7-4FD4-C14C-8113-0AB1A100796C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075227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4149B7-4FD4-C14C-8113-0AB1A100796C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959319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4149B7-4FD4-C14C-8113-0AB1A100796C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197724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4149B7-4FD4-C14C-8113-0AB1A100796C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142184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4149B7-4FD4-C14C-8113-0AB1A100796C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74332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4149B7-4FD4-C14C-8113-0AB1A100796C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735724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4149B7-4FD4-C14C-8113-0AB1A100796C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220714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4149B7-4FD4-C14C-8113-0AB1A100796C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682709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4149B7-4FD4-C14C-8113-0AB1A100796C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756170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4149B7-4FD4-C14C-8113-0AB1A100796C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97278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1741714"/>
            <a:ext cx="6400800" cy="360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Master-Untertitelformat bearbeiten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Turin, 13.10.2014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dirty="0" smtClean="0"/>
              <a:t>1</a:t>
            </a:r>
            <a:endParaRPr lang="de-DE" dirty="0"/>
          </a:p>
        </p:txBody>
      </p:sp>
      <p:sp>
        <p:nvSpPr>
          <p:cNvPr id="10" name="Titelplatzhalter 1"/>
          <p:cNvSpPr txBox="1">
            <a:spLocks/>
          </p:cNvSpPr>
          <p:nvPr userDrawn="1"/>
        </p:nvSpPr>
        <p:spPr>
          <a:xfrm>
            <a:off x="-1" y="0"/>
            <a:ext cx="9144001" cy="79121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mpd="sng"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de-DE" dirty="0"/>
          </a:p>
        </p:txBody>
      </p:sp>
      <p:cxnSp>
        <p:nvCxnSpPr>
          <p:cNvPr id="12" name="Gerade Verbindung 11"/>
          <p:cNvCxnSpPr/>
          <p:nvPr userDrawn="1"/>
        </p:nvCxnSpPr>
        <p:spPr>
          <a:xfrm>
            <a:off x="0" y="782915"/>
            <a:ext cx="9144000" cy="0"/>
          </a:xfrm>
          <a:prstGeom prst="line">
            <a:avLst/>
          </a:prstGeom>
          <a:ln w="38100" cmpd="sng"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13" name="Bild 12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6695" y="0"/>
            <a:ext cx="1297305" cy="79121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Inhaltsplatzhalter 14"/>
          <p:cNvSpPr>
            <a:spLocks noGrp="1"/>
          </p:cNvSpPr>
          <p:nvPr>
            <p:ph sz="quarter" idx="13" hasCustomPrompt="1"/>
          </p:nvPr>
        </p:nvSpPr>
        <p:spPr>
          <a:xfrm>
            <a:off x="0" y="0"/>
            <a:ext cx="9144000" cy="782638"/>
          </a:xfrm>
        </p:spPr>
        <p:txBody>
          <a:bodyPr anchor="ctr"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de-DE" dirty="0" smtClean="0"/>
              <a:t>Toolkit Prototype</a:t>
            </a:r>
          </a:p>
        </p:txBody>
      </p:sp>
      <p:sp>
        <p:nvSpPr>
          <p:cNvPr id="11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" y="6410199"/>
            <a:ext cx="9143999" cy="365125"/>
          </a:xfrm>
        </p:spPr>
        <p:txBody>
          <a:bodyPr/>
          <a:lstStyle/>
          <a:p>
            <a:pPr algn="l"/>
            <a:r>
              <a:rPr lang="de-DE" smtClean="0"/>
              <a:t>Essen, 20.12.2014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88766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Turin, 13.10.2014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Essen, 20.12.2014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4A27E-FE9A-BF40-88B9-47B5D886191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084190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Turin, 13.10.2014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Essen, 20.12.2014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4A27E-FE9A-BF40-88B9-47B5D886191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160284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Turin, 13.10.2014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Essen, 20.12.2014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4A27E-FE9A-BF40-88B9-47B5D886191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557425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 smtClean="0"/>
              <a:t>Toolkit Prototype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srgbClr val="000000"/>
                </a:solidFill>
              </a:rPr>
              <a:t>Turin, 13.10.2014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6" name="Bild 5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6695" y="0"/>
            <a:ext cx="1297305" cy="79121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" name="Gerade Verbindung 7"/>
          <p:cNvCxnSpPr/>
          <p:nvPr userDrawn="1"/>
        </p:nvCxnSpPr>
        <p:spPr>
          <a:xfrm>
            <a:off x="0" y="791210"/>
            <a:ext cx="9143998" cy="0"/>
          </a:xfrm>
          <a:prstGeom prst="line">
            <a:avLst/>
          </a:prstGeom>
          <a:ln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0" name="Inhaltsplatzhalter 9"/>
          <p:cNvSpPr>
            <a:spLocks noGrp="1"/>
          </p:cNvSpPr>
          <p:nvPr>
            <p:ph sz="quarter" idx="13"/>
          </p:nvPr>
        </p:nvSpPr>
        <p:spPr>
          <a:xfrm>
            <a:off x="229808" y="1003905"/>
            <a:ext cx="8744330" cy="5104795"/>
          </a:xfrm>
        </p:spPr>
        <p:txBody>
          <a:bodyPr/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" y="6410199"/>
            <a:ext cx="9143999" cy="365125"/>
          </a:xfrm>
        </p:spPr>
        <p:txBody>
          <a:bodyPr/>
          <a:lstStyle/>
          <a:p>
            <a:pPr algn="l"/>
            <a:r>
              <a:rPr lang="de-DE" smtClean="0"/>
              <a:t>Essen, 20.12.2014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825807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 smtClean="0"/>
              <a:t>Toolkit Prototype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de-DE" smtClean="0"/>
              <a:t>Turin, 13.10.2014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4A27E-FE9A-BF40-88B9-47B5D8861910}" type="slidenum">
              <a:rPr lang="de-DE" smtClean="0"/>
              <a:t>‹Nr.›</a:t>
            </a:fld>
            <a:endParaRPr lang="de-DE"/>
          </a:p>
        </p:txBody>
      </p:sp>
      <p:pic>
        <p:nvPicPr>
          <p:cNvPr id="7" name="Bild 6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6695" y="0"/>
            <a:ext cx="1297305" cy="79121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" name="Gerade Verbindung 7"/>
          <p:cNvCxnSpPr/>
          <p:nvPr userDrawn="1"/>
        </p:nvCxnSpPr>
        <p:spPr>
          <a:xfrm>
            <a:off x="0" y="791210"/>
            <a:ext cx="9143998" cy="0"/>
          </a:xfrm>
          <a:prstGeom prst="line">
            <a:avLst/>
          </a:prstGeom>
          <a:ln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9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" y="6410199"/>
            <a:ext cx="9143999" cy="365125"/>
          </a:xfrm>
        </p:spPr>
        <p:txBody>
          <a:bodyPr/>
          <a:lstStyle/>
          <a:p>
            <a:pPr algn="l"/>
            <a:r>
              <a:rPr lang="de-DE" smtClean="0"/>
              <a:t>Essen, 20.12.2014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820089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Turin, 13.10.2014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4A27E-FE9A-BF40-88B9-47B5D8861910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" y="6410199"/>
            <a:ext cx="9143999" cy="365125"/>
          </a:xfrm>
        </p:spPr>
        <p:txBody>
          <a:bodyPr/>
          <a:lstStyle/>
          <a:p>
            <a:pPr algn="l"/>
            <a:r>
              <a:rPr lang="de-DE" smtClean="0"/>
              <a:t>Essen, 20.12.2014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686204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Turin, 13.10.2014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4A27E-FE9A-BF40-88B9-47B5D8861910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" y="6410199"/>
            <a:ext cx="9143999" cy="365125"/>
          </a:xfrm>
        </p:spPr>
        <p:txBody>
          <a:bodyPr/>
          <a:lstStyle/>
          <a:p>
            <a:pPr algn="l"/>
            <a:r>
              <a:rPr lang="de-DE" smtClean="0"/>
              <a:t>Essen, 20.12.2014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799379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Turin, 13.10.2014</a:t>
            </a: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4A27E-FE9A-BF40-88B9-47B5D8861910}" type="slidenum">
              <a:rPr lang="de-DE" smtClean="0"/>
              <a:t>‹Nr.›</a:t>
            </a:fld>
            <a:endParaRPr lang="de-DE"/>
          </a:p>
        </p:txBody>
      </p:sp>
      <p:sp>
        <p:nvSpPr>
          <p:cNvPr id="10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" y="6410199"/>
            <a:ext cx="9143999" cy="365125"/>
          </a:xfrm>
        </p:spPr>
        <p:txBody>
          <a:bodyPr/>
          <a:lstStyle/>
          <a:p>
            <a:pPr algn="l"/>
            <a:r>
              <a:rPr lang="de-DE" smtClean="0"/>
              <a:t>Essen, 20.12.2014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950145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Turin, 13.10.2014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4A27E-FE9A-BF40-88B9-47B5D8861910}" type="slidenum">
              <a:rPr lang="de-DE" smtClean="0"/>
              <a:t>‹Nr.›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" y="6410199"/>
            <a:ext cx="9143999" cy="365125"/>
          </a:xfrm>
        </p:spPr>
        <p:txBody>
          <a:bodyPr/>
          <a:lstStyle/>
          <a:p>
            <a:pPr algn="l"/>
            <a:r>
              <a:rPr lang="de-DE" smtClean="0"/>
              <a:t>Essen, 20.12.2014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676107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Turin, 13.10.2014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4A27E-FE9A-BF40-88B9-47B5D8861910}" type="slidenum">
              <a:rPr lang="de-DE" smtClean="0"/>
              <a:t>‹Nr.›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" y="6410199"/>
            <a:ext cx="9143999" cy="365125"/>
          </a:xfrm>
        </p:spPr>
        <p:txBody>
          <a:bodyPr/>
          <a:lstStyle/>
          <a:p>
            <a:pPr algn="l"/>
            <a:r>
              <a:rPr lang="de-DE" smtClean="0"/>
              <a:t>Essen, 20.12.2014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2412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Turin, 13.10.2014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4A27E-FE9A-BF40-88B9-47B5D8861910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" y="6410199"/>
            <a:ext cx="9143999" cy="365125"/>
          </a:xfrm>
        </p:spPr>
        <p:txBody>
          <a:bodyPr/>
          <a:lstStyle/>
          <a:p>
            <a:pPr algn="l"/>
            <a:r>
              <a:rPr lang="de-DE" smtClean="0"/>
              <a:t>Essen, 20.12.2014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27758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emf"/><Relationship Id="rId15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-1" y="0"/>
            <a:ext cx="9144001" cy="79121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mpd="sng"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Toolkit Prototype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229809" y="1076476"/>
            <a:ext cx="8744857" cy="50496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229808" y="6416801"/>
            <a:ext cx="12700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>
                <a:solidFill>
                  <a:srgbClr val="000000"/>
                </a:solidFill>
              </a:rPr>
              <a:t>Turin, 13.10.2014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" y="6416801"/>
            <a:ext cx="9143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0000"/>
                </a:solidFill>
              </a:defRPr>
            </a:lvl1pPr>
          </a:lstStyle>
          <a:p>
            <a:pPr algn="l"/>
            <a:r>
              <a:rPr lang="de-DE" smtClean="0"/>
              <a:t>Essen, 20.12.2014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427961" y="6416801"/>
            <a:ext cx="546705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>1</a:t>
            </a:r>
            <a:endParaRPr lang="de-DE" dirty="0"/>
          </a:p>
        </p:txBody>
      </p:sp>
      <p:cxnSp>
        <p:nvCxnSpPr>
          <p:cNvPr id="8" name="Gerade Verbindung 7"/>
          <p:cNvCxnSpPr/>
          <p:nvPr userDrawn="1"/>
        </p:nvCxnSpPr>
        <p:spPr>
          <a:xfrm>
            <a:off x="0" y="782915"/>
            <a:ext cx="9144000" cy="0"/>
          </a:xfrm>
          <a:prstGeom prst="line">
            <a:avLst/>
          </a:prstGeom>
          <a:ln w="38100" cmpd="sng"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9" name="Bild 8"/>
          <p:cNvPicPr/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6695" y="0"/>
            <a:ext cx="1297305" cy="79121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" name="Gerade Verbindung 11"/>
          <p:cNvCxnSpPr/>
          <p:nvPr userDrawn="1"/>
        </p:nvCxnSpPr>
        <p:spPr>
          <a:xfrm>
            <a:off x="-1" y="6416801"/>
            <a:ext cx="9144001" cy="0"/>
          </a:xfrm>
          <a:prstGeom prst="line">
            <a:avLst/>
          </a:prstGeom>
          <a:ln w="38100" cmpd="sng"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7" name="Bild 6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5665475" y="6442217"/>
            <a:ext cx="1707675" cy="415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104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2800" kern="120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28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Symbol" charset="2"/>
        <a:buChar char="-"/>
        <a:defRPr sz="2000" kern="1200">
          <a:solidFill>
            <a:schemeClr val="accent4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Wingdings" charset="2"/>
        <a:buChar char="ü"/>
        <a:defRPr sz="2000" kern="1200">
          <a:solidFill>
            <a:schemeClr val="accent5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accent2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microsoft.com/office/2007/relationships/hdphoto" Target="../media/hdphoto1.wdp"/><Relationship Id="rId5" Type="http://schemas.openxmlformats.org/officeDocument/2006/relationships/image" Target="../media/image4.jpeg"/><Relationship Id="rId6" Type="http://schemas.openxmlformats.org/officeDocument/2006/relationships/image" Target="../media/image5.jpeg"/><Relationship Id="rId7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mp"/><Relationship Id="rId4" Type="http://schemas.openxmlformats.org/officeDocument/2006/relationships/image" Target="../media/image15.tmp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mp"/><Relationship Id="rId4" Type="http://schemas.openxmlformats.org/officeDocument/2006/relationships/image" Target="../media/image16.tmp"/><Relationship Id="rId5" Type="http://schemas.openxmlformats.org/officeDocument/2006/relationships/image" Target="../media/image17.tmp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mp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1" y="6410199"/>
            <a:ext cx="9143999" cy="365125"/>
          </a:xfrm>
        </p:spPr>
        <p:txBody>
          <a:bodyPr/>
          <a:lstStyle/>
          <a:p>
            <a:pPr algn="l"/>
            <a:r>
              <a:rPr lang="de-DE" smtClean="0"/>
              <a:t>Essen, 20.12.2014</a:t>
            </a:r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15645" y="-81054"/>
            <a:ext cx="9143999" cy="9541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endParaRPr lang="de-DE" sz="2800" dirty="0" smtClean="0">
              <a:solidFill>
                <a:schemeClr val="accent1"/>
              </a:solidFill>
            </a:endParaRPr>
          </a:p>
          <a:p>
            <a:pPr algn="ctr"/>
            <a:endParaRPr lang="de-DE" sz="2800" dirty="0">
              <a:solidFill>
                <a:schemeClr val="accent1"/>
              </a:solidFill>
            </a:endParaRPr>
          </a:p>
        </p:txBody>
      </p:sp>
      <p:sp>
        <p:nvSpPr>
          <p:cNvPr id="11" name="Fußzeilenplatzhalter 3"/>
          <p:cNvSpPr txBox="1">
            <a:spLocks/>
          </p:cNvSpPr>
          <p:nvPr/>
        </p:nvSpPr>
        <p:spPr>
          <a:xfrm>
            <a:off x="1" y="6405454"/>
            <a:ext cx="9143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457200" rtl="0" eaLnBrk="1" latinLnBrk="0" hangingPunct="1">
              <a:defRPr sz="1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de-DE" dirty="0"/>
          </a:p>
        </p:txBody>
      </p:sp>
      <p:sp>
        <p:nvSpPr>
          <p:cNvPr id="21" name="Titel 1"/>
          <p:cNvSpPr txBox="1">
            <a:spLocks/>
          </p:cNvSpPr>
          <p:nvPr/>
        </p:nvSpPr>
        <p:spPr>
          <a:xfrm>
            <a:off x="134952" y="3393333"/>
            <a:ext cx="8928992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600" dirty="0" smtClean="0"/>
              <a:t>Diagnose &amp; Förderung im mathematischen und naturwissenschaftlichen Unterricht</a:t>
            </a:r>
          </a:p>
        </p:txBody>
      </p:sp>
      <p:sp>
        <p:nvSpPr>
          <p:cNvPr id="23" name="Untertitel 2"/>
          <p:cNvSpPr txBox="1">
            <a:spLocks/>
          </p:cNvSpPr>
          <p:nvPr/>
        </p:nvSpPr>
        <p:spPr>
          <a:xfrm>
            <a:off x="278968" y="5121525"/>
            <a:ext cx="8712968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 sz="2000" dirty="0" smtClean="0"/>
              <a:t>Bärbel Barzel,  Philipp </a:t>
            </a:r>
            <a:r>
              <a:rPr lang="de-DE" sz="2000" dirty="0" err="1" smtClean="0"/>
              <a:t>Schmiemann</a:t>
            </a:r>
            <a:r>
              <a:rPr lang="de-DE" sz="2000" dirty="0"/>
              <a:t>, Hana </a:t>
            </a:r>
            <a:r>
              <a:rPr lang="de-DE" sz="2000" dirty="0" err="1" smtClean="0"/>
              <a:t>Ruchniewicz</a:t>
            </a:r>
            <a:r>
              <a:rPr lang="de-DE" sz="2000" dirty="0" smtClean="0"/>
              <a:t>, </a:t>
            </a:r>
            <a:r>
              <a:rPr lang="de-DE" sz="2000" dirty="0" err="1" smtClean="0"/>
              <a:t>Belgüzar</a:t>
            </a:r>
            <a:r>
              <a:rPr lang="de-DE" sz="2000" dirty="0" smtClean="0"/>
              <a:t> Kalaycı-Kara</a:t>
            </a:r>
          </a:p>
          <a:p>
            <a:pPr algn="l"/>
            <a:r>
              <a:rPr lang="de-DE" sz="2000" dirty="0" smtClean="0">
                <a:solidFill>
                  <a:schemeClr val="tx1"/>
                </a:solidFill>
              </a:rPr>
              <a:t>Universität Duisburg-Essen</a:t>
            </a:r>
            <a:endParaRPr lang="de-DE" sz="2000" dirty="0">
              <a:solidFill>
                <a:schemeClr val="tx1"/>
              </a:solidFill>
            </a:endParaRPr>
          </a:p>
          <a:p>
            <a:pPr algn="l"/>
            <a:endParaRPr lang="de-DE" sz="2800" dirty="0" smtClean="0"/>
          </a:p>
        </p:txBody>
      </p:sp>
      <p:pic>
        <p:nvPicPr>
          <p:cNvPr id="24" name="Picture 3" descr="C:\Lars\Fotos\Fotos für den Austausch\Fotos Lehrerfortbildung\DSC_5099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821894" y="873053"/>
            <a:ext cx="2638003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5" descr="C:\Lars\Fotos\Fotos für den Austausch\Fotos Lehrerfortbildung\DSC_4906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34952" y="875381"/>
            <a:ext cx="1603755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 descr="C:\Lars\Fotos\Fotos für den Austausch\Schule und Unterricht\Grundschule\DSC_0890a_k.jp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047720" y="873053"/>
            <a:ext cx="1925053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Bild 11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0886" y="873053"/>
            <a:ext cx="2232248" cy="1728192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smtClean="0"/>
              <a:t>1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2522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989"/>
    </mc:Choice>
    <mc:Fallback xmlns="">
      <p:transition xmlns:p14="http://schemas.microsoft.com/office/powerpoint/2010/main" spd="slow" advTm="7989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dirty="0" smtClean="0"/>
              <a:t>10</a:t>
            </a: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de-DE" i="1" dirty="0" smtClean="0"/>
          </a:p>
          <a:p>
            <a:endParaRPr lang="de-DE" i="1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de-DE" dirty="0" smtClean="0"/>
              <a:t>Essen, 20.12.2014</a:t>
            </a:r>
            <a:endParaRPr lang="de-DE" dirty="0"/>
          </a:p>
        </p:txBody>
      </p:sp>
      <p:sp>
        <p:nvSpPr>
          <p:cNvPr id="95" name="Rectangle 2"/>
          <p:cNvSpPr txBox="1">
            <a:spLocks noChangeArrowheads="1"/>
          </p:cNvSpPr>
          <p:nvPr/>
        </p:nvSpPr>
        <p:spPr bwMode="auto">
          <a:xfrm>
            <a:off x="457200" y="13197"/>
            <a:ext cx="82296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14400"/>
            <a:r>
              <a:rPr lang="de-DE" kern="0" dirty="0" smtClean="0">
                <a:latin typeface="Arial" charset="0"/>
              </a:rPr>
              <a:t>         </a:t>
            </a:r>
            <a:r>
              <a:rPr lang="de-DE" sz="3200" kern="0" dirty="0" smtClean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- mit welchem Ziel?</a:t>
            </a:r>
            <a:endParaRPr lang="de-DE" sz="3200" kern="0" dirty="0">
              <a:solidFill>
                <a:schemeClr val="bg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96" name="WordArt 7"/>
          <p:cNvSpPr>
            <a:spLocks noChangeArrowheads="1" noChangeShapeType="1" noTextEdit="1"/>
          </p:cNvSpPr>
          <p:nvPr/>
        </p:nvSpPr>
        <p:spPr bwMode="auto">
          <a:xfrm>
            <a:off x="6006014" y="2815047"/>
            <a:ext cx="2447925" cy="382587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de-DE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prstClr val="black"/>
                </a:solidFill>
                <a:latin typeface="Arial"/>
                <a:ea typeface="Arial Black"/>
                <a:cs typeface="Arial Black"/>
              </a:rPr>
              <a:t>Schulentwicklung</a:t>
            </a:r>
          </a:p>
        </p:txBody>
      </p:sp>
      <p:sp>
        <p:nvSpPr>
          <p:cNvPr id="97" name="WordArt 8"/>
          <p:cNvSpPr>
            <a:spLocks noChangeArrowheads="1" noChangeShapeType="1" noTextEdit="1"/>
          </p:cNvSpPr>
          <p:nvPr/>
        </p:nvSpPr>
        <p:spPr bwMode="auto">
          <a:xfrm>
            <a:off x="146706" y="4617690"/>
            <a:ext cx="2808287" cy="382587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de-DE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prstClr val="black"/>
                </a:solidFill>
                <a:latin typeface="Arial"/>
                <a:ea typeface="Arial Black"/>
                <a:cs typeface="Arial Black"/>
              </a:rPr>
              <a:t>Individualdiagnose</a:t>
            </a:r>
          </a:p>
        </p:txBody>
      </p:sp>
      <p:sp>
        <p:nvSpPr>
          <p:cNvPr id="98" name="Text Box 4"/>
          <p:cNvSpPr txBox="1">
            <a:spLocks noChangeArrowheads="1"/>
          </p:cNvSpPr>
          <p:nvPr/>
        </p:nvSpPr>
        <p:spPr bwMode="auto">
          <a:xfrm>
            <a:off x="3205163" y="5000277"/>
            <a:ext cx="2519362" cy="588963"/>
          </a:xfrm>
          <a:prstGeom prst="rect">
            <a:avLst/>
          </a:prstGeom>
          <a:solidFill>
            <a:srgbClr val="FF9900"/>
          </a:solidFill>
          <a:ln w="9525">
            <a:solidFill>
              <a:srgbClr val="96969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de-DE" sz="3200" dirty="0">
                <a:solidFill>
                  <a:prstClr val="black"/>
                </a:solidFill>
                <a:latin typeface="Arial" charset="0"/>
                <a:ea typeface="ＭＳ Ｐゴシック" charset="0"/>
              </a:rPr>
              <a:t>Schüler</a:t>
            </a:r>
          </a:p>
        </p:txBody>
      </p:sp>
      <p:sp>
        <p:nvSpPr>
          <p:cNvPr id="99" name="Text Box 5"/>
          <p:cNvSpPr txBox="1">
            <a:spLocks noChangeArrowheads="1"/>
          </p:cNvSpPr>
          <p:nvPr/>
        </p:nvSpPr>
        <p:spPr bwMode="auto">
          <a:xfrm>
            <a:off x="3205163" y="4064033"/>
            <a:ext cx="2519362" cy="588963"/>
          </a:xfrm>
          <a:prstGeom prst="rect">
            <a:avLst/>
          </a:prstGeom>
          <a:solidFill>
            <a:srgbClr val="FFCC00"/>
          </a:solidFill>
          <a:ln w="9525">
            <a:solidFill>
              <a:srgbClr val="96969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de-DE" sz="3200">
                <a:solidFill>
                  <a:prstClr val="black"/>
                </a:solidFill>
                <a:latin typeface="Arial" charset="0"/>
                <a:ea typeface="ＭＳ Ｐゴシック" charset="0"/>
              </a:rPr>
              <a:t>Klassen</a:t>
            </a:r>
          </a:p>
        </p:txBody>
      </p:sp>
      <p:sp>
        <p:nvSpPr>
          <p:cNvPr id="100" name="Text Box 10"/>
          <p:cNvSpPr txBox="1">
            <a:spLocks noChangeArrowheads="1"/>
          </p:cNvSpPr>
          <p:nvPr/>
        </p:nvSpPr>
        <p:spPr bwMode="auto">
          <a:xfrm>
            <a:off x="3205163" y="3168570"/>
            <a:ext cx="2519362" cy="588962"/>
          </a:xfrm>
          <a:prstGeom prst="rect">
            <a:avLst/>
          </a:prstGeom>
          <a:solidFill>
            <a:srgbClr val="FFFF00"/>
          </a:solidFill>
          <a:ln w="9525">
            <a:solidFill>
              <a:srgbClr val="96969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de-DE" sz="3200" dirty="0">
                <a:solidFill>
                  <a:prstClr val="black"/>
                </a:solidFill>
                <a:latin typeface="Arial" charset="0"/>
                <a:ea typeface="ＭＳ Ｐゴシック" charset="0"/>
              </a:rPr>
              <a:t>Schulen</a:t>
            </a:r>
          </a:p>
        </p:txBody>
      </p:sp>
      <p:sp>
        <p:nvSpPr>
          <p:cNvPr id="101" name="Text Box 11"/>
          <p:cNvSpPr txBox="1">
            <a:spLocks noChangeArrowheads="1"/>
          </p:cNvSpPr>
          <p:nvPr/>
        </p:nvSpPr>
        <p:spPr bwMode="auto">
          <a:xfrm>
            <a:off x="3205163" y="2213614"/>
            <a:ext cx="2519362" cy="588963"/>
          </a:xfrm>
          <a:prstGeom prst="rect">
            <a:avLst/>
          </a:prstGeom>
          <a:solidFill>
            <a:srgbClr val="FFFF99"/>
          </a:solidFill>
          <a:ln w="9525">
            <a:solidFill>
              <a:srgbClr val="96969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de-DE" sz="3200">
                <a:solidFill>
                  <a:prstClr val="black"/>
                </a:solidFill>
                <a:latin typeface="Arial" charset="0"/>
                <a:ea typeface="ＭＳ Ｐゴシック" charset="0"/>
              </a:rPr>
              <a:t>Länder</a:t>
            </a:r>
          </a:p>
        </p:txBody>
      </p:sp>
      <p:sp>
        <p:nvSpPr>
          <p:cNvPr id="102" name="WordArt 13"/>
          <p:cNvSpPr>
            <a:spLocks noChangeArrowheads="1" noChangeShapeType="1" noTextEdit="1"/>
          </p:cNvSpPr>
          <p:nvPr/>
        </p:nvSpPr>
        <p:spPr bwMode="auto">
          <a:xfrm>
            <a:off x="5939638" y="4912171"/>
            <a:ext cx="2879725" cy="382587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de-DE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prstClr val="black"/>
                </a:solidFill>
                <a:latin typeface="Arial"/>
                <a:ea typeface="Arial Black"/>
                <a:cs typeface="Arial Black"/>
              </a:rPr>
              <a:t>Individuelle Förderung</a:t>
            </a:r>
          </a:p>
        </p:txBody>
      </p:sp>
      <p:sp>
        <p:nvSpPr>
          <p:cNvPr id="103" name="WordArt 14"/>
          <p:cNvSpPr>
            <a:spLocks noChangeArrowheads="1" noChangeShapeType="1" noTextEdit="1"/>
          </p:cNvSpPr>
          <p:nvPr/>
        </p:nvSpPr>
        <p:spPr bwMode="auto">
          <a:xfrm>
            <a:off x="5939489" y="3566238"/>
            <a:ext cx="2824163" cy="382587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de-DE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prstClr val="black"/>
                </a:solidFill>
                <a:latin typeface="Arial"/>
                <a:ea typeface="Arial Black"/>
                <a:cs typeface="Arial Black"/>
              </a:rPr>
              <a:t>Unterrichtsentwicklung</a:t>
            </a:r>
          </a:p>
        </p:txBody>
      </p:sp>
      <p:sp>
        <p:nvSpPr>
          <p:cNvPr id="104" name="WordArt 15"/>
          <p:cNvSpPr>
            <a:spLocks noChangeArrowheads="1" noChangeShapeType="1" noTextEdit="1"/>
          </p:cNvSpPr>
          <p:nvPr/>
        </p:nvSpPr>
        <p:spPr bwMode="auto">
          <a:xfrm>
            <a:off x="5923331" y="4270409"/>
            <a:ext cx="2879725" cy="382587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de-DE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prstClr val="black"/>
                </a:solidFill>
                <a:latin typeface="Arial"/>
                <a:ea typeface="Arial Black"/>
                <a:cs typeface="Arial Black"/>
              </a:rPr>
              <a:t>Unterrichtsgestaltung</a:t>
            </a:r>
          </a:p>
        </p:txBody>
      </p:sp>
      <p:sp>
        <p:nvSpPr>
          <p:cNvPr id="105" name="WordArt 16"/>
          <p:cNvSpPr>
            <a:spLocks noChangeArrowheads="1" noChangeShapeType="1" noTextEdit="1"/>
          </p:cNvSpPr>
          <p:nvPr/>
        </p:nvSpPr>
        <p:spPr bwMode="auto">
          <a:xfrm>
            <a:off x="148353" y="2802154"/>
            <a:ext cx="2808287" cy="382587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de-DE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prstClr val="black"/>
                </a:solidFill>
                <a:latin typeface="Arial"/>
                <a:ea typeface="Arial Black"/>
                <a:cs typeface="Arial Black"/>
              </a:rPr>
              <a:t>Leistungsvergleichstudie</a:t>
            </a:r>
            <a:endParaRPr lang="de-DE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prstClr val="black"/>
              </a:solidFill>
              <a:latin typeface="Arial"/>
              <a:ea typeface="Arial Black"/>
              <a:cs typeface="Arial Black"/>
            </a:endParaRPr>
          </a:p>
        </p:txBody>
      </p:sp>
      <p:sp>
        <p:nvSpPr>
          <p:cNvPr id="106" name="WordArt 17"/>
          <p:cNvSpPr>
            <a:spLocks noChangeArrowheads="1" noChangeShapeType="1" noTextEdit="1"/>
          </p:cNvSpPr>
          <p:nvPr/>
        </p:nvSpPr>
        <p:spPr bwMode="auto">
          <a:xfrm>
            <a:off x="6228184" y="2285622"/>
            <a:ext cx="2016125" cy="382587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de-DE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prstClr val="black"/>
                </a:solidFill>
                <a:latin typeface="Arial"/>
                <a:ea typeface="Arial Black"/>
                <a:cs typeface="Arial Black"/>
              </a:rPr>
              <a:t>Bildungspolitik</a:t>
            </a:r>
          </a:p>
        </p:txBody>
      </p:sp>
      <p:sp>
        <p:nvSpPr>
          <p:cNvPr id="107" name="WordArt 18"/>
          <p:cNvSpPr>
            <a:spLocks noChangeArrowheads="1" noChangeShapeType="1" noTextEdit="1"/>
          </p:cNvSpPr>
          <p:nvPr/>
        </p:nvSpPr>
        <p:spPr bwMode="auto">
          <a:xfrm>
            <a:off x="146706" y="3706136"/>
            <a:ext cx="2808287" cy="382587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de-DE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prstClr val="black"/>
                </a:solidFill>
                <a:latin typeface="Arial"/>
                <a:ea typeface="Arial Black"/>
                <a:cs typeface="Arial Black"/>
              </a:rPr>
              <a:t>Lernstandserhebung</a:t>
            </a:r>
            <a:endParaRPr lang="de-DE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prstClr val="black"/>
              </a:solidFill>
              <a:latin typeface="Arial"/>
              <a:ea typeface="Arial Black"/>
              <a:cs typeface="Arial Black"/>
            </a:endParaRPr>
          </a:p>
        </p:txBody>
      </p:sp>
      <p:sp>
        <p:nvSpPr>
          <p:cNvPr id="108" name="Rectangle 19"/>
          <p:cNvSpPr txBox="1">
            <a:spLocks noChangeArrowheads="1"/>
          </p:cNvSpPr>
          <p:nvPr/>
        </p:nvSpPr>
        <p:spPr bwMode="auto">
          <a:xfrm>
            <a:off x="344559" y="1421526"/>
            <a:ext cx="82296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ＭＳ Ｐゴシック" charset="0"/>
              </a:rPr>
              <a:t>Instrument 	      Fokus			Ziel</a:t>
            </a:r>
            <a:endParaRPr kumimoji="0" lang="de-DE" sz="3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ＭＳ Ｐゴシック" charset="0"/>
            </a:endParaRPr>
          </a:p>
        </p:txBody>
      </p:sp>
      <p:sp>
        <p:nvSpPr>
          <p:cNvPr id="109" name="Text Box 23"/>
          <p:cNvSpPr txBox="1">
            <a:spLocks noChangeArrowheads="1"/>
          </p:cNvSpPr>
          <p:nvPr/>
        </p:nvSpPr>
        <p:spPr bwMode="auto">
          <a:xfrm>
            <a:off x="-68580" y="912"/>
            <a:ext cx="2663825" cy="769938"/>
          </a:xfrm>
          <a:prstGeom prst="rect">
            <a:avLst/>
          </a:prstGeom>
          <a:gradFill rotWithShape="1">
            <a:gsLst>
              <a:gs pos="0">
                <a:sysClr val="windowText" lastClr="000000">
                  <a:gamma/>
                  <a:shade val="46275"/>
                  <a:invGamma/>
                  <a:alpha val="0"/>
                </a:sysClr>
              </a:gs>
              <a:gs pos="50000">
                <a:sysClr val="windowText" lastClr="000000">
                  <a:alpha val="52000"/>
                </a:sysClr>
              </a:gs>
              <a:gs pos="100000">
                <a:sysClr val="windowText" lastClr="000000">
                  <a:gamma/>
                  <a:shade val="46275"/>
                  <a:invGamma/>
                  <a:alpha val="0"/>
                </a:sys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400" b="1" i="0" u="none" strike="noStrike" kern="0" cap="none" spc="0" normalizeH="0" baseline="0" noProof="0" dirty="0">
                <a:ln>
                  <a:noFill/>
                </a:ln>
                <a:solidFill>
                  <a:srgbClr val="3399FF"/>
                </a:solidFill>
                <a:effectLst/>
                <a:uLnTx/>
                <a:uFillTx/>
                <a:latin typeface="Verdana" pitchFamily="34" charset="0"/>
                <a:ea typeface="ＭＳ Ｐゴシック" charset="0"/>
              </a:rPr>
              <a:t>Wozu?</a:t>
            </a:r>
          </a:p>
        </p:txBody>
      </p:sp>
    </p:spTree>
    <p:extLst>
      <p:ext uri="{BB962C8B-B14F-4D97-AF65-F5344CB8AC3E}">
        <p14:creationId xmlns:p14="http://schemas.microsoft.com/office/powerpoint/2010/main" val="33636072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de-DE" i="1" dirty="0" smtClean="0"/>
          </a:p>
          <a:p>
            <a:endParaRPr lang="de-DE" i="1" dirty="0"/>
          </a:p>
        </p:txBody>
      </p:sp>
      <p:sp>
        <p:nvSpPr>
          <p:cNvPr id="14" name="Titel 1"/>
          <p:cNvSpPr txBox="1">
            <a:spLocks/>
          </p:cNvSpPr>
          <p:nvPr/>
        </p:nvSpPr>
        <p:spPr>
          <a:xfrm>
            <a:off x="2987824" y="19083"/>
            <a:ext cx="82296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200" dirty="0" smtClean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wird diagnostiziert?</a:t>
            </a:r>
            <a:endParaRPr lang="de-DE" sz="3200" dirty="0">
              <a:solidFill>
                <a:schemeClr val="bg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15" name="Text Box 25"/>
          <p:cNvSpPr txBox="1">
            <a:spLocks noChangeArrowheads="1"/>
          </p:cNvSpPr>
          <p:nvPr/>
        </p:nvSpPr>
        <p:spPr bwMode="auto">
          <a:xfrm>
            <a:off x="54012" y="0"/>
            <a:ext cx="2015753" cy="769441"/>
          </a:xfrm>
          <a:prstGeom prst="rect">
            <a:avLst/>
          </a:prstGeom>
          <a:gradFill rotWithShape="1">
            <a:gsLst>
              <a:gs pos="0">
                <a:sysClr val="windowText" lastClr="000000">
                  <a:gamma/>
                  <a:shade val="46275"/>
                  <a:invGamma/>
                  <a:alpha val="0"/>
                </a:sysClr>
              </a:gs>
              <a:gs pos="50000">
                <a:sysClr val="windowText" lastClr="000000">
                  <a:alpha val="52000"/>
                </a:sysClr>
              </a:gs>
              <a:gs pos="100000">
                <a:sysClr val="windowText" lastClr="000000">
                  <a:gamma/>
                  <a:shade val="46275"/>
                  <a:invGamma/>
                  <a:alpha val="0"/>
                </a:sys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Verdana" pitchFamily="34" charset="0"/>
                <a:ea typeface="ＭＳ Ｐゴシック" charset="0"/>
              </a:rPr>
              <a:t>Was</a:t>
            </a:r>
            <a:endParaRPr kumimoji="0" lang="de-DE" sz="4400" b="1" i="0" u="none" strike="noStrike" kern="0" cap="none" spc="0" normalizeH="0" baseline="0" noProof="0" dirty="0">
              <a:ln>
                <a:noFill/>
              </a:ln>
              <a:solidFill>
                <a:srgbClr val="00FF00"/>
              </a:solidFill>
              <a:effectLst/>
              <a:uLnTx/>
              <a:uFillTx/>
              <a:latin typeface="Verdana" pitchFamily="34" charset="0"/>
              <a:ea typeface="ＭＳ Ｐゴシック" charset="0"/>
            </a:endParaRPr>
          </a:p>
        </p:txBody>
      </p:sp>
      <p:graphicFrame>
        <p:nvGraphicFramePr>
          <p:cNvPr id="16" name="Group 35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007638"/>
              </p:ext>
            </p:extLst>
          </p:nvPr>
        </p:nvGraphicFramePr>
        <p:xfrm>
          <a:off x="553429" y="1340768"/>
          <a:ext cx="8425823" cy="4948116"/>
        </p:xfrm>
        <a:graphic>
          <a:graphicData uri="http://schemas.openxmlformats.org/drawingml/2006/table">
            <a:tbl>
              <a:tblPr/>
              <a:tblGrid>
                <a:gridCol w="1645875"/>
                <a:gridCol w="1388346"/>
                <a:gridCol w="1665686"/>
                <a:gridCol w="1751527"/>
                <a:gridCol w="1974389"/>
              </a:tblGrid>
              <a:tr h="605178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  <a:tab pos="449263" algn="l"/>
                        </a:tabLst>
                      </a:pPr>
                      <a:endParaRPr kumimoji="0" lang="de-DE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  <a:tab pos="449263" algn="l"/>
                        </a:tabLst>
                      </a:pPr>
                      <a:r>
                        <a:rPr kumimoji="0" lang="de-DE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Explizite </a:t>
                      </a:r>
                      <a:br>
                        <a:rPr kumimoji="0" lang="de-DE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</a:br>
                      <a:r>
                        <a:rPr kumimoji="0" lang="de-DE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Formulierung</a:t>
                      </a:r>
                      <a:endParaRPr kumimoji="0" lang="de-DE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  <a:tab pos="449263" algn="l"/>
                        </a:tabLst>
                      </a:pPr>
                      <a:r>
                        <a:rPr kumimoji="0" lang="de-DE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Konkretisierung &amp; Abgrenzung</a:t>
                      </a:r>
                      <a:endParaRPr kumimoji="0" lang="de-DE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  <a:tab pos="449263" algn="l"/>
                        </a:tabLst>
                      </a:pPr>
                      <a:r>
                        <a:rPr kumimoji="0" lang="de-D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Bedeutung</a:t>
                      </a:r>
                      <a:r>
                        <a:rPr kumimoji="0" lang="de-D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en &amp;</a:t>
                      </a:r>
                      <a:r>
                        <a:rPr kumimoji="0" lang="de-D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Vernetzung </a:t>
                      </a: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  <a:tab pos="449263" algn="l"/>
                        </a:tabLst>
                      </a:pPr>
                      <a:r>
                        <a:rPr kumimoji="0" lang="de-D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Konventionelle Festlegung </a:t>
                      </a: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0366">
                <a:tc gridSpan="5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  <a:tab pos="449263" algn="l"/>
                        </a:tabLst>
                      </a:pPr>
                      <a:r>
                        <a:rPr kumimoji="0" lang="de-DE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Konzeptuelles Wissen</a:t>
                      </a:r>
                      <a:endParaRPr kumimoji="0" lang="de-DE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5B3D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521614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  <a:tab pos="449263" algn="l"/>
                        </a:tabLst>
                      </a:pPr>
                      <a:r>
                        <a:rPr kumimoji="0" lang="de-DE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Konzepte</a:t>
                      </a:r>
                      <a:endParaRPr kumimoji="0" lang="de-DE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  <a:tab pos="449263" algn="l"/>
                        </a:tabLst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Definitionen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  <a:tab pos="449263" algn="l"/>
                        </a:tabLst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Beispiele / </a:t>
                      </a:r>
                      <a:b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</a:b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Gegenbeispiele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  <a:tab pos="449263" algn="l"/>
                        </a:tabLst>
                      </a:pPr>
                      <a:r>
                        <a:rPr kumimoji="0" 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Vorstellungen / </a:t>
                      </a:r>
                      <a:br>
                        <a:rPr kumimoji="0" 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</a:br>
                      <a:r>
                        <a:rPr kumimoji="0" 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Darstellungen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  <a:tab pos="449263" algn="l"/>
                        </a:tabLst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Fachwörter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  <a:tab pos="449263" algn="l"/>
                        </a:tabLst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Bezeichnungen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0659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  <a:tab pos="449263" algn="l"/>
                        </a:tabLst>
                      </a:pPr>
                      <a:r>
                        <a:rPr kumimoji="0" lang="de-DE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Zusammen-hänge</a:t>
                      </a:r>
                      <a:endParaRPr kumimoji="0" lang="de-DE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  <a:tab pos="449263" algn="l"/>
                        </a:tabLst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Satz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  <a:tab pos="449263" algn="l"/>
                        </a:tabLst>
                      </a:pPr>
                      <a:r>
                        <a:rPr kumimoji="0" 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Beispiele / </a:t>
                      </a:r>
                      <a:br>
                        <a:rPr kumimoji="0" 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</a:br>
                      <a:r>
                        <a:rPr kumimoji="0" 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Gegenbeispiele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  <a:tab pos="449263" algn="l"/>
                        </a:tabLst>
                      </a:pPr>
                      <a:r>
                        <a:rPr kumimoji="0" 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(anschauliche) Begründung / 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  <a:tab pos="449263" algn="l"/>
                        </a:tabLst>
                      </a:pPr>
                      <a:r>
                        <a:rPr kumimoji="0" 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Beweis</a:t>
                      </a:r>
                      <a:endParaRPr kumimoji="0" lang="de-DE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  <a:tab pos="449263" algn="l"/>
                        </a:tabLst>
                      </a:pPr>
                      <a:r>
                        <a:rPr kumimoji="0" 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Namen der Sätze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  <a:tab pos="449263" algn="l"/>
                        </a:tabLst>
                      </a:pPr>
                      <a:r>
                        <a:rPr kumimoji="0" 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Konventionelle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  <a:tab pos="449263" algn="l"/>
                        </a:tabLst>
                      </a:pPr>
                      <a:r>
                        <a:rPr kumimoji="0" 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Regeln</a:t>
                      </a:r>
                      <a:r>
                        <a:rPr kumimoji="0" 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</a:t>
                      </a:r>
                      <a:endParaRPr kumimoji="0" lang="de-DE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0366">
                <a:tc gridSpan="5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  <a:tab pos="449263" algn="l"/>
                        </a:tabLst>
                      </a:pPr>
                      <a:r>
                        <a:rPr kumimoji="0" lang="de-DE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Prozedurales Wissen</a:t>
                      </a:r>
                      <a:endParaRPr kumimoji="0" lang="de-DE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5B3D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121744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  <a:tab pos="449263" algn="l"/>
                        </a:tabLst>
                      </a:pPr>
                      <a:r>
                        <a:rPr kumimoji="0" lang="de-DE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Mathematische oder </a:t>
                      </a:r>
                      <a:r>
                        <a:rPr kumimoji="0" lang="de-DE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naturwiss</a:t>
                      </a:r>
                      <a:r>
                        <a:rPr kumimoji="0" lang="de-DE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. Verfahren, Algorithmen</a:t>
                      </a:r>
                      <a:endParaRPr kumimoji="0" lang="de-DE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  <a:tab pos="449263" algn="l"/>
                        </a:tabLst>
                      </a:pPr>
                      <a:r>
                        <a:rPr kumimoji="0" 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Anleitung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  <a:tab pos="449263" algn="l"/>
                        </a:tabLst>
                      </a:pPr>
                      <a:endParaRPr kumimoji="0" lang="de-DE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  <a:tab pos="449263" algn="l"/>
                        </a:tabLst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Bedingungen der Anwendbarkeit, Spezialfälle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  <a:tab pos="449263" algn="l"/>
                        </a:tabLst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Fehlerwissen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  <a:tab pos="449263" algn="l"/>
                        </a:tabLst>
                      </a:pPr>
                      <a:r>
                        <a:rPr kumimoji="0" 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Vorstellung / Begründung </a:t>
                      </a:r>
                      <a:br>
                        <a:rPr kumimoji="0" 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</a:br>
                      <a:r>
                        <a:rPr kumimoji="0" 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als Verknüpfung zu konzeptuellen Gehalten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  <a:tab pos="449263" algn="l"/>
                        </a:tabLst>
                      </a:pPr>
                      <a:r>
                        <a:rPr kumimoji="0" 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Nicht begründbare Festlegungen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4872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  <a:tab pos="449263" algn="l"/>
                        </a:tabLst>
                      </a:pPr>
                      <a:r>
                        <a:rPr kumimoji="0" lang="de-DE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Handwerkliche Verfahren</a:t>
                      </a:r>
                      <a:endParaRPr kumimoji="0" lang="de-DE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  <a:tab pos="449263" algn="l"/>
                        </a:tabLst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Anleitung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  <a:tab pos="449263" algn="l"/>
                        </a:tabLst>
                      </a:pPr>
                      <a:r>
                        <a:rPr kumimoji="0" 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Umsetzung, Bedingungen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  <a:tab pos="449263" algn="l"/>
                        </a:tabLst>
                      </a:pP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  <a:tab pos="449263" algn="l"/>
                        </a:tabLst>
                      </a:pPr>
                      <a:r>
                        <a:rPr kumimoji="0" 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Nicht begründbare Festlegungen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0366">
                <a:tc gridSpan="5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  <a:tab pos="449263" algn="l"/>
                        </a:tabLst>
                      </a:pPr>
                      <a:r>
                        <a:rPr kumimoji="0" lang="de-DE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Metakognitives Wissen (z.B. Strategien des Problemlösens; Schritte beim Modellieren, ...)</a:t>
                      </a:r>
                      <a:endParaRPr kumimoji="0" lang="de-DE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5B3D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7" name="Rectangle 305"/>
          <p:cNvSpPr>
            <a:spLocks noChangeArrowheads="1"/>
          </p:cNvSpPr>
          <p:nvPr/>
        </p:nvSpPr>
        <p:spPr bwMode="auto">
          <a:xfrm>
            <a:off x="683568" y="620688"/>
            <a:ext cx="792088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449263" algn="l"/>
              </a:tabLst>
            </a:pPr>
            <a:endParaRPr lang="de-DE" b="1" dirty="0" smtClean="0">
              <a:solidFill>
                <a:srgbClr val="254061"/>
              </a:solidFill>
              <a:ea typeface="ＭＳ Ｐゴシック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449263" algn="l"/>
              </a:tabLst>
            </a:pPr>
            <a:r>
              <a:rPr lang="de-DE" b="1" dirty="0" smtClean="0">
                <a:solidFill>
                  <a:srgbClr val="254061"/>
                </a:solidFill>
                <a:ea typeface="ＭＳ Ｐゴシック" charset="0"/>
              </a:rPr>
              <a:t>Facette </a:t>
            </a:r>
            <a:r>
              <a:rPr lang="de-DE" b="1" dirty="0">
                <a:solidFill>
                  <a:srgbClr val="254061"/>
                </a:solidFill>
                <a:ea typeface="ＭＳ Ｐゴシック" charset="0"/>
              </a:rPr>
              <a:t>des </a:t>
            </a:r>
            <a:r>
              <a:rPr lang="de-DE" b="1" dirty="0" smtClean="0">
                <a:solidFill>
                  <a:srgbClr val="254061"/>
                </a:solidFill>
                <a:ea typeface="ＭＳ Ｐゴシック" charset="0"/>
              </a:rPr>
              <a:t>Wissens</a:t>
            </a:r>
            <a:endParaRPr lang="de-DE" b="1" dirty="0">
              <a:solidFill>
                <a:srgbClr val="254061"/>
              </a:solidFill>
              <a:ea typeface="ＭＳ Ｐゴシック" charset="0"/>
            </a:endParaRPr>
          </a:p>
        </p:txBody>
      </p:sp>
      <p:sp>
        <p:nvSpPr>
          <p:cNvPr id="18" name="Rectangle 306"/>
          <p:cNvSpPr>
            <a:spLocks noChangeArrowheads="1"/>
          </p:cNvSpPr>
          <p:nvPr/>
        </p:nvSpPr>
        <p:spPr bwMode="auto">
          <a:xfrm rot="-5400000">
            <a:off x="-542592" y="2039082"/>
            <a:ext cx="175400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r" defTabSz="9144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449263" algn="l"/>
              </a:tabLst>
            </a:pPr>
            <a:r>
              <a:rPr lang="de-DE" b="1" dirty="0" smtClean="0">
                <a:solidFill>
                  <a:srgbClr val="254061"/>
                </a:solidFill>
                <a:ea typeface="ＭＳ Ｐゴシック" charset="0"/>
              </a:rPr>
              <a:t>Art  </a:t>
            </a:r>
            <a:r>
              <a:rPr lang="de-DE" b="1" dirty="0">
                <a:solidFill>
                  <a:srgbClr val="254061"/>
                </a:solidFill>
                <a:ea typeface="ＭＳ Ｐゴシック" charset="0"/>
              </a:rPr>
              <a:t>des </a:t>
            </a:r>
            <a:r>
              <a:rPr lang="de-DE" b="1" dirty="0" smtClean="0">
                <a:solidFill>
                  <a:srgbClr val="254061"/>
                </a:solidFill>
                <a:ea typeface="ＭＳ Ｐゴシック" charset="0"/>
              </a:rPr>
              <a:t>Wissens</a:t>
            </a:r>
            <a:endParaRPr lang="de-DE" b="1" dirty="0">
              <a:solidFill>
                <a:srgbClr val="254061"/>
              </a:solidFill>
              <a:ea typeface="ＭＳ Ｐゴシック" charset="0"/>
            </a:endParaRPr>
          </a:p>
        </p:txBody>
      </p:sp>
      <p:cxnSp>
        <p:nvCxnSpPr>
          <p:cNvPr id="19" name="Gerade Verbindung mit Pfeil 18"/>
          <p:cNvCxnSpPr/>
          <p:nvPr/>
        </p:nvCxnSpPr>
        <p:spPr>
          <a:xfrm>
            <a:off x="2843808" y="1124744"/>
            <a:ext cx="5760640" cy="0"/>
          </a:xfrm>
          <a:prstGeom prst="straightConnector1">
            <a:avLst/>
          </a:prstGeom>
          <a:noFill/>
          <a:ln w="25400" cap="flat" cmpd="sng" algn="ctr">
            <a:solidFill>
              <a:srgbClr val="0070C0"/>
            </a:solidFill>
            <a:prstDash val="solid"/>
            <a:miter lim="800000"/>
            <a:tailEnd type="arrow"/>
          </a:ln>
          <a:effectLst/>
        </p:spPr>
      </p:cxnSp>
      <p:cxnSp>
        <p:nvCxnSpPr>
          <p:cNvPr id="20" name="Gerade Verbindung mit Pfeil 19"/>
          <p:cNvCxnSpPr/>
          <p:nvPr/>
        </p:nvCxnSpPr>
        <p:spPr>
          <a:xfrm>
            <a:off x="364178" y="3212976"/>
            <a:ext cx="0" cy="2880320"/>
          </a:xfrm>
          <a:prstGeom prst="straightConnector1">
            <a:avLst/>
          </a:prstGeom>
          <a:noFill/>
          <a:ln w="25400" cap="flat" cmpd="sng" algn="ctr">
            <a:solidFill>
              <a:srgbClr val="0070C0"/>
            </a:solidFill>
            <a:prstDash val="solid"/>
            <a:miter lim="800000"/>
            <a:tailEnd type="arrow"/>
          </a:ln>
          <a:effectLst/>
        </p:spPr>
      </p:cxnSp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de-DE" smtClean="0"/>
              <a:t>Essen, 20.12.2014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dirty="0" smtClean="0"/>
              <a:t>11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294318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dirty="0" smtClean="0"/>
              <a:t>12</a:t>
            </a: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sz="quarter" idx="13"/>
          </p:nvPr>
        </p:nvSpPr>
        <p:spPr>
          <a:xfrm>
            <a:off x="-169334" y="23386"/>
            <a:ext cx="9144000" cy="782638"/>
          </a:xfrm>
        </p:spPr>
        <p:txBody>
          <a:bodyPr/>
          <a:lstStyle/>
          <a:p>
            <a:endParaRPr lang="de-DE" i="1" dirty="0" smtClean="0"/>
          </a:p>
          <a:p>
            <a:endParaRPr lang="de-DE" i="1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de-DE" dirty="0" smtClean="0"/>
              <a:t>Essen, 20.12.2014</a:t>
            </a:r>
            <a:endParaRPr lang="de-DE" dirty="0"/>
          </a:p>
        </p:txBody>
      </p:sp>
      <p:sp>
        <p:nvSpPr>
          <p:cNvPr id="16" name="Text Box 24"/>
          <p:cNvSpPr txBox="1">
            <a:spLocks noChangeArrowheads="1"/>
          </p:cNvSpPr>
          <p:nvPr/>
        </p:nvSpPr>
        <p:spPr bwMode="auto">
          <a:xfrm>
            <a:off x="0" y="-11788"/>
            <a:ext cx="2808288" cy="769938"/>
          </a:xfrm>
          <a:prstGeom prst="rect">
            <a:avLst/>
          </a:prstGeom>
          <a:gradFill rotWithShape="1">
            <a:gsLst>
              <a:gs pos="0">
                <a:sysClr val="windowText" lastClr="000000">
                  <a:gamma/>
                  <a:shade val="46275"/>
                  <a:invGamma/>
                  <a:alpha val="0"/>
                </a:sysClr>
              </a:gs>
              <a:gs pos="50000">
                <a:sysClr val="windowText" lastClr="000000">
                  <a:alpha val="52000"/>
                </a:sysClr>
              </a:gs>
              <a:gs pos="100000">
                <a:sysClr val="windowText" lastClr="000000">
                  <a:gamma/>
                  <a:shade val="46275"/>
                  <a:invGamma/>
                  <a:alpha val="0"/>
                </a:sys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Verdana" pitchFamily="34" charset="0"/>
                <a:ea typeface="ＭＳ Ｐゴシック" charset="0"/>
              </a:rPr>
              <a:t>Wie</a:t>
            </a:r>
            <a:endParaRPr kumimoji="0" lang="de-DE" sz="44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Verdana" pitchFamily="34" charset="0"/>
              <a:ea typeface="ＭＳ Ｐゴシック" charset="0"/>
            </a:endParaRPr>
          </a:p>
        </p:txBody>
      </p:sp>
      <p:sp>
        <p:nvSpPr>
          <p:cNvPr id="17" name="Text Box 15"/>
          <p:cNvSpPr txBox="1">
            <a:spLocks noChangeArrowheads="1"/>
          </p:cNvSpPr>
          <p:nvPr/>
        </p:nvSpPr>
        <p:spPr bwMode="auto">
          <a:xfrm>
            <a:off x="524674" y="1340768"/>
            <a:ext cx="8353177" cy="2373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2800"/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latin typeface="+mn-lt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defTabSz="914400" fontAlgn="base">
              <a:spcAft>
                <a:spcPct val="0"/>
              </a:spcAft>
            </a:pPr>
            <a:r>
              <a:rPr lang="de-DE" dirty="0" smtClean="0">
                <a:solidFill>
                  <a:prstClr val="black"/>
                </a:solidFill>
                <a:ea typeface="ＭＳ Ｐゴシック" charset="0"/>
              </a:rPr>
              <a:t>Gruppendiagnose </a:t>
            </a:r>
            <a:endParaRPr lang="de-DE" dirty="0">
              <a:solidFill>
                <a:prstClr val="black"/>
              </a:solidFill>
              <a:ea typeface="ＭＳ Ｐゴシック" charset="0"/>
            </a:endParaRPr>
          </a:p>
          <a:p>
            <a:pPr marL="358775" indent="-358775" defTabSz="914400" fontAlgn="base">
              <a:spcAft>
                <a:spcPct val="0"/>
              </a:spcAft>
              <a:buNone/>
            </a:pPr>
            <a:r>
              <a:rPr lang="de-DE" dirty="0">
                <a:solidFill>
                  <a:prstClr val="black"/>
                </a:solidFill>
                <a:ea typeface="ＭＳ Ｐゴシック" charset="0"/>
              </a:rPr>
              <a:t>	</a:t>
            </a:r>
            <a:r>
              <a:rPr lang="de-DE" dirty="0" smtClean="0">
                <a:solidFill>
                  <a:prstClr val="black"/>
                </a:solidFill>
                <a:ea typeface="ＭＳ Ｐゴシック" charset="0"/>
              </a:rPr>
              <a:t>(durch die Lehrkraft oder Mitschüler) </a:t>
            </a:r>
          </a:p>
          <a:p>
            <a:pPr defTabSz="914400" fontAlgn="base">
              <a:spcAft>
                <a:spcPct val="0"/>
              </a:spcAft>
            </a:pPr>
            <a:endParaRPr lang="de-DE" dirty="0" smtClean="0">
              <a:solidFill>
                <a:prstClr val="black"/>
              </a:solidFill>
              <a:ea typeface="ＭＳ Ｐゴシック" charset="0"/>
            </a:endParaRPr>
          </a:p>
          <a:p>
            <a:pPr defTabSz="914400" fontAlgn="base">
              <a:spcAft>
                <a:spcPct val="0"/>
              </a:spcAft>
            </a:pPr>
            <a:r>
              <a:rPr lang="de-DE" dirty="0" smtClean="0">
                <a:solidFill>
                  <a:prstClr val="black"/>
                </a:solidFill>
                <a:ea typeface="ＭＳ Ｐゴシック" charset="0"/>
              </a:rPr>
              <a:t>Individualdiagnose </a:t>
            </a:r>
            <a:br>
              <a:rPr lang="de-DE" dirty="0" smtClean="0">
                <a:solidFill>
                  <a:prstClr val="black"/>
                </a:solidFill>
                <a:ea typeface="ＭＳ Ｐゴシック" charset="0"/>
              </a:rPr>
            </a:br>
            <a:r>
              <a:rPr lang="de-DE" dirty="0" smtClean="0">
                <a:solidFill>
                  <a:prstClr val="black"/>
                </a:solidFill>
                <a:ea typeface="ＭＳ Ｐゴシック" charset="0"/>
              </a:rPr>
              <a:t>(Aufgaben zur Diagnose mit geleitetem Fördermaterial)</a:t>
            </a:r>
          </a:p>
        </p:txBody>
      </p:sp>
      <p:sp>
        <p:nvSpPr>
          <p:cNvPr id="18" name="Titel 1"/>
          <p:cNvSpPr txBox="1">
            <a:spLocks/>
          </p:cNvSpPr>
          <p:nvPr/>
        </p:nvSpPr>
        <p:spPr>
          <a:xfrm>
            <a:off x="2195736" y="-13972"/>
            <a:ext cx="8229600" cy="8796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 smtClean="0">
                <a:latin typeface="Arial" charset="0"/>
              </a:rPr>
              <a:t>      </a:t>
            </a:r>
            <a:r>
              <a:rPr lang="de-DE" sz="3200" dirty="0" smtClean="0">
                <a:solidFill>
                  <a:srgbClr val="7F7F7F"/>
                </a:solidFill>
                <a:latin typeface="Arial" charset="0"/>
              </a:rPr>
              <a:t>wird diagnostiziert?</a:t>
            </a:r>
            <a:endParaRPr lang="de-DE" sz="3200" dirty="0">
              <a:solidFill>
                <a:srgbClr val="7F7F7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04048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dirty="0" smtClean="0"/>
              <a:t>13</a:t>
            </a: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sz="quarter" idx="13"/>
          </p:nvPr>
        </p:nvSpPr>
        <p:spPr>
          <a:xfrm>
            <a:off x="-324544" y="-25570"/>
            <a:ext cx="8351912" cy="782638"/>
          </a:xfrm>
        </p:spPr>
        <p:txBody>
          <a:bodyPr/>
          <a:lstStyle/>
          <a:p>
            <a:endParaRPr lang="de-DE" i="1" dirty="0" smtClean="0"/>
          </a:p>
          <a:p>
            <a:endParaRPr lang="de-DE" i="1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de-DE" dirty="0" smtClean="0"/>
              <a:t>Essen, 20.12.2014</a:t>
            </a:r>
            <a:endParaRPr lang="de-DE" dirty="0"/>
          </a:p>
        </p:txBody>
      </p:sp>
      <p:pic>
        <p:nvPicPr>
          <p:cNvPr id="18" name="Bild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61459"/>
            <a:ext cx="864096" cy="792088"/>
          </a:xfrm>
          <a:prstGeom prst="rect">
            <a:avLst/>
          </a:prstGeom>
          <a:noFill/>
          <a:ln>
            <a:solidFill>
              <a:sysClr val="window" lastClr="FFFFFF">
                <a:lumMod val="85000"/>
              </a:sysClr>
            </a:solidFill>
          </a:ln>
        </p:spPr>
      </p:pic>
      <p:sp>
        <p:nvSpPr>
          <p:cNvPr id="19" name="Textfeld 18"/>
          <p:cNvSpPr txBox="1"/>
          <p:nvPr/>
        </p:nvSpPr>
        <p:spPr>
          <a:xfrm>
            <a:off x="1619671" y="1146713"/>
            <a:ext cx="71554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>
              <a:defRPr sz="2000">
                <a:latin typeface="Calibri"/>
                <a:cs typeface="Calibri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de-DE" b="1" dirty="0" smtClean="0">
                <a:solidFill>
                  <a:prstClr val="black"/>
                </a:solidFill>
                <a:ea typeface="ＭＳ Ｐゴシック" charset="0"/>
              </a:rPr>
              <a:t>Formative Assessment in Science </a:t>
            </a:r>
            <a:r>
              <a:rPr lang="de-DE" b="1" dirty="0" err="1" smtClean="0">
                <a:solidFill>
                  <a:prstClr val="black"/>
                </a:solidFill>
                <a:ea typeface="ＭＳ Ｐゴシック" charset="0"/>
              </a:rPr>
              <a:t>and</a:t>
            </a:r>
            <a:r>
              <a:rPr lang="de-DE" b="1" dirty="0" smtClean="0">
                <a:solidFill>
                  <a:prstClr val="black"/>
                </a:solidFill>
                <a:ea typeface="ＭＳ Ｐゴシック" charset="0"/>
              </a:rPr>
              <a:t> </a:t>
            </a:r>
            <a:r>
              <a:rPr lang="de-DE" b="1" dirty="0" err="1" smtClean="0">
                <a:solidFill>
                  <a:prstClr val="black"/>
                </a:solidFill>
                <a:ea typeface="ＭＳ Ｐゴシック" charset="0"/>
              </a:rPr>
              <a:t>Mathematics</a:t>
            </a:r>
            <a:r>
              <a:rPr lang="de-DE" b="1" dirty="0" smtClean="0">
                <a:solidFill>
                  <a:prstClr val="black"/>
                </a:solidFill>
                <a:ea typeface="ＭＳ Ｐゴシック" charset="0"/>
              </a:rPr>
              <a:t> Education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de-DE" dirty="0" smtClean="0">
                <a:solidFill>
                  <a:prstClr val="black"/>
                </a:solidFill>
                <a:ea typeface="ＭＳ Ｐゴシック" charset="0"/>
              </a:rPr>
              <a:t>EU-Projekt (FP 7),  2014 – 2017, Partner aus 8 Ländern</a:t>
            </a:r>
            <a:br>
              <a:rPr lang="de-DE" dirty="0" smtClean="0">
                <a:solidFill>
                  <a:prstClr val="black"/>
                </a:solidFill>
                <a:ea typeface="ＭＳ Ｐゴシック" charset="0"/>
              </a:rPr>
            </a:br>
            <a:endParaRPr lang="de-DE" dirty="0">
              <a:solidFill>
                <a:prstClr val="black"/>
              </a:solidFill>
              <a:ea typeface="ＭＳ Ｐゴシック" charset="0"/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177169" y="2276872"/>
            <a:ext cx="83552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de-DE" sz="2000" dirty="0" smtClean="0">
                <a:solidFill>
                  <a:prstClr val="black"/>
                </a:solidFill>
                <a:ea typeface="ＭＳ Ｐゴシック" charset="0"/>
                <a:cs typeface="Calibri"/>
              </a:rPr>
              <a:t>Ziel: 	</a:t>
            </a:r>
            <a:r>
              <a:rPr lang="de-DE" sz="2000" dirty="0">
                <a:solidFill>
                  <a:prstClr val="black"/>
                </a:solidFill>
                <a:ea typeface="ＭＳ Ｐゴシック" charset="0"/>
                <a:cs typeface="Calibri"/>
              </a:rPr>
              <a:t>Entwicklung </a:t>
            </a:r>
            <a:r>
              <a:rPr lang="de-DE" sz="2000" dirty="0" smtClean="0">
                <a:solidFill>
                  <a:prstClr val="black"/>
                </a:solidFill>
                <a:ea typeface="ＭＳ Ｐゴシック" charset="0"/>
                <a:cs typeface="Calibri"/>
              </a:rPr>
              <a:t>und Evaluation eines technologiegestützten Diagnose</a:t>
            </a:r>
            <a:r>
              <a:rPr lang="de-DE" sz="2000" dirty="0">
                <a:solidFill>
                  <a:prstClr val="black"/>
                </a:solidFill>
                <a:ea typeface="ＭＳ Ｐゴシック" charset="0"/>
                <a:cs typeface="Calibri"/>
              </a:rPr>
              <a:t>- und Fördertools </a:t>
            </a:r>
            <a:r>
              <a:rPr lang="de-DE" sz="2000" dirty="0" smtClean="0">
                <a:solidFill>
                  <a:prstClr val="black"/>
                </a:solidFill>
                <a:ea typeface="ＭＳ Ｐゴシック" charset="0"/>
                <a:cs typeface="Calibri"/>
              </a:rPr>
              <a:t>zu Basiskompetenzen, die in Mathematik und Naturwissenschaften relevant sind</a:t>
            </a:r>
          </a:p>
        </p:txBody>
      </p:sp>
      <p:pic>
        <p:nvPicPr>
          <p:cNvPr id="22" name="Picture 2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85" r="20163"/>
          <a:stretch>
            <a:fillRect/>
          </a:stretch>
        </p:blipFill>
        <p:spPr bwMode="auto">
          <a:xfrm rot="20823546">
            <a:off x="335312" y="4475796"/>
            <a:ext cx="472579" cy="855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Bild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47564" y="4429332"/>
            <a:ext cx="950719" cy="775442"/>
          </a:xfrm>
          <a:prstGeom prst="rect">
            <a:avLst/>
          </a:prstGeom>
        </p:spPr>
      </p:pic>
      <p:pic>
        <p:nvPicPr>
          <p:cNvPr id="24" name="Bild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16999" y="4429332"/>
            <a:ext cx="1005343" cy="936104"/>
          </a:xfrm>
          <a:prstGeom prst="rect">
            <a:avLst/>
          </a:prstGeom>
        </p:spPr>
      </p:pic>
      <p:sp>
        <p:nvSpPr>
          <p:cNvPr id="25" name="Titel 1"/>
          <p:cNvSpPr txBox="1">
            <a:spLocks/>
          </p:cNvSpPr>
          <p:nvPr/>
        </p:nvSpPr>
        <p:spPr>
          <a:xfrm>
            <a:off x="12072" y="-25570"/>
            <a:ext cx="8229600" cy="1008063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14400"/>
            <a:r>
              <a:rPr lang="de-DE" dirty="0" smtClean="0">
                <a:solidFill>
                  <a:srgbClr val="44546A"/>
                </a:solidFill>
                <a:latin typeface="Arial" charset="0"/>
              </a:rPr>
              <a:t>     </a:t>
            </a:r>
            <a:r>
              <a:rPr lang="de-DE" dirty="0" smtClean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 ...im FASMED-Projekt </a:t>
            </a:r>
            <a:endParaRPr lang="de-DE" dirty="0">
              <a:solidFill>
                <a:schemeClr val="bg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6" name="Textfeld 25"/>
          <p:cNvSpPr txBox="1"/>
          <p:nvPr/>
        </p:nvSpPr>
        <p:spPr>
          <a:xfrm>
            <a:off x="3423205" y="4429332"/>
            <a:ext cx="54726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de-DE" dirty="0" smtClean="0">
                <a:solidFill>
                  <a:prstClr val="black"/>
                </a:solidFill>
                <a:latin typeface="Arial" charset="0"/>
                <a:ea typeface="ＭＳ Ｐゴシック" charset="0"/>
              </a:rPr>
              <a:t>Technologie, die in </a:t>
            </a:r>
            <a:r>
              <a:rPr lang="de-DE" dirty="0" err="1" smtClean="0">
                <a:solidFill>
                  <a:prstClr val="black"/>
                </a:solidFill>
                <a:latin typeface="Arial" charset="0"/>
                <a:ea typeface="ＭＳ Ｐゴシック" charset="0"/>
              </a:rPr>
              <a:t>FaSMEd</a:t>
            </a:r>
            <a:r>
              <a:rPr lang="de-DE" dirty="0" smtClean="0">
                <a:solidFill>
                  <a:prstClr val="black"/>
                </a:solidFill>
                <a:latin typeface="Arial" charset="0"/>
                <a:ea typeface="ＭＳ Ｐゴシック" charset="0"/>
              </a:rPr>
              <a:t> verwendet wird:</a:t>
            </a:r>
          </a:p>
          <a:p>
            <a:pPr marL="285750" indent="-285750" defTabSz="914400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de-DE" dirty="0" smtClean="0">
                <a:solidFill>
                  <a:prstClr val="black"/>
                </a:solidFill>
                <a:latin typeface="Arial" charset="0"/>
                <a:ea typeface="ＭＳ Ｐゴシック" charset="0"/>
              </a:rPr>
              <a:t>TI-</a:t>
            </a:r>
            <a:r>
              <a:rPr lang="de-DE" dirty="0" err="1" smtClean="0">
                <a:solidFill>
                  <a:prstClr val="black"/>
                </a:solidFill>
                <a:latin typeface="Arial" charset="0"/>
                <a:ea typeface="ＭＳ Ｐゴシック" charset="0"/>
              </a:rPr>
              <a:t>Nspire</a:t>
            </a:r>
            <a:r>
              <a:rPr lang="de-DE" dirty="0" smtClean="0">
                <a:solidFill>
                  <a:prstClr val="black"/>
                </a:solidFill>
                <a:latin typeface="Arial" charset="0"/>
                <a:ea typeface="ＭＳ Ｐゴシック" charset="0"/>
              </a:rPr>
              <a:t> Navigator</a:t>
            </a:r>
          </a:p>
          <a:p>
            <a:pPr marL="285750" indent="-285750" defTabSz="914400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de-DE" dirty="0" smtClean="0">
                <a:solidFill>
                  <a:prstClr val="black"/>
                </a:solidFill>
                <a:latin typeface="Arial" charset="0"/>
                <a:ea typeface="ＭＳ Ｐゴシック" charset="0"/>
              </a:rPr>
              <a:t>JACK</a:t>
            </a:r>
          </a:p>
          <a:p>
            <a:pPr marL="285750" indent="-285750" defTabSz="914400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de-DE" dirty="0" smtClean="0">
                <a:solidFill>
                  <a:prstClr val="black"/>
                </a:solidFill>
                <a:latin typeface="Arial" charset="0"/>
                <a:ea typeface="ＭＳ Ｐゴシック" charset="0"/>
              </a:rPr>
              <a:t>…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897668" y="3573016"/>
            <a:ext cx="71311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dirty="0" smtClean="0">
                <a:solidFill>
                  <a:srgbClr val="7F7F7F"/>
                </a:solidFill>
              </a:rPr>
              <a:t>Wie kann der Einsatz von neuen Medien die Diagnose und Förderung im Unterricht unterstützen?</a:t>
            </a:r>
            <a:endParaRPr lang="de-DE" sz="2000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1301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dirty="0" smtClean="0"/>
              <a:t>14</a:t>
            </a: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de-DE" i="1" dirty="0" smtClean="0"/>
          </a:p>
          <a:p>
            <a:endParaRPr lang="de-DE" i="1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de-DE" dirty="0" smtClean="0"/>
              <a:t>Essen, 20.12.2014</a:t>
            </a:r>
            <a:endParaRPr lang="de-DE" dirty="0"/>
          </a:p>
        </p:txBody>
      </p:sp>
      <p:sp>
        <p:nvSpPr>
          <p:cNvPr id="21" name="Rechteck 20"/>
          <p:cNvSpPr/>
          <p:nvPr/>
        </p:nvSpPr>
        <p:spPr>
          <a:xfrm>
            <a:off x="530633" y="44624"/>
            <a:ext cx="7884367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de-DE" sz="3200" dirty="0" smtClean="0">
                <a:solidFill>
                  <a:srgbClr val="7F7F7F"/>
                </a:solidFill>
                <a:ea typeface="ＭＳ Ｐゴシック" charset="0"/>
                <a:cs typeface="Calibri"/>
              </a:rPr>
              <a:t>Individualdiagnose</a:t>
            </a:r>
            <a:r>
              <a:rPr lang="de-DE" sz="2800" b="1" dirty="0" smtClean="0">
                <a:solidFill>
                  <a:srgbClr val="7F7F7F"/>
                </a:solidFill>
                <a:ea typeface="ＭＳ Ｐゴシック" charset="0"/>
                <a:cs typeface="Calibri"/>
              </a:rPr>
              <a:t> </a:t>
            </a:r>
            <a:r>
              <a:rPr lang="de-DE" sz="2000" b="1" dirty="0">
                <a:solidFill>
                  <a:srgbClr val="7F7F7F"/>
                </a:solidFill>
                <a:ea typeface="ＭＳ Ｐゴシック" charset="0"/>
                <a:cs typeface="Calibri"/>
              </a:rPr>
              <a:t/>
            </a:r>
            <a:br>
              <a:rPr lang="de-DE" sz="2000" b="1" dirty="0">
                <a:solidFill>
                  <a:srgbClr val="7F7F7F"/>
                </a:solidFill>
                <a:ea typeface="ＭＳ Ｐゴシック" charset="0"/>
                <a:cs typeface="Calibri"/>
              </a:rPr>
            </a:br>
            <a:endParaRPr lang="de-DE" sz="2000" b="1" dirty="0">
              <a:solidFill>
                <a:srgbClr val="7F7F7F"/>
              </a:solidFill>
              <a:ea typeface="ＭＳ Ｐゴシック" charset="0"/>
              <a:cs typeface="Calibri"/>
            </a:endParaRPr>
          </a:p>
        </p:txBody>
      </p:sp>
      <p:pic>
        <p:nvPicPr>
          <p:cNvPr id="12" name="Grafik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052736"/>
            <a:ext cx="6048672" cy="3456384"/>
          </a:xfrm>
          <a:prstGeom prst="rect">
            <a:avLst/>
          </a:prstGeom>
        </p:spPr>
      </p:pic>
      <p:pic>
        <p:nvPicPr>
          <p:cNvPr id="13" name="Grafik 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2492896"/>
            <a:ext cx="5976664" cy="3600400"/>
          </a:xfrm>
          <a:prstGeom prst="rect">
            <a:avLst/>
          </a:prstGeom>
        </p:spPr>
      </p:pic>
      <p:sp>
        <p:nvSpPr>
          <p:cNvPr id="2" name="Textfeld 1"/>
          <p:cNvSpPr txBox="1"/>
          <p:nvPr/>
        </p:nvSpPr>
        <p:spPr>
          <a:xfrm>
            <a:off x="6467641" y="1124744"/>
            <a:ext cx="23864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Diagnostische Aufgabe</a:t>
            </a:r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611560" y="5621337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Selbsteinschätzung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853042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dirty="0" smtClean="0"/>
              <a:t>15</a:t>
            </a: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de-DE" i="1" dirty="0" smtClean="0"/>
          </a:p>
          <a:p>
            <a:endParaRPr lang="de-DE" i="1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de-DE" dirty="0" smtClean="0"/>
              <a:t>Essen, 20.12.2014</a:t>
            </a:r>
            <a:endParaRPr lang="de-DE" dirty="0"/>
          </a:p>
        </p:txBody>
      </p:sp>
      <p:sp>
        <p:nvSpPr>
          <p:cNvPr id="15" name="Rechteck 14"/>
          <p:cNvSpPr/>
          <p:nvPr/>
        </p:nvSpPr>
        <p:spPr>
          <a:xfrm>
            <a:off x="530633" y="44624"/>
            <a:ext cx="7884367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de-DE" sz="3200" dirty="0" smtClean="0">
                <a:solidFill>
                  <a:srgbClr val="7F7F7F"/>
                </a:solidFill>
                <a:ea typeface="ＭＳ Ｐゴシック" charset="0"/>
                <a:cs typeface="Calibri"/>
              </a:rPr>
              <a:t>Individualdiagnose</a:t>
            </a:r>
            <a:r>
              <a:rPr lang="de-DE" sz="2800" b="1" dirty="0" smtClean="0">
                <a:solidFill>
                  <a:srgbClr val="7F7F7F"/>
                </a:solidFill>
                <a:ea typeface="ＭＳ Ｐゴシック" charset="0"/>
                <a:cs typeface="Calibri"/>
              </a:rPr>
              <a:t> </a:t>
            </a:r>
            <a:r>
              <a:rPr lang="de-DE" sz="2000" b="1" dirty="0">
                <a:solidFill>
                  <a:srgbClr val="7F7F7F"/>
                </a:solidFill>
                <a:ea typeface="ＭＳ Ｐゴシック" charset="0"/>
                <a:cs typeface="Calibri"/>
              </a:rPr>
              <a:t/>
            </a:r>
            <a:br>
              <a:rPr lang="de-DE" sz="2000" b="1" dirty="0">
                <a:solidFill>
                  <a:srgbClr val="7F7F7F"/>
                </a:solidFill>
                <a:ea typeface="ＭＳ Ｐゴシック" charset="0"/>
                <a:cs typeface="Calibri"/>
              </a:rPr>
            </a:br>
            <a:endParaRPr lang="de-DE" sz="2000" b="1" dirty="0">
              <a:solidFill>
                <a:srgbClr val="7F7F7F"/>
              </a:solidFill>
              <a:ea typeface="ＭＳ Ｐゴシック" charset="0"/>
              <a:cs typeface="Calibri"/>
            </a:endParaRPr>
          </a:p>
        </p:txBody>
      </p:sp>
      <p:pic>
        <p:nvPicPr>
          <p:cNvPr id="16" name="Grafik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" y="2325434"/>
            <a:ext cx="4119732" cy="2495164"/>
          </a:xfrm>
          <a:prstGeom prst="rect">
            <a:avLst/>
          </a:prstGeom>
        </p:spPr>
      </p:pic>
      <p:pic>
        <p:nvPicPr>
          <p:cNvPr id="17" name="Grafik 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9870" y="812587"/>
            <a:ext cx="4700602" cy="2760429"/>
          </a:xfrm>
          <a:prstGeom prst="rect">
            <a:avLst/>
          </a:prstGeom>
        </p:spPr>
      </p:pic>
      <p:cxnSp>
        <p:nvCxnSpPr>
          <p:cNvPr id="3" name="Gerade Verbindung mit Pfeil 2"/>
          <p:cNvCxnSpPr/>
          <p:nvPr/>
        </p:nvCxnSpPr>
        <p:spPr>
          <a:xfrm flipV="1">
            <a:off x="3432226" y="1217750"/>
            <a:ext cx="936104" cy="194421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20" name="Grafik 6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4308" y="3576865"/>
            <a:ext cx="4719283" cy="2851449"/>
          </a:xfrm>
          <a:prstGeom prst="rect">
            <a:avLst/>
          </a:prstGeom>
        </p:spPr>
      </p:pic>
      <p:cxnSp>
        <p:nvCxnSpPr>
          <p:cNvPr id="23" name="Gerade Verbindung mit Pfeil 22"/>
          <p:cNvCxnSpPr/>
          <p:nvPr/>
        </p:nvCxnSpPr>
        <p:spPr>
          <a:xfrm>
            <a:off x="3932430" y="3161965"/>
            <a:ext cx="360040" cy="82210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8" name="Textfeld 27"/>
          <p:cNvSpPr txBox="1"/>
          <p:nvPr/>
        </p:nvSpPr>
        <p:spPr>
          <a:xfrm>
            <a:off x="2483769" y="950079"/>
            <a:ext cx="1622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chemeClr val="accent4"/>
                </a:solidFill>
              </a:rPr>
              <a:t>Gut-zu-wissen</a:t>
            </a:r>
            <a:endParaRPr lang="de-DE" dirty="0">
              <a:solidFill>
                <a:schemeClr val="accent4"/>
              </a:solidFill>
            </a:endParaRPr>
          </a:p>
        </p:txBody>
      </p:sp>
      <p:sp>
        <p:nvSpPr>
          <p:cNvPr id="29" name="Textfeld 28"/>
          <p:cNvSpPr txBox="1"/>
          <p:nvPr/>
        </p:nvSpPr>
        <p:spPr>
          <a:xfrm>
            <a:off x="2915816" y="5733256"/>
            <a:ext cx="1622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chemeClr val="accent3"/>
                </a:solidFill>
              </a:rPr>
              <a:t>Üben</a:t>
            </a:r>
            <a:endParaRPr lang="de-DE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5931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dirty="0" smtClean="0"/>
              <a:t>16</a:t>
            </a: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de-DE" i="1" dirty="0" smtClean="0"/>
          </a:p>
          <a:p>
            <a:endParaRPr lang="de-DE" i="1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de-DE" dirty="0" smtClean="0"/>
              <a:t>Essen, 20.12.2014</a:t>
            </a:r>
            <a:endParaRPr lang="de-DE" dirty="0"/>
          </a:p>
        </p:txBody>
      </p:sp>
      <p:sp>
        <p:nvSpPr>
          <p:cNvPr id="13" name="Rechteck 12"/>
          <p:cNvSpPr/>
          <p:nvPr/>
        </p:nvSpPr>
        <p:spPr>
          <a:xfrm>
            <a:off x="530633" y="44624"/>
            <a:ext cx="7884367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de-DE" sz="3200" dirty="0" smtClean="0">
                <a:solidFill>
                  <a:srgbClr val="7F7F7F"/>
                </a:solidFill>
                <a:ea typeface="ＭＳ Ｐゴシック" charset="0"/>
                <a:cs typeface="Calibri"/>
              </a:rPr>
              <a:t>Individualdiagnose</a:t>
            </a:r>
            <a:r>
              <a:rPr lang="de-DE" sz="2800" b="1" dirty="0" smtClean="0">
                <a:solidFill>
                  <a:srgbClr val="7F7F7F"/>
                </a:solidFill>
                <a:ea typeface="ＭＳ Ｐゴシック" charset="0"/>
                <a:cs typeface="Calibri"/>
              </a:rPr>
              <a:t> </a:t>
            </a:r>
            <a:r>
              <a:rPr lang="de-DE" sz="2000" b="1" dirty="0">
                <a:solidFill>
                  <a:srgbClr val="7F7F7F"/>
                </a:solidFill>
                <a:ea typeface="ＭＳ Ｐゴシック" charset="0"/>
                <a:cs typeface="Calibri"/>
              </a:rPr>
              <a:t/>
            </a:r>
            <a:br>
              <a:rPr lang="de-DE" sz="2000" b="1" dirty="0">
                <a:solidFill>
                  <a:srgbClr val="7F7F7F"/>
                </a:solidFill>
                <a:ea typeface="ＭＳ Ｐゴシック" charset="0"/>
                <a:cs typeface="Calibri"/>
              </a:rPr>
            </a:br>
            <a:endParaRPr lang="de-DE" sz="2000" b="1" dirty="0">
              <a:solidFill>
                <a:srgbClr val="7F7F7F"/>
              </a:solidFill>
              <a:ea typeface="ＭＳ Ｐゴシック" charset="0"/>
              <a:cs typeface="Calibri"/>
            </a:endParaRPr>
          </a:p>
        </p:txBody>
      </p:sp>
      <p:pic>
        <p:nvPicPr>
          <p:cNvPr id="14" name="Grafik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19293"/>
            <a:ext cx="4119732" cy="2495164"/>
          </a:xfrm>
          <a:prstGeom prst="rect">
            <a:avLst/>
          </a:prstGeom>
        </p:spPr>
      </p:pic>
      <p:pic>
        <p:nvPicPr>
          <p:cNvPr id="3" name="Bild 2"/>
          <p:cNvPicPr>
            <a:picLocks noChangeAspect="1"/>
          </p:cNvPicPr>
          <p:nvPr/>
        </p:nvPicPr>
        <p:blipFill rotWithShape="1">
          <a:blip r:embed="rId4"/>
          <a:srcRect l="20977" t="22184" r="20498" b="12069"/>
          <a:stretch/>
        </p:blipFill>
        <p:spPr>
          <a:xfrm>
            <a:off x="4221273" y="1700809"/>
            <a:ext cx="4922727" cy="3456384"/>
          </a:xfrm>
          <a:prstGeom prst="rect">
            <a:avLst/>
          </a:prstGeom>
        </p:spPr>
      </p:pic>
      <p:cxnSp>
        <p:nvCxnSpPr>
          <p:cNvPr id="8" name="Gerade Verbindung mit Pfeil 7"/>
          <p:cNvCxnSpPr/>
          <p:nvPr/>
        </p:nvCxnSpPr>
        <p:spPr>
          <a:xfrm flipV="1">
            <a:off x="3969245" y="1967009"/>
            <a:ext cx="504056" cy="136815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9" name="Textfeld 8"/>
          <p:cNvSpPr txBox="1"/>
          <p:nvPr/>
        </p:nvSpPr>
        <p:spPr>
          <a:xfrm>
            <a:off x="2699792" y="1340768"/>
            <a:ext cx="19535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chemeClr val="accent2"/>
                </a:solidFill>
              </a:rPr>
              <a:t>Erweitern</a:t>
            </a:r>
            <a:endParaRPr lang="de-DE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08140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dirty="0" smtClean="0"/>
              <a:t>17</a:t>
            </a: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de-DE" i="1" dirty="0" smtClean="0"/>
          </a:p>
          <a:p>
            <a:endParaRPr lang="de-DE" i="1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de-DE" dirty="0" smtClean="0"/>
              <a:t>Essen, 20.12.2014</a:t>
            </a:r>
            <a:endParaRPr lang="de-DE" dirty="0"/>
          </a:p>
        </p:txBody>
      </p:sp>
      <p:sp>
        <p:nvSpPr>
          <p:cNvPr id="15" name="Textfeld 14"/>
          <p:cNvSpPr txBox="1"/>
          <p:nvPr/>
        </p:nvSpPr>
        <p:spPr>
          <a:xfrm>
            <a:off x="1187624" y="937176"/>
            <a:ext cx="75229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de-DE" dirty="0" smtClean="0">
                <a:solidFill>
                  <a:prstClr val="black"/>
                </a:solidFill>
                <a:latin typeface="Arial" charset="0"/>
                <a:ea typeface="ＭＳ Ｐゴシック" charset="0"/>
              </a:rPr>
              <a:t>Die Idee einer „Assessment </a:t>
            </a:r>
            <a:r>
              <a:rPr lang="de-DE" dirty="0" err="1" smtClean="0">
                <a:solidFill>
                  <a:prstClr val="black"/>
                </a:solidFill>
                <a:latin typeface="Arial" charset="0"/>
                <a:ea typeface="ＭＳ Ｐゴシック" charset="0"/>
              </a:rPr>
              <a:t>lesson</a:t>
            </a:r>
            <a:r>
              <a:rPr lang="de-DE" dirty="0" smtClean="0">
                <a:solidFill>
                  <a:prstClr val="black"/>
                </a:solidFill>
                <a:latin typeface="Arial" charset="0"/>
                <a:ea typeface="ＭＳ Ｐゴシック" charset="0"/>
              </a:rPr>
              <a:t>“ („Diagnostische Unterrichtsstunde“) </a:t>
            </a:r>
            <a:endParaRPr lang="de-DE" dirty="0">
              <a:solidFill>
                <a:prstClr val="black"/>
              </a:solidFill>
              <a:latin typeface="Arial" charset="0"/>
              <a:ea typeface="ＭＳ Ｐゴシック" charset="0"/>
            </a:endParaRPr>
          </a:p>
        </p:txBody>
      </p:sp>
      <p:pic>
        <p:nvPicPr>
          <p:cNvPr id="16" name="Bild 10"/>
          <p:cNvPicPr/>
          <p:nvPr/>
        </p:nvPicPr>
        <p:blipFill rotWithShape="1">
          <a:blip r:embed="rId3"/>
          <a:srcRect l="55415" t="31133" r="20544" b="12624"/>
          <a:stretch/>
        </p:blipFill>
        <p:spPr bwMode="auto">
          <a:xfrm>
            <a:off x="437486" y="1675840"/>
            <a:ext cx="3295358" cy="4447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Bild 5" descr="Bildschirmfoto 2014-07-01 um 22.38.32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6" t="11612"/>
          <a:stretch/>
        </p:blipFill>
        <p:spPr>
          <a:xfrm>
            <a:off x="2426138" y="2749896"/>
            <a:ext cx="6717862" cy="3373243"/>
          </a:xfrm>
          <a:prstGeom prst="rect">
            <a:avLst/>
          </a:prstGeom>
        </p:spPr>
      </p:pic>
      <p:sp>
        <p:nvSpPr>
          <p:cNvPr id="20" name="Textfeld 19"/>
          <p:cNvSpPr txBox="1"/>
          <p:nvPr/>
        </p:nvSpPr>
        <p:spPr>
          <a:xfrm>
            <a:off x="1722339" y="1306508"/>
            <a:ext cx="61114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de-DE" dirty="0" smtClean="0">
                <a:solidFill>
                  <a:prstClr val="black"/>
                </a:solidFill>
                <a:latin typeface="Arial" charset="0"/>
                <a:ea typeface="ＭＳ Ｐゴシック" charset="0"/>
              </a:rPr>
              <a:t>(Modell: AG von Malcolm Swan, University </a:t>
            </a:r>
            <a:r>
              <a:rPr lang="de-DE" dirty="0" err="1" smtClean="0">
                <a:solidFill>
                  <a:prstClr val="black"/>
                </a:solidFill>
                <a:latin typeface="Arial" charset="0"/>
                <a:ea typeface="ＭＳ Ｐゴシック" charset="0"/>
              </a:rPr>
              <a:t>of</a:t>
            </a:r>
            <a:r>
              <a:rPr lang="de-DE" dirty="0" smtClean="0">
                <a:solidFill>
                  <a:prstClr val="black"/>
                </a:solidFill>
                <a:latin typeface="Arial" charset="0"/>
                <a:ea typeface="ＭＳ Ｐゴシック" charset="0"/>
              </a:rPr>
              <a:t> Nottingham)</a:t>
            </a:r>
            <a:endParaRPr lang="de-DE" dirty="0">
              <a:solidFill>
                <a:prstClr val="black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530633" y="44624"/>
            <a:ext cx="7884367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de-DE" sz="3200" dirty="0" smtClean="0">
                <a:solidFill>
                  <a:srgbClr val="7F7F7F"/>
                </a:solidFill>
                <a:ea typeface="ＭＳ Ｐゴシック" charset="0"/>
                <a:cs typeface="Calibri"/>
              </a:rPr>
              <a:t>Gruppendiagnose</a:t>
            </a:r>
            <a:r>
              <a:rPr lang="de-DE" sz="2800" b="1" dirty="0" smtClean="0">
                <a:solidFill>
                  <a:srgbClr val="7F7F7F"/>
                </a:solidFill>
                <a:ea typeface="ＭＳ Ｐゴシック" charset="0"/>
                <a:cs typeface="Calibri"/>
              </a:rPr>
              <a:t> </a:t>
            </a:r>
            <a:r>
              <a:rPr lang="de-DE" sz="2000" b="1" dirty="0">
                <a:solidFill>
                  <a:srgbClr val="7F7F7F"/>
                </a:solidFill>
                <a:ea typeface="ＭＳ Ｐゴシック" charset="0"/>
                <a:cs typeface="Calibri"/>
              </a:rPr>
              <a:t/>
            </a:r>
            <a:br>
              <a:rPr lang="de-DE" sz="2000" b="1" dirty="0">
                <a:solidFill>
                  <a:srgbClr val="7F7F7F"/>
                </a:solidFill>
                <a:ea typeface="ＭＳ Ｐゴシック" charset="0"/>
                <a:cs typeface="Calibri"/>
              </a:rPr>
            </a:br>
            <a:endParaRPr lang="de-DE" sz="2000" b="1" dirty="0">
              <a:solidFill>
                <a:srgbClr val="7F7F7F"/>
              </a:solidFill>
              <a:ea typeface="ＭＳ Ｐゴシック" charset="0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573003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Inhaltsplatzhalter 16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de-DE" sz="3200" dirty="0" smtClean="0">
                <a:solidFill>
                  <a:schemeClr val="bg1">
                    <a:lumMod val="50000"/>
                  </a:schemeClr>
                </a:solidFill>
              </a:rPr>
              <a:t>Design </a:t>
            </a:r>
            <a:r>
              <a:rPr lang="de-DE" sz="3200" dirty="0" err="1" smtClean="0">
                <a:solidFill>
                  <a:schemeClr val="bg1">
                    <a:lumMod val="50000"/>
                  </a:schemeClr>
                </a:solidFill>
              </a:rPr>
              <a:t>research</a:t>
            </a:r>
            <a:endParaRPr lang="de-DE" sz="3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Abgerundetes Rechteck 6"/>
          <p:cNvSpPr/>
          <p:nvPr/>
        </p:nvSpPr>
        <p:spPr bwMode="auto">
          <a:xfrm>
            <a:off x="3387138" y="4894471"/>
            <a:ext cx="2185321" cy="672476"/>
          </a:xfrm>
          <a:prstGeom prst="roundRect">
            <a:avLst/>
          </a:prstGeom>
          <a:solidFill>
            <a:srgbClr val="8EB4E3"/>
          </a:solidFill>
          <a:ln w="9525" cap="flat" cmpd="sng" algn="ctr">
            <a:solidFill>
              <a:srgbClr val="1F497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66FF"/>
              </a:buClr>
              <a:buSzTx/>
              <a:buFont typeface="Wingdings 2" pitchFamily="18" charset="2"/>
              <a:buNone/>
              <a:tabLst/>
            </a:pPr>
            <a:r>
              <a:rPr kumimoji="0" lang="de-DE" sz="1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Osaka" pitchFamily="124" charset="-128"/>
              </a:rPr>
              <a:t>Untersuchen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66FF"/>
              </a:buClr>
              <a:buSzTx/>
              <a:buFont typeface="Wingdings 2" pitchFamily="18" charset="2"/>
              <a:buNone/>
              <a:tabLst/>
            </a:pPr>
            <a:r>
              <a:rPr kumimoji="0" lang="de-DE" sz="1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Osaka" pitchFamily="124" charset="-128"/>
              </a:rPr>
              <a:t>der Lernprozesse</a:t>
            </a:r>
          </a:p>
        </p:txBody>
      </p:sp>
      <p:sp>
        <p:nvSpPr>
          <p:cNvPr id="8" name="Abgerundetes Rechteck 7"/>
          <p:cNvSpPr/>
          <p:nvPr/>
        </p:nvSpPr>
        <p:spPr bwMode="auto">
          <a:xfrm>
            <a:off x="6244603" y="3065737"/>
            <a:ext cx="2150815" cy="686283"/>
          </a:xfrm>
          <a:prstGeom prst="roundRect">
            <a:avLst/>
          </a:prstGeom>
          <a:solidFill>
            <a:srgbClr val="8EB4E3"/>
          </a:solidFill>
          <a:ln w="9525" cap="flat" cmpd="sng" algn="ctr">
            <a:solidFill>
              <a:srgbClr val="1F497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66FF"/>
              </a:buClr>
              <a:buSzTx/>
              <a:buFont typeface="Wingdings 2" pitchFamily="18" charset="2"/>
              <a:buNone/>
              <a:tabLst/>
            </a:pPr>
            <a:r>
              <a:rPr kumimoji="0" lang="de-DE" sz="1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Osaka" pitchFamily="124" charset="-128"/>
              </a:rPr>
              <a:t>Erproben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66FF"/>
              </a:buClr>
              <a:buSzTx/>
              <a:buFont typeface="Wingdings 2" pitchFamily="18" charset="2"/>
              <a:buNone/>
              <a:tabLst/>
            </a:pPr>
            <a:r>
              <a:rPr kumimoji="0" lang="de-DE" sz="1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Osaka" pitchFamily="124" charset="-128"/>
              </a:rPr>
              <a:t>des Materials</a:t>
            </a:r>
          </a:p>
        </p:txBody>
      </p:sp>
      <p:sp>
        <p:nvSpPr>
          <p:cNvPr id="11" name="Abgerundetes Rechteck 10"/>
          <p:cNvSpPr/>
          <p:nvPr/>
        </p:nvSpPr>
        <p:spPr bwMode="auto">
          <a:xfrm>
            <a:off x="3387138" y="1916832"/>
            <a:ext cx="2150815" cy="686283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1F497D"/>
            </a:solidFill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66FF"/>
              </a:buClr>
              <a:buSzTx/>
              <a:buFont typeface="Wingdings 2" pitchFamily="18" charset="2"/>
              <a:buNone/>
              <a:tabLst/>
            </a:pPr>
            <a:r>
              <a:rPr kumimoji="0" lang="de-DE" sz="1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Osaka" pitchFamily="124" charset="-128"/>
              </a:rPr>
              <a:t>Entwickeln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66FF"/>
              </a:buClr>
              <a:buSzTx/>
              <a:buFont typeface="Wingdings 2" pitchFamily="18" charset="2"/>
              <a:buNone/>
              <a:tabLst/>
            </a:pPr>
            <a:r>
              <a:rPr kumimoji="0" lang="de-DE" sz="1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Osaka" pitchFamily="124" charset="-128"/>
              </a:rPr>
              <a:t>von Material</a:t>
            </a:r>
          </a:p>
        </p:txBody>
      </p:sp>
      <p:sp>
        <p:nvSpPr>
          <p:cNvPr id="12" name="Abgerundetes Rechteck 11"/>
          <p:cNvSpPr/>
          <p:nvPr/>
        </p:nvSpPr>
        <p:spPr bwMode="auto">
          <a:xfrm>
            <a:off x="611560" y="3065737"/>
            <a:ext cx="2185321" cy="672476"/>
          </a:xfrm>
          <a:prstGeom prst="roundRect">
            <a:avLst/>
          </a:prstGeom>
          <a:solidFill>
            <a:srgbClr val="8EB4E3"/>
          </a:solidFill>
          <a:ln w="9525" cap="flat" cmpd="sng" algn="ctr">
            <a:solidFill>
              <a:srgbClr val="1F497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66FF"/>
              </a:buClr>
              <a:buSzTx/>
              <a:buFont typeface="Wingdings 2" pitchFamily="18" charset="2"/>
              <a:buNone/>
              <a:tabLst/>
            </a:pPr>
            <a:r>
              <a:rPr kumimoji="0" lang="de-DE" sz="1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Osaka" pitchFamily="124" charset="-128"/>
              </a:rPr>
              <a:t>Weiterentwickeln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66FF"/>
              </a:buClr>
              <a:buSzTx/>
              <a:buFont typeface="Wingdings 2" pitchFamily="18" charset="2"/>
              <a:buNone/>
              <a:tabLst/>
            </a:pPr>
            <a:r>
              <a:rPr kumimoji="0" lang="de-DE" sz="1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Osaka" pitchFamily="124" charset="-128"/>
              </a:rPr>
              <a:t>des Materials</a:t>
            </a:r>
          </a:p>
        </p:txBody>
      </p:sp>
      <p:cxnSp>
        <p:nvCxnSpPr>
          <p:cNvPr id="16" name="Gekrümmte Verbindung 15"/>
          <p:cNvCxnSpPr>
            <a:stCxn id="11" idx="3"/>
            <a:endCxn id="8" idx="0"/>
          </p:cNvCxnSpPr>
          <p:nvPr/>
        </p:nvCxnSpPr>
        <p:spPr>
          <a:xfrm>
            <a:off x="5537953" y="2259974"/>
            <a:ext cx="1782058" cy="805763"/>
          </a:xfrm>
          <a:prstGeom prst="curvedConnector2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9" name="Gekrümmte Verbindung 18"/>
          <p:cNvCxnSpPr>
            <a:stCxn id="8" idx="2"/>
            <a:endCxn id="7" idx="3"/>
          </p:cNvCxnSpPr>
          <p:nvPr/>
        </p:nvCxnSpPr>
        <p:spPr>
          <a:xfrm rot="5400000">
            <a:off x="5706891" y="3617588"/>
            <a:ext cx="1478689" cy="1747552"/>
          </a:xfrm>
          <a:prstGeom prst="curvedConnector2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2" name="Gekrümmte Verbindung 21"/>
          <p:cNvCxnSpPr>
            <a:stCxn id="7" idx="1"/>
            <a:endCxn id="12" idx="2"/>
          </p:cNvCxnSpPr>
          <p:nvPr/>
        </p:nvCxnSpPr>
        <p:spPr>
          <a:xfrm rot="10800000">
            <a:off x="1704222" y="3738213"/>
            <a:ext cx="1682917" cy="1492496"/>
          </a:xfrm>
          <a:prstGeom prst="curvedConnector2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7" name="Gekrümmte Verbindung 26"/>
          <p:cNvCxnSpPr>
            <a:stCxn id="12" idx="0"/>
            <a:endCxn id="8" idx="0"/>
          </p:cNvCxnSpPr>
          <p:nvPr/>
        </p:nvCxnSpPr>
        <p:spPr>
          <a:xfrm rot="5400000" flipH="1" flipV="1">
            <a:off x="4512116" y="257842"/>
            <a:ext cx="12700" cy="5615790"/>
          </a:xfrm>
          <a:prstGeom prst="curvedConnector3">
            <a:avLst>
              <a:gd name="adj1" fmla="val 15490850"/>
            </a:avLst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54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1" y="6410199"/>
            <a:ext cx="9143999" cy="365125"/>
          </a:xfrm>
        </p:spPr>
        <p:txBody>
          <a:bodyPr/>
          <a:lstStyle/>
          <a:p>
            <a:pPr algn="l"/>
            <a:r>
              <a:rPr lang="de-DE" dirty="0" smtClean="0"/>
              <a:t>Essen, 20.12.2014</a:t>
            </a:r>
            <a:endParaRPr lang="de-DE" dirty="0"/>
          </a:p>
        </p:txBody>
      </p:sp>
      <p:sp>
        <p:nvSpPr>
          <p:cNvPr id="55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8427961" y="6416801"/>
            <a:ext cx="546705" cy="365125"/>
          </a:xfrm>
        </p:spPr>
        <p:txBody>
          <a:bodyPr/>
          <a:lstStyle/>
          <a:p>
            <a:r>
              <a:rPr lang="de-DE" dirty="0" smtClean="0"/>
              <a:t>18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643914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dirty="0" smtClean="0"/>
              <a:t>19</a:t>
            </a: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sz="quarter" idx="13"/>
          </p:nvPr>
        </p:nvSpPr>
        <p:spPr>
          <a:xfrm>
            <a:off x="0" y="295124"/>
            <a:ext cx="9144000" cy="576064"/>
          </a:xfrm>
        </p:spPr>
        <p:txBody>
          <a:bodyPr>
            <a:normAutofit lnSpcReduction="10000"/>
          </a:bodyPr>
          <a:lstStyle/>
          <a:p>
            <a:r>
              <a:rPr lang="de-DE" sz="3200" dirty="0" smtClean="0">
                <a:solidFill>
                  <a:srgbClr val="7F7F7F"/>
                </a:solidFill>
              </a:rPr>
              <a:t>Warum </a:t>
            </a:r>
            <a:r>
              <a:rPr lang="de-DE" sz="3200" dirty="0" err="1" smtClean="0">
                <a:solidFill>
                  <a:srgbClr val="7F7F7F"/>
                </a:solidFill>
              </a:rPr>
              <a:t>FaSMEd</a:t>
            </a:r>
            <a:r>
              <a:rPr lang="de-DE" sz="3200" dirty="0" smtClean="0">
                <a:solidFill>
                  <a:srgbClr val="7F7F7F"/>
                </a:solidFill>
              </a:rPr>
              <a:t>?</a:t>
            </a:r>
          </a:p>
          <a:p>
            <a:endParaRPr lang="de-DE" sz="3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de-DE" dirty="0" smtClean="0"/>
              <a:t>Essen, 20.12.2014</a:t>
            </a:r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539552" y="980728"/>
            <a:ext cx="7747097" cy="60478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de-DE" dirty="0" smtClean="0">
                <a:solidFill>
                  <a:schemeClr val="accent3"/>
                </a:solidFill>
                <a:latin typeface="Arial" charset="0"/>
                <a:ea typeface="ＭＳ Ｐゴシック" charset="0"/>
              </a:rPr>
              <a:t>Was </a:t>
            </a:r>
            <a:r>
              <a:rPr lang="de-DE" dirty="0">
                <a:solidFill>
                  <a:schemeClr val="accent3"/>
                </a:solidFill>
                <a:latin typeface="Arial" charset="0"/>
                <a:ea typeface="ＭＳ Ｐゴシック" charset="0"/>
              </a:rPr>
              <a:t>haben wir </a:t>
            </a:r>
            <a:r>
              <a:rPr lang="de-DE" dirty="0" smtClean="0">
                <a:solidFill>
                  <a:schemeClr val="accent3"/>
                </a:solidFill>
                <a:latin typeface="Arial" charset="0"/>
                <a:ea typeface="ＭＳ Ｐゴシック" charset="0"/>
              </a:rPr>
              <a:t>von der Zusammenarbeit? </a:t>
            </a:r>
            <a:endParaRPr lang="de-DE" dirty="0">
              <a:solidFill>
                <a:schemeClr val="accent3"/>
              </a:solidFill>
              <a:latin typeface="Arial" charset="0"/>
              <a:ea typeface="ＭＳ Ｐゴシック" charset="0"/>
            </a:endParaRPr>
          </a:p>
          <a:p>
            <a:pPr marL="285750" indent="-285750"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de-DE" dirty="0">
                <a:solidFill>
                  <a:prstClr val="black"/>
                </a:solidFill>
                <a:latin typeface="Arial" charset="0"/>
                <a:ea typeface="ＭＳ Ｐゴシック" charset="0"/>
              </a:rPr>
              <a:t>Erprobung des Unterrichtsmaterials (evtl. auch </a:t>
            </a:r>
            <a:r>
              <a:rPr lang="de-DE" dirty="0" smtClean="0">
                <a:solidFill>
                  <a:prstClr val="black"/>
                </a:solidFill>
                <a:latin typeface="Arial" charset="0"/>
                <a:ea typeface="ＭＳ Ｐゴシック" charset="0"/>
              </a:rPr>
              <a:t>Fallstudien) </a:t>
            </a:r>
          </a:p>
          <a:p>
            <a:pPr marL="285750" indent="-285750"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de-DE" dirty="0" smtClean="0">
                <a:solidFill>
                  <a:prstClr val="black"/>
                </a:solidFill>
                <a:latin typeface="Arial" charset="0"/>
                <a:ea typeface="ＭＳ Ｐゴシック" charset="0"/>
              </a:rPr>
              <a:t>Rückkopplung </a:t>
            </a:r>
            <a:r>
              <a:rPr lang="de-DE" dirty="0">
                <a:solidFill>
                  <a:prstClr val="black"/>
                </a:solidFill>
                <a:latin typeface="Arial" charset="0"/>
                <a:ea typeface="ＭＳ Ｐゴシック" charset="0"/>
              </a:rPr>
              <a:t>aus der Praxis </a:t>
            </a:r>
            <a:br>
              <a:rPr lang="de-DE" dirty="0">
                <a:solidFill>
                  <a:prstClr val="black"/>
                </a:solidFill>
                <a:latin typeface="Arial" charset="0"/>
                <a:ea typeface="ＭＳ Ｐゴシック" charset="0"/>
              </a:rPr>
            </a:br>
            <a:r>
              <a:rPr lang="de-DE" dirty="0">
                <a:solidFill>
                  <a:prstClr val="black"/>
                </a:solidFill>
                <a:latin typeface="Arial" charset="0"/>
                <a:ea typeface="ＭＳ Ｐゴシック" charset="0"/>
              </a:rPr>
              <a:t>(z</a:t>
            </a:r>
            <a:r>
              <a:rPr lang="de-DE" dirty="0" smtClean="0">
                <a:solidFill>
                  <a:prstClr val="black"/>
                </a:solidFill>
                <a:latin typeface="Arial" charset="0"/>
                <a:ea typeface="ＭＳ Ｐゴシック" charset="0"/>
              </a:rPr>
              <a:t>. B</a:t>
            </a:r>
            <a:r>
              <a:rPr lang="de-DE" dirty="0">
                <a:solidFill>
                  <a:prstClr val="black"/>
                </a:solidFill>
                <a:latin typeface="Arial" charset="0"/>
                <a:ea typeface="ＭＳ Ｐゴシック" charset="0"/>
              </a:rPr>
              <a:t>. Funktioniert die Selbstdiagnose in der konzipierten Form?</a:t>
            </a:r>
            <a:r>
              <a:rPr lang="de-DE" dirty="0" smtClean="0">
                <a:solidFill>
                  <a:prstClr val="black"/>
                </a:solidFill>
                <a:latin typeface="Arial" charset="0"/>
                <a:ea typeface="ＭＳ Ｐゴシック" charset="0"/>
              </a:rPr>
              <a:t>)</a:t>
            </a:r>
          </a:p>
          <a:p>
            <a:pPr marL="285750" indent="-285750" defTabSz="914400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endParaRPr lang="de-DE" dirty="0">
              <a:solidFill>
                <a:prstClr val="black"/>
              </a:solidFill>
              <a:latin typeface="Arial" charset="0"/>
              <a:ea typeface="ＭＳ Ｐゴシック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de-DE" dirty="0" smtClean="0">
                <a:solidFill>
                  <a:srgbClr val="345A8A"/>
                </a:solidFill>
                <a:latin typeface="Arial" charset="0"/>
                <a:ea typeface="ＭＳ Ｐゴシック" charset="0"/>
              </a:rPr>
              <a:t>Was haben Sie </a:t>
            </a:r>
            <a:r>
              <a:rPr lang="de-DE" dirty="0">
                <a:solidFill>
                  <a:srgbClr val="345A8A"/>
                </a:solidFill>
                <a:latin typeface="Arial" charset="0"/>
                <a:ea typeface="ＭＳ Ｐゴシック" charset="0"/>
              </a:rPr>
              <a:t>von der Zusammenarbeit</a:t>
            </a:r>
            <a:r>
              <a:rPr lang="de-DE" dirty="0" smtClean="0">
                <a:solidFill>
                  <a:srgbClr val="345A8A"/>
                </a:solidFill>
                <a:latin typeface="Arial" charset="0"/>
                <a:ea typeface="ＭＳ Ｐゴシック" charset="0"/>
              </a:rPr>
              <a:t>?</a:t>
            </a:r>
          </a:p>
          <a:p>
            <a:pPr marL="285750" indent="-285750" defTabSz="914400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de-DE" dirty="0">
                <a:solidFill>
                  <a:prstClr val="black"/>
                </a:solidFill>
                <a:latin typeface="Arial" charset="0"/>
                <a:ea typeface="ＭＳ Ｐゴシック" charset="0"/>
              </a:rPr>
              <a:t>„Materielles“</a:t>
            </a:r>
          </a:p>
          <a:p>
            <a:pPr marL="742950" lvl="1" indent="-285750" defTabSz="914400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de-DE" dirty="0">
                <a:solidFill>
                  <a:prstClr val="black"/>
                </a:solidFill>
                <a:latin typeface="Arial" charset="0"/>
                <a:ea typeface="ＭＳ Ｐゴシック" charset="0"/>
              </a:rPr>
              <a:t>Innovatives Unterrichtsmaterial für Selbst- und Fremddiagnose </a:t>
            </a:r>
          </a:p>
          <a:p>
            <a:pPr marL="742950" lvl="1" indent="-285750" defTabSz="914400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de-DE" dirty="0">
                <a:solidFill>
                  <a:prstClr val="black"/>
                </a:solidFill>
                <a:latin typeface="Arial" charset="0"/>
                <a:ea typeface="ＭＳ Ｐゴシック" charset="0"/>
              </a:rPr>
              <a:t>Material und </a:t>
            </a:r>
            <a:r>
              <a:rPr lang="de-DE" dirty="0" smtClean="0">
                <a:solidFill>
                  <a:prstClr val="black"/>
                </a:solidFill>
                <a:latin typeface="Arial" charset="0"/>
                <a:ea typeface="ＭＳ Ｐゴシック" charset="0"/>
              </a:rPr>
              <a:t>Perspektiven </a:t>
            </a:r>
            <a:r>
              <a:rPr lang="de-DE" dirty="0">
                <a:solidFill>
                  <a:prstClr val="black"/>
                </a:solidFill>
                <a:latin typeface="Arial" charset="0"/>
                <a:ea typeface="ＭＳ Ｐゴシック" charset="0"/>
              </a:rPr>
              <a:t>aus verschiedenen Ländern</a:t>
            </a:r>
            <a:br>
              <a:rPr lang="de-DE" dirty="0">
                <a:solidFill>
                  <a:prstClr val="black"/>
                </a:solidFill>
                <a:latin typeface="Arial" charset="0"/>
                <a:ea typeface="ＭＳ Ｐゴシック" charset="0"/>
              </a:rPr>
            </a:br>
            <a:r>
              <a:rPr lang="de-DE" dirty="0">
                <a:solidFill>
                  <a:prstClr val="black"/>
                </a:solidFill>
                <a:latin typeface="Arial" charset="0"/>
                <a:ea typeface="ＭＳ Ｐゴシック" charset="0"/>
              </a:rPr>
              <a:t>(UK, NL, SA, NO, IT, FR, IR)</a:t>
            </a:r>
          </a:p>
          <a:p>
            <a:pPr marL="742950" lvl="1" indent="-285750" defTabSz="914400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de-DE" dirty="0">
                <a:solidFill>
                  <a:prstClr val="black"/>
                </a:solidFill>
                <a:latin typeface="Arial" charset="0"/>
                <a:ea typeface="ＭＳ Ｐゴシック" charset="0"/>
              </a:rPr>
              <a:t>Technologie als </a:t>
            </a:r>
            <a:r>
              <a:rPr lang="de-DE" dirty="0" smtClean="0">
                <a:solidFill>
                  <a:prstClr val="black"/>
                </a:solidFill>
                <a:latin typeface="Arial" charset="0"/>
                <a:ea typeface="ＭＳ Ｐゴシック" charset="0"/>
              </a:rPr>
              <a:t>Leihgeräte</a:t>
            </a:r>
          </a:p>
          <a:p>
            <a:pPr lvl="1" defTabSz="914400" fontAlgn="base">
              <a:lnSpc>
                <a:spcPct val="50000"/>
              </a:lnSpc>
              <a:spcBef>
                <a:spcPct val="0"/>
              </a:spcBef>
              <a:spcAft>
                <a:spcPct val="0"/>
              </a:spcAft>
            </a:pPr>
            <a:endParaRPr lang="de-DE" dirty="0">
              <a:solidFill>
                <a:prstClr val="black"/>
              </a:solidFill>
              <a:latin typeface="Arial" charset="0"/>
              <a:ea typeface="ＭＳ Ｐゴシック" charset="0"/>
            </a:endParaRPr>
          </a:p>
          <a:p>
            <a:pPr marL="285750" indent="-285750" defTabSz="914400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de-DE" dirty="0" smtClean="0">
                <a:solidFill>
                  <a:prstClr val="black"/>
                </a:solidFill>
                <a:latin typeface="Arial" charset="0"/>
                <a:ea typeface="ＭＳ Ｐゴシック" charset="0"/>
              </a:rPr>
              <a:t>„Ideelles“:</a:t>
            </a:r>
          </a:p>
          <a:p>
            <a:pPr marL="742950" lvl="1" indent="-285750" defTabSz="914400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de-DE" dirty="0" smtClean="0">
                <a:solidFill>
                  <a:prstClr val="black"/>
                </a:solidFill>
                <a:latin typeface="Arial" charset="0"/>
                <a:ea typeface="ＭＳ Ｐゴシック" charset="0"/>
              </a:rPr>
              <a:t>gute Zusammenarbeit</a:t>
            </a:r>
          </a:p>
          <a:p>
            <a:pPr marL="742950" lvl="1" indent="-285750" defTabSz="914400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de-DE" dirty="0" smtClean="0">
                <a:solidFill>
                  <a:prstClr val="black"/>
                </a:solidFill>
                <a:latin typeface="Arial" charset="0"/>
                <a:ea typeface="ＭＳ Ｐゴシック" charset="0"/>
              </a:rPr>
              <a:t>Erproben </a:t>
            </a:r>
            <a:r>
              <a:rPr lang="de-DE" dirty="0">
                <a:solidFill>
                  <a:prstClr val="black"/>
                </a:solidFill>
                <a:latin typeface="Arial" charset="0"/>
                <a:ea typeface="ＭＳ Ｐゴシック" charset="0"/>
              </a:rPr>
              <a:t>des </a:t>
            </a:r>
            <a:r>
              <a:rPr lang="de-DE" dirty="0" smtClean="0">
                <a:solidFill>
                  <a:prstClr val="black"/>
                </a:solidFill>
                <a:latin typeface="Arial" charset="0"/>
                <a:ea typeface="ＭＳ Ｐゴシック" charset="0"/>
              </a:rPr>
              <a:t>Materials</a:t>
            </a:r>
          </a:p>
          <a:p>
            <a:pPr marL="742950" lvl="1" indent="-285750" defTabSz="914400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de-DE" dirty="0" smtClean="0">
                <a:solidFill>
                  <a:prstClr val="black"/>
                </a:solidFill>
                <a:latin typeface="Arial" charset="0"/>
                <a:ea typeface="ＭＳ Ｐゴシック" charset="0"/>
              </a:rPr>
              <a:t>individuelle </a:t>
            </a:r>
            <a:r>
              <a:rPr lang="de-DE" dirty="0">
                <a:solidFill>
                  <a:prstClr val="black"/>
                </a:solidFill>
                <a:latin typeface="Arial" charset="0"/>
                <a:ea typeface="ＭＳ Ｐゴシック" charset="0"/>
              </a:rPr>
              <a:t>Beratung und Unterstützung</a:t>
            </a:r>
          </a:p>
          <a:p>
            <a:pPr marL="742950" lvl="1" indent="-285750" defTabSz="914400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de-DE" dirty="0" smtClean="0">
                <a:solidFill>
                  <a:prstClr val="black"/>
                </a:solidFill>
                <a:latin typeface="Arial" charset="0"/>
                <a:ea typeface="ＭＳ Ｐゴシック" charset="0"/>
              </a:rPr>
              <a:t>eigene </a:t>
            </a:r>
            <a:r>
              <a:rPr lang="de-DE" dirty="0">
                <a:solidFill>
                  <a:prstClr val="black"/>
                </a:solidFill>
                <a:latin typeface="Arial" charset="0"/>
                <a:ea typeface="ＭＳ Ｐゴシック" charset="0"/>
              </a:rPr>
              <a:t>Professionalisierung</a:t>
            </a:r>
          </a:p>
          <a:p>
            <a:pPr marL="742950" lvl="1" indent="-285750" defTabSz="914400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de-DE" dirty="0">
                <a:solidFill>
                  <a:prstClr val="black"/>
                </a:solidFill>
                <a:latin typeface="Arial" charset="0"/>
                <a:ea typeface="ＭＳ Ｐゴシック" charset="0"/>
              </a:rPr>
              <a:t>Impulse für ihren Unterricht</a:t>
            </a:r>
          </a:p>
          <a:p>
            <a:pPr marL="742950" lvl="1" indent="-285750" defTabSz="914400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de-DE" dirty="0">
                <a:solidFill>
                  <a:prstClr val="black"/>
                </a:solidFill>
                <a:latin typeface="Arial" charset="0"/>
                <a:ea typeface="ＭＳ Ｐゴシック" charset="0"/>
              </a:rPr>
              <a:t>Schärfen der eigenen diagnostischen </a:t>
            </a:r>
            <a:r>
              <a:rPr lang="de-DE" dirty="0" smtClean="0">
                <a:solidFill>
                  <a:prstClr val="black"/>
                </a:solidFill>
                <a:latin typeface="Arial" charset="0"/>
                <a:ea typeface="ＭＳ Ｐゴシック" charset="0"/>
              </a:rPr>
              <a:t>Kompetenz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de-DE" dirty="0" smtClean="0">
              <a:solidFill>
                <a:prstClr val="black"/>
              </a:solidFill>
              <a:latin typeface="Arial" charset="0"/>
              <a:ea typeface="ＭＳ Ｐゴシック" charset="0"/>
            </a:endParaRPr>
          </a:p>
          <a:p>
            <a:pPr marL="285750" indent="-285750" defTabSz="914400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endParaRPr lang="de-DE" dirty="0" smtClean="0">
              <a:solidFill>
                <a:prstClr val="black"/>
              </a:solidFill>
              <a:latin typeface="Arial" charset="0"/>
              <a:ea typeface="ＭＳ Ｐゴシック" charset="0"/>
            </a:endParaRPr>
          </a:p>
          <a:p>
            <a:pPr marL="285750" indent="-285750" defTabSz="914400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endParaRPr lang="de-DE" dirty="0" smtClean="0">
              <a:solidFill>
                <a:prstClr val="black"/>
              </a:solidFill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5453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1" y="6410199"/>
            <a:ext cx="9143999" cy="365125"/>
          </a:xfrm>
        </p:spPr>
        <p:txBody>
          <a:bodyPr/>
          <a:lstStyle/>
          <a:p>
            <a:pPr algn="l"/>
            <a:r>
              <a:rPr lang="de-DE" smtClean="0">
                <a:solidFill>
                  <a:schemeClr val="tx1"/>
                </a:solidFill>
              </a:rPr>
              <a:t>Essen, 20.12.2014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dirty="0"/>
              <a:t>2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15645" y="-81054"/>
            <a:ext cx="9143999" cy="9541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endParaRPr lang="de-DE" sz="2800" dirty="0" smtClean="0"/>
          </a:p>
          <a:p>
            <a:pPr algn="ctr"/>
            <a:endParaRPr lang="de-DE" sz="2800" dirty="0"/>
          </a:p>
        </p:txBody>
      </p:sp>
      <p:sp>
        <p:nvSpPr>
          <p:cNvPr id="11" name="Fußzeilenplatzhalter 3"/>
          <p:cNvSpPr txBox="1">
            <a:spLocks/>
          </p:cNvSpPr>
          <p:nvPr/>
        </p:nvSpPr>
        <p:spPr>
          <a:xfrm>
            <a:off x="1" y="6405454"/>
            <a:ext cx="9143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457200" rtl="0" eaLnBrk="1" latinLnBrk="0" hangingPunct="1">
              <a:defRPr sz="1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7" name="Titel 1"/>
          <p:cNvSpPr txBox="1">
            <a:spLocks/>
          </p:cNvSpPr>
          <p:nvPr/>
        </p:nvSpPr>
        <p:spPr bwMode="auto">
          <a:xfrm>
            <a:off x="395536" y="-29594"/>
            <a:ext cx="8229600" cy="891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/>
                <a:ea typeface="ＭＳ Ｐゴシック" charset="0"/>
              </a:rPr>
              <a:t>Überblick</a:t>
            </a:r>
            <a:r>
              <a:rPr kumimoji="0" lang="de-DE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696464"/>
                </a:solidFill>
                <a:effectLst/>
                <a:uLnTx/>
                <a:uFillTx/>
                <a:latin typeface="Arial"/>
                <a:ea typeface="ＭＳ Ｐゴシック" charset="0"/>
              </a:rPr>
              <a:t> </a:t>
            </a:r>
            <a:endParaRPr kumimoji="0" lang="de-DE" sz="4400" b="0" i="0" u="none" strike="noStrike" kern="0" cap="none" spc="0" normalizeH="0" baseline="0" noProof="0" dirty="0">
              <a:ln>
                <a:noFill/>
              </a:ln>
              <a:solidFill>
                <a:srgbClr val="696464"/>
              </a:solidFill>
              <a:effectLst/>
              <a:uLnTx/>
              <a:uFillTx/>
              <a:latin typeface="Arial"/>
              <a:ea typeface="ＭＳ Ｐゴシック" charset="0"/>
            </a:endParaRPr>
          </a:p>
        </p:txBody>
      </p:sp>
      <p:sp>
        <p:nvSpPr>
          <p:cNvPr id="18" name="Inhaltsplatzhalter 2"/>
          <p:cNvSpPr txBox="1">
            <a:spLocks/>
          </p:cNvSpPr>
          <p:nvPr/>
        </p:nvSpPr>
        <p:spPr bwMode="auto">
          <a:xfrm>
            <a:off x="457200" y="1124744"/>
            <a:ext cx="8229600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defTabSz="914400">
              <a:defRPr/>
            </a:pPr>
            <a:r>
              <a:rPr kumimoji="0" lang="de-DE" sz="3200" b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Diagnose</a:t>
            </a:r>
          </a:p>
          <a:p>
            <a:pPr lvl="1" defTabSz="914400">
              <a:defRPr/>
            </a:pPr>
            <a:r>
              <a:rPr kumimoji="0" lang="de-DE" sz="2800" b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Wann? Was? Wozu? Wie?</a:t>
            </a:r>
          </a:p>
          <a:p>
            <a:pPr lvl="1" defTabSz="914400">
              <a:defRPr/>
            </a:pPr>
            <a:r>
              <a:rPr kumimoji="0" lang="de-DE" sz="2800" b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im </a:t>
            </a:r>
            <a:r>
              <a:rPr kumimoji="0" lang="de-DE" sz="2800" b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FaSMEd</a:t>
            </a:r>
            <a:r>
              <a:rPr lang="de-DE" kern="0" dirty="0">
                <a:solidFill>
                  <a:sysClr val="windowText" lastClr="000000"/>
                </a:solidFill>
                <a:latin typeface="Arial"/>
              </a:rPr>
              <a:t>-</a:t>
            </a:r>
            <a:r>
              <a:rPr kumimoji="0" lang="de-DE" sz="2800" b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Projekt</a:t>
            </a:r>
          </a:p>
          <a:p>
            <a:pPr defTabSz="914400">
              <a:defRPr/>
            </a:pPr>
            <a:r>
              <a:rPr lang="de-DE" kern="0" dirty="0" smtClean="0">
                <a:solidFill>
                  <a:sysClr val="windowText" lastClr="000000"/>
                </a:solidFill>
                <a:latin typeface="Arial"/>
              </a:rPr>
              <a:t>Design Research</a:t>
            </a:r>
          </a:p>
          <a:p>
            <a:pPr defTabSz="914400">
              <a:defRPr/>
            </a:pPr>
            <a:r>
              <a:rPr lang="de-DE" kern="0" dirty="0" smtClean="0">
                <a:solidFill>
                  <a:sysClr val="windowText" lastClr="000000"/>
                </a:solidFill>
                <a:latin typeface="Arial"/>
              </a:rPr>
              <a:t>Erwartungen</a:t>
            </a:r>
          </a:p>
          <a:p>
            <a:pPr defTabSz="914400">
              <a:defRPr/>
            </a:pPr>
            <a:r>
              <a:rPr lang="de-DE" kern="0" dirty="0" smtClean="0">
                <a:solidFill>
                  <a:sysClr val="windowText" lastClr="000000"/>
                </a:solidFill>
                <a:latin typeface="Arial"/>
              </a:rPr>
              <a:t>Diskussion</a:t>
            </a:r>
          </a:p>
          <a:p>
            <a:pPr defTabSz="914400">
              <a:defRPr/>
            </a:pPr>
            <a:r>
              <a:rPr lang="de-DE" kern="0" dirty="0" smtClean="0">
                <a:solidFill>
                  <a:sysClr val="windowText" lastClr="000000"/>
                </a:solidFill>
                <a:latin typeface="Arial"/>
              </a:rPr>
              <a:t>Workshop</a:t>
            </a:r>
          </a:p>
        </p:txBody>
      </p:sp>
    </p:spTree>
    <p:extLst>
      <p:ext uri="{BB962C8B-B14F-4D97-AF65-F5344CB8AC3E}">
        <p14:creationId xmlns:p14="http://schemas.microsoft.com/office/powerpoint/2010/main" val="4210761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989"/>
    </mc:Choice>
    <mc:Fallback xmlns="">
      <p:transition spd="slow" advTm="7989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Diskussion &amp; Workshop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de-DE" smtClean="0"/>
              <a:t>Essen, 20.12.2014</a:t>
            </a:r>
            <a:endParaRPr lang="de-DE" dirty="0"/>
          </a:p>
        </p:txBody>
      </p:sp>
      <p:pic>
        <p:nvPicPr>
          <p:cNvPr id="7" name="Bild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5013176"/>
            <a:ext cx="1447800" cy="70993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Bild 1"/>
          <p:cNvPicPr/>
          <p:nvPr/>
        </p:nvPicPr>
        <p:blipFill rotWithShape="1">
          <a:blip r:embed="rId3"/>
          <a:srcRect l="2645" t="20773" r="66115" b="52542"/>
          <a:stretch/>
        </p:blipFill>
        <p:spPr bwMode="auto">
          <a:xfrm>
            <a:off x="2309008" y="2132856"/>
            <a:ext cx="4525982" cy="244827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Bild 4" descr="http://www.agom.biz/wp-content/uploads/2013/10/uni-dui-essen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8565" y="5301208"/>
            <a:ext cx="1745615" cy="6731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507255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1" y="6410199"/>
            <a:ext cx="9143999" cy="365125"/>
          </a:xfrm>
        </p:spPr>
        <p:txBody>
          <a:bodyPr/>
          <a:lstStyle/>
          <a:p>
            <a:pPr algn="l"/>
            <a:r>
              <a:rPr lang="de-DE" smtClean="0"/>
              <a:t>Essen, 20.12.2014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dirty="0"/>
              <a:t>3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22659" y="68309"/>
            <a:ext cx="9143999" cy="9541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endParaRPr lang="de-DE" sz="2800" dirty="0" smtClean="0">
              <a:solidFill>
                <a:schemeClr val="accent1"/>
              </a:solidFill>
            </a:endParaRPr>
          </a:p>
          <a:p>
            <a:pPr algn="ctr"/>
            <a:endParaRPr lang="de-DE" sz="2800" dirty="0">
              <a:solidFill>
                <a:schemeClr val="accent1"/>
              </a:solidFill>
            </a:endParaRPr>
          </a:p>
        </p:txBody>
      </p:sp>
      <p:sp>
        <p:nvSpPr>
          <p:cNvPr id="11" name="Fußzeilenplatzhalter 3"/>
          <p:cNvSpPr txBox="1">
            <a:spLocks/>
          </p:cNvSpPr>
          <p:nvPr/>
        </p:nvSpPr>
        <p:spPr>
          <a:xfrm>
            <a:off x="1" y="6405454"/>
            <a:ext cx="9143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457200" rtl="0" eaLnBrk="1" latinLnBrk="0" hangingPunct="1">
              <a:defRPr sz="1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de-DE" dirty="0"/>
          </a:p>
        </p:txBody>
      </p:sp>
      <p:sp>
        <p:nvSpPr>
          <p:cNvPr id="6" name="Titel 1"/>
          <p:cNvSpPr txBox="1">
            <a:spLocks/>
          </p:cNvSpPr>
          <p:nvPr/>
        </p:nvSpPr>
        <p:spPr>
          <a:xfrm>
            <a:off x="467544" y="792014"/>
            <a:ext cx="8352928" cy="1325563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280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de-DE" sz="4000" dirty="0">
              <a:solidFill>
                <a:schemeClr val="tx1"/>
              </a:solidFill>
            </a:endParaRPr>
          </a:p>
        </p:txBody>
      </p:sp>
      <p:pic>
        <p:nvPicPr>
          <p:cNvPr id="14" name="Bild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3768" y="1412776"/>
            <a:ext cx="4248472" cy="4248472"/>
          </a:xfrm>
          <a:prstGeom prst="rect">
            <a:avLst/>
          </a:prstGeom>
        </p:spPr>
      </p:pic>
      <p:sp>
        <p:nvSpPr>
          <p:cNvPr id="10" name="Titel 1"/>
          <p:cNvSpPr txBox="1">
            <a:spLocks/>
          </p:cNvSpPr>
          <p:nvPr/>
        </p:nvSpPr>
        <p:spPr>
          <a:xfrm>
            <a:off x="337245" y="14353"/>
            <a:ext cx="8229600" cy="1008063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280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2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Diagnose, Diagnose,…</a:t>
            </a:r>
            <a:endParaRPr lang="de-DE" sz="3200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8488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989"/>
    </mc:Choice>
    <mc:Fallback xmlns="">
      <p:transition spd="slow" advTm="7989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1" y="6356350"/>
            <a:ext cx="9143999" cy="365125"/>
          </a:xfrm>
        </p:spPr>
        <p:txBody>
          <a:bodyPr/>
          <a:lstStyle/>
          <a:p>
            <a:pPr algn="l"/>
            <a:r>
              <a:rPr lang="de-DE" smtClean="0"/>
              <a:t>Essen, 20.12.2014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dirty="0" smtClean="0"/>
              <a:t>4</a:t>
            </a:r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-252536" y="-114330"/>
            <a:ext cx="9143999" cy="9541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endParaRPr lang="de-DE" sz="2800" dirty="0" smtClean="0">
              <a:solidFill>
                <a:schemeClr val="accent1"/>
              </a:solidFill>
            </a:endParaRPr>
          </a:p>
          <a:p>
            <a:pPr algn="ctr"/>
            <a:endParaRPr lang="de-DE" sz="2800" dirty="0">
              <a:solidFill>
                <a:schemeClr val="accent1"/>
              </a:solidFill>
            </a:endParaRPr>
          </a:p>
        </p:txBody>
      </p:sp>
      <p:sp>
        <p:nvSpPr>
          <p:cNvPr id="11" name="Fußzeilenplatzhalter 3"/>
          <p:cNvSpPr txBox="1">
            <a:spLocks/>
          </p:cNvSpPr>
          <p:nvPr/>
        </p:nvSpPr>
        <p:spPr>
          <a:xfrm>
            <a:off x="1" y="6405454"/>
            <a:ext cx="9143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457200" rtl="0" eaLnBrk="1" latinLnBrk="0" hangingPunct="1">
              <a:defRPr sz="1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de-DE" dirty="0"/>
          </a:p>
        </p:txBody>
      </p:sp>
      <p:sp>
        <p:nvSpPr>
          <p:cNvPr id="6" name="Titel 1"/>
          <p:cNvSpPr txBox="1">
            <a:spLocks/>
          </p:cNvSpPr>
          <p:nvPr/>
        </p:nvSpPr>
        <p:spPr>
          <a:xfrm>
            <a:off x="337245" y="14353"/>
            <a:ext cx="8229600" cy="1008063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280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2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Diagnose, Diagnose,…</a:t>
            </a:r>
            <a:endParaRPr lang="de-DE" sz="3200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Foliennummernplatzhalter 3"/>
          <p:cNvSpPr txBox="1">
            <a:spLocks/>
          </p:cNvSpPr>
          <p:nvPr/>
        </p:nvSpPr>
        <p:spPr>
          <a:xfrm>
            <a:off x="7010400" y="6245225"/>
            <a:ext cx="2133600" cy="47625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4572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645024"/>
            <a:ext cx="7784816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5" descr="C:\Users\tellerfr\AppData\Local\Microsoft\Windows\Temporary Internet Files\Content.IE5\XLCVROLJ\MP900422409[1]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9976" y="1022416"/>
            <a:ext cx="3707904" cy="2470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3885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989"/>
    </mc:Choice>
    <mc:Fallback xmlns="">
      <p:transition spd="slow" advTm="7989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dirty="0" smtClean="0"/>
              <a:t>5</a:t>
            </a: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de-DE" dirty="0" smtClean="0"/>
          </a:p>
          <a:p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de-DE" dirty="0" smtClean="0"/>
              <a:t>Essen, 20.12.2014</a:t>
            </a:r>
            <a:endParaRPr lang="de-DE" dirty="0"/>
          </a:p>
        </p:txBody>
      </p:sp>
      <p:sp>
        <p:nvSpPr>
          <p:cNvPr id="25" name="AutoShape 1034"/>
          <p:cNvSpPr>
            <a:spLocks noChangeArrowheads="1"/>
          </p:cNvSpPr>
          <p:nvPr/>
        </p:nvSpPr>
        <p:spPr bwMode="auto">
          <a:xfrm>
            <a:off x="1055800" y="3068960"/>
            <a:ext cx="3743325" cy="1944688"/>
          </a:xfrm>
          <a:prstGeom prst="roundRect">
            <a:avLst>
              <a:gd name="adj" fmla="val 16667"/>
            </a:avLst>
          </a:prstGeom>
          <a:noFill/>
          <a:ln w="9525">
            <a:solidFill>
              <a:sysClr val="windowText" lastClr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26" name="Rectangle 1026"/>
          <p:cNvSpPr txBox="1">
            <a:spLocks noChangeArrowheads="1"/>
          </p:cNvSpPr>
          <p:nvPr/>
        </p:nvSpPr>
        <p:spPr bwMode="auto">
          <a:xfrm>
            <a:off x="-4583" y="24710"/>
            <a:ext cx="8432544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/>
                <a:ea typeface="ＭＳ Ｐゴシック" charset="0"/>
              </a:rPr>
              <a:t>Diagnose? Tests? Diagnostik? </a:t>
            </a:r>
            <a:r>
              <a:rPr kumimoji="0" lang="de-DE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/>
                <a:ea typeface="ＭＳ Ｐゴシック" charset="0"/>
              </a:rPr>
              <a:t>Lernstandserhebungen</a:t>
            </a:r>
            <a:r>
              <a:rPr kumimoji="0" lang="de-DE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/>
                <a:ea typeface="ＭＳ Ｐゴシック" charset="0"/>
              </a:rPr>
              <a:t>?</a:t>
            </a:r>
          </a:p>
        </p:txBody>
      </p:sp>
      <p:sp>
        <p:nvSpPr>
          <p:cNvPr id="27" name="Text Box 1028"/>
          <p:cNvSpPr txBox="1">
            <a:spLocks noChangeArrowheads="1"/>
          </p:cNvSpPr>
          <p:nvPr/>
        </p:nvSpPr>
        <p:spPr bwMode="auto">
          <a:xfrm>
            <a:off x="4814887" y="3078747"/>
            <a:ext cx="4329113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defTabSz="914400" eaLnBrk="1" fontAlgn="base" hangingPunct="1">
              <a:spcBef>
                <a:spcPct val="20000"/>
              </a:spcBef>
              <a:spcAft>
                <a:spcPct val="0"/>
              </a:spcAft>
            </a:pPr>
            <a:r>
              <a:rPr lang="de-DE" sz="2800" b="1" dirty="0">
                <a:solidFill>
                  <a:prstClr val="black"/>
                </a:solidFill>
                <a:ea typeface="ＭＳ Ｐゴシック" charset="0"/>
                <a:cs typeface="Arial" charset="0"/>
              </a:rPr>
              <a:t>Diagnostik</a:t>
            </a:r>
            <a:r>
              <a:rPr lang="de-DE" dirty="0">
                <a:solidFill>
                  <a:prstClr val="black"/>
                </a:solidFill>
                <a:ea typeface="ＭＳ Ｐゴシック" charset="0"/>
                <a:cs typeface="Arial" charset="0"/>
              </a:rPr>
              <a:t> </a:t>
            </a:r>
          </a:p>
          <a:p>
            <a:pPr algn="ctr" defTabSz="914400" eaLnBrk="1" fontAlgn="base" hangingPunct="1">
              <a:spcBef>
                <a:spcPct val="20000"/>
              </a:spcBef>
              <a:spcAft>
                <a:spcPct val="0"/>
              </a:spcAft>
            </a:pPr>
            <a:r>
              <a:rPr lang="de-DE" b="1" dirty="0">
                <a:solidFill>
                  <a:prstClr val="black"/>
                </a:solidFill>
                <a:ea typeface="ＭＳ Ｐゴシック" charset="0"/>
                <a:cs typeface="Arial" charset="0"/>
              </a:rPr>
              <a:t>„gründlich kennen lernen, entscheiden, beschließen“</a:t>
            </a:r>
          </a:p>
          <a:p>
            <a:pPr algn="ctr" defTabSz="914400" eaLnBrk="1" fontAlgn="base" hangingPunct="1">
              <a:spcBef>
                <a:spcPct val="20000"/>
              </a:spcBef>
              <a:spcAft>
                <a:spcPct val="0"/>
              </a:spcAft>
            </a:pPr>
            <a:r>
              <a:rPr lang="de-DE" sz="1600" dirty="0">
                <a:solidFill>
                  <a:prstClr val="black"/>
                </a:solidFill>
                <a:ea typeface="ＭＳ Ｐゴシック" charset="0"/>
                <a:cs typeface="Arial" charset="0"/>
              </a:rPr>
              <a:t>(H.-</a:t>
            </a:r>
            <a:r>
              <a:rPr lang="de-DE" sz="1600" dirty="0" err="1">
                <a:solidFill>
                  <a:prstClr val="black"/>
                </a:solidFill>
                <a:ea typeface="ＭＳ Ｐゴシック" charset="0"/>
                <a:cs typeface="Arial" charset="0"/>
              </a:rPr>
              <a:t>J.Fisseni</a:t>
            </a:r>
            <a:r>
              <a:rPr lang="de-DE" sz="1600" dirty="0">
                <a:solidFill>
                  <a:prstClr val="black"/>
                </a:solidFill>
                <a:ea typeface="ＭＳ Ｐゴシック" charset="0"/>
                <a:cs typeface="Arial" charset="0"/>
              </a:rPr>
              <a:t>: Lehrbuch der</a:t>
            </a:r>
            <a:br>
              <a:rPr lang="de-DE" sz="1600" dirty="0">
                <a:solidFill>
                  <a:prstClr val="black"/>
                </a:solidFill>
                <a:ea typeface="ＭＳ Ｐゴシック" charset="0"/>
                <a:cs typeface="Arial" charset="0"/>
              </a:rPr>
            </a:br>
            <a:r>
              <a:rPr lang="de-DE" sz="1600" dirty="0">
                <a:solidFill>
                  <a:prstClr val="black"/>
                </a:solidFill>
                <a:ea typeface="ＭＳ Ｐゴシック" charset="0"/>
                <a:cs typeface="Arial" charset="0"/>
              </a:rPr>
              <a:t>psychologischen Diagnostik)</a:t>
            </a:r>
          </a:p>
        </p:txBody>
      </p:sp>
      <p:sp>
        <p:nvSpPr>
          <p:cNvPr id="28" name="Text Box 1032"/>
          <p:cNvSpPr txBox="1">
            <a:spLocks noChangeArrowheads="1"/>
          </p:cNvSpPr>
          <p:nvPr/>
        </p:nvSpPr>
        <p:spPr bwMode="auto">
          <a:xfrm>
            <a:off x="1074738" y="1340768"/>
            <a:ext cx="806926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defTabSz="91440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de-DE" sz="2400" dirty="0">
                <a:solidFill>
                  <a:prstClr val="black"/>
                </a:solidFill>
                <a:ea typeface="ＭＳ Ｐゴシック" charset="0"/>
              </a:rPr>
              <a:t>Es geht darum, Schülerleistungen und ihre dahinter stehenden Konzepte adäquat zu erkennen und zu verstehen</a:t>
            </a:r>
          </a:p>
        </p:txBody>
      </p:sp>
      <p:sp>
        <p:nvSpPr>
          <p:cNvPr id="29" name="Text Box 1033"/>
          <p:cNvSpPr txBox="1">
            <a:spLocks noChangeArrowheads="1"/>
          </p:cNvSpPr>
          <p:nvPr/>
        </p:nvSpPr>
        <p:spPr bwMode="auto">
          <a:xfrm>
            <a:off x="1269886" y="3212976"/>
            <a:ext cx="3386138" cy="158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defTabSz="91440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de-DE" sz="2800" b="1" dirty="0">
                <a:solidFill>
                  <a:prstClr val="black"/>
                </a:solidFill>
                <a:ea typeface="ＭＳ Ｐゴシック" charset="0"/>
                <a:cs typeface="Arial" charset="0"/>
              </a:rPr>
              <a:t>Diagnose</a:t>
            </a:r>
            <a:endParaRPr lang="de-DE" dirty="0">
              <a:solidFill>
                <a:prstClr val="black"/>
              </a:solidFill>
              <a:ea typeface="ＭＳ Ｐゴシック" charset="0"/>
              <a:cs typeface="Arial" charset="0"/>
            </a:endParaRPr>
          </a:p>
          <a:p>
            <a:pPr algn="ctr" defTabSz="91440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de-DE" b="1" dirty="0">
                <a:solidFill>
                  <a:prstClr val="black"/>
                </a:solidFill>
                <a:ea typeface="ＭＳ Ｐゴシック" charset="0"/>
                <a:cs typeface="Arial" charset="0"/>
              </a:rPr>
              <a:t>Zielgerichtetes Erheben von Information für pädagogisches Handeln</a:t>
            </a:r>
          </a:p>
        </p:txBody>
      </p:sp>
      <p:sp>
        <p:nvSpPr>
          <p:cNvPr id="30" name="AutoShape 1035"/>
          <p:cNvSpPr>
            <a:spLocks noChangeArrowheads="1"/>
          </p:cNvSpPr>
          <p:nvPr/>
        </p:nvSpPr>
        <p:spPr bwMode="auto">
          <a:xfrm>
            <a:off x="5032375" y="3068960"/>
            <a:ext cx="3743325" cy="1944688"/>
          </a:xfrm>
          <a:prstGeom prst="roundRect">
            <a:avLst>
              <a:gd name="adj" fmla="val 16667"/>
            </a:avLst>
          </a:prstGeom>
          <a:noFill/>
          <a:ln w="9525">
            <a:solidFill>
              <a:sysClr val="windowText" lastClr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31" name="Textfeld 30"/>
          <p:cNvSpPr txBox="1"/>
          <p:nvPr/>
        </p:nvSpPr>
        <p:spPr>
          <a:xfrm>
            <a:off x="294074" y="5980706"/>
            <a:ext cx="38884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de-DE" sz="1400" dirty="0" smtClean="0">
                <a:solidFill>
                  <a:prstClr val="black"/>
                </a:solidFill>
                <a:latin typeface="Arial" charset="0"/>
                <a:ea typeface="ＭＳ Ｐゴシック" charset="0"/>
              </a:rPr>
              <a:t>(</a:t>
            </a:r>
            <a:r>
              <a:rPr lang="de-DE" sz="1400" dirty="0" err="1" smtClean="0">
                <a:solidFill>
                  <a:prstClr val="black"/>
                </a:solidFill>
                <a:latin typeface="Arial" charset="0"/>
                <a:ea typeface="ＭＳ Ｐゴシック" charset="0"/>
              </a:rPr>
              <a:t>Hußmann</a:t>
            </a:r>
            <a:r>
              <a:rPr lang="de-DE" sz="1400" dirty="0" smtClean="0">
                <a:solidFill>
                  <a:prstClr val="black"/>
                </a:solidFill>
                <a:latin typeface="Arial" charset="0"/>
                <a:ea typeface="ＭＳ Ｐゴシック" charset="0"/>
              </a:rPr>
              <a:t>, </a:t>
            </a:r>
            <a:r>
              <a:rPr lang="de-DE" sz="1400" dirty="0" err="1" smtClean="0">
                <a:solidFill>
                  <a:prstClr val="black"/>
                </a:solidFill>
                <a:latin typeface="Arial" charset="0"/>
                <a:ea typeface="ＭＳ Ｐゴシック" charset="0"/>
              </a:rPr>
              <a:t>Leuders</a:t>
            </a:r>
            <a:r>
              <a:rPr lang="de-DE" sz="1400" dirty="0" smtClean="0">
                <a:solidFill>
                  <a:prstClr val="black"/>
                </a:solidFill>
                <a:latin typeface="Arial" charset="0"/>
                <a:ea typeface="ＭＳ Ｐゴシック" charset="0"/>
              </a:rPr>
              <a:t>, &amp; Prediger, 2007)</a:t>
            </a:r>
            <a:endParaRPr lang="de-DE" sz="1400" dirty="0">
              <a:solidFill>
                <a:prstClr val="black"/>
              </a:solidFill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22466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8432473" y="6416801"/>
            <a:ext cx="546705" cy="365125"/>
          </a:xfrm>
        </p:spPr>
        <p:txBody>
          <a:bodyPr/>
          <a:lstStyle/>
          <a:p>
            <a:r>
              <a:rPr lang="de-DE" dirty="0"/>
              <a:t>6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de-DE" i="1" dirty="0" smtClean="0"/>
          </a:p>
          <a:p>
            <a:endParaRPr lang="de-DE" i="1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de-DE" dirty="0" smtClean="0"/>
              <a:t>Essen, 20.12.2014</a:t>
            </a:r>
            <a:endParaRPr lang="de-DE" dirty="0"/>
          </a:p>
        </p:txBody>
      </p:sp>
      <p:sp>
        <p:nvSpPr>
          <p:cNvPr id="27" name="Titel 1"/>
          <p:cNvSpPr txBox="1">
            <a:spLocks/>
          </p:cNvSpPr>
          <p:nvPr/>
        </p:nvSpPr>
        <p:spPr bwMode="auto">
          <a:xfrm>
            <a:off x="28904" y="-81409"/>
            <a:ext cx="7676897" cy="864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/>
                <a:ea typeface="ＭＳ Ｐゴシック" charset="0"/>
              </a:rPr>
              <a:t>Psychologische Diagnostik</a:t>
            </a:r>
            <a:endParaRPr kumimoji="0" lang="de-DE" sz="3200" b="0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/>
              <a:ea typeface="ＭＳ Ｐゴシック" charset="0"/>
            </a:endParaRPr>
          </a:p>
        </p:txBody>
      </p:sp>
      <p:sp>
        <p:nvSpPr>
          <p:cNvPr id="28" name="Inhaltsplatzhalter 2"/>
          <p:cNvSpPr txBox="1">
            <a:spLocks/>
          </p:cNvSpPr>
          <p:nvPr/>
        </p:nvSpPr>
        <p:spPr bwMode="auto">
          <a:xfrm>
            <a:off x="480748" y="1196752"/>
            <a:ext cx="8229600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ＭＳ Ｐゴシック" charset="0"/>
              </a:rPr>
              <a:t>Diagnostische Tests </a:t>
            </a: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ＭＳ Ｐゴシック" charset="0"/>
              </a:rPr>
              <a:t>(PSYNDEX, 2011)</a:t>
            </a:r>
            <a:endParaRPr kumimoji="0" lang="de-DE" sz="32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ＭＳ Ｐゴシック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ＭＳ Ｐゴシック" charset="0"/>
              </a:rPr>
              <a:t>Entwicklungstests inklusive Schulreifetests (573)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ＭＳ Ｐゴシック" charset="0"/>
              </a:rPr>
              <a:t>Intelligenztests mit Lernfähigkeitstests und Gedächtnistests (475)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ＭＳ Ｐゴシック" charset="0"/>
              </a:rPr>
              <a:t>Kreativitätstests (23)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ＭＳ Ｐゴシック" charset="0"/>
              </a:rPr>
              <a:t>Leistungs-, Fähigkeits- und Eignungstests (654)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ＭＳ Ｐゴシック" charset="0"/>
              </a:rPr>
              <a:t>Erfassung sensomotorischer Fähigkeiten (213)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ＭＳ Ｐゴシック" charset="0"/>
              </a:rPr>
              <a:t>Schulleistungstests (431)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ＭＳ Ｐゴシック" charset="0"/>
              </a:rPr>
              <a:t>Einstellungstests (1691)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ＭＳ Ｐゴシック" charset="0"/>
              </a:rPr>
              <a:t>Interessentests (67)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ＭＳ Ｐゴシック" charset="0"/>
              </a:rPr>
              <a:t>Persönlichkeitstests (1256)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ＭＳ Ｐゴシック" charset="0"/>
              </a:rPr>
              <a:t>Klinische Verfahren (2973)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ＭＳ Ｐゴシック" charset="0"/>
              </a:rPr>
              <a:t>Verhaltensskalen (201)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de-DE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ＭＳ Ｐゴシック" charset="0"/>
            </a:endParaRPr>
          </a:p>
        </p:txBody>
      </p:sp>
      <p:pic>
        <p:nvPicPr>
          <p:cNvPr id="29" name="Bild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35138" y="2636912"/>
            <a:ext cx="2434073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0319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8473946" y="6416801"/>
            <a:ext cx="546705" cy="365125"/>
          </a:xfrm>
        </p:spPr>
        <p:txBody>
          <a:bodyPr/>
          <a:lstStyle/>
          <a:p>
            <a:r>
              <a:rPr lang="de-DE" dirty="0"/>
              <a:t>7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de-DE" i="1" dirty="0" smtClean="0"/>
          </a:p>
          <a:p>
            <a:endParaRPr lang="de-DE" i="1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de-DE" dirty="0" smtClean="0"/>
              <a:t>Essen, 20.12.2014</a:t>
            </a:r>
            <a:endParaRPr lang="de-DE" dirty="0"/>
          </a:p>
        </p:txBody>
      </p:sp>
      <p:sp>
        <p:nvSpPr>
          <p:cNvPr id="19" name="Rectangle 2"/>
          <p:cNvSpPr txBox="1">
            <a:spLocks noChangeArrowheads="1"/>
          </p:cNvSpPr>
          <p:nvPr/>
        </p:nvSpPr>
        <p:spPr>
          <a:xfrm>
            <a:off x="179512" y="-99392"/>
            <a:ext cx="9074150" cy="10080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ea typeface="+mj-ea"/>
                <a:cs typeface="+mj-cs"/>
              </a:rPr>
              <a:t>Diagnose in der Unterrichtspraxis …</a:t>
            </a:r>
          </a:p>
        </p:txBody>
      </p:sp>
      <p:sp>
        <p:nvSpPr>
          <p:cNvPr id="20" name="AutoShape 4"/>
          <p:cNvSpPr>
            <a:spLocks noChangeArrowheads="1"/>
          </p:cNvSpPr>
          <p:nvPr/>
        </p:nvSpPr>
        <p:spPr bwMode="auto">
          <a:xfrm>
            <a:off x="3130550" y="2204864"/>
            <a:ext cx="3097213" cy="1081087"/>
          </a:xfrm>
          <a:prstGeom prst="curvedDownArrow">
            <a:avLst>
              <a:gd name="adj1" fmla="val 57298"/>
              <a:gd name="adj2" fmla="val 114596"/>
              <a:gd name="adj3" fmla="val 33333"/>
            </a:avLst>
          </a:prstGeom>
          <a:solidFill>
            <a:srgbClr val="5B9BD5"/>
          </a:solidFill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21" name="AutoShape 5"/>
          <p:cNvSpPr>
            <a:spLocks noChangeArrowheads="1"/>
          </p:cNvSpPr>
          <p:nvPr/>
        </p:nvSpPr>
        <p:spPr bwMode="auto">
          <a:xfrm rot="10800000">
            <a:off x="2887706" y="3938829"/>
            <a:ext cx="3025775" cy="1295400"/>
          </a:xfrm>
          <a:prstGeom prst="curvedDownArrow">
            <a:avLst>
              <a:gd name="adj1" fmla="val 46716"/>
              <a:gd name="adj2" fmla="val 93431"/>
              <a:gd name="adj3" fmla="val 33333"/>
            </a:avLst>
          </a:prstGeom>
          <a:solidFill>
            <a:srgbClr val="5B9BD5"/>
          </a:solidFill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22" name="Text Box 6"/>
          <p:cNvSpPr txBox="1">
            <a:spLocks noChangeArrowheads="1"/>
          </p:cNvSpPr>
          <p:nvPr/>
        </p:nvSpPr>
        <p:spPr bwMode="auto">
          <a:xfrm>
            <a:off x="595730" y="2024740"/>
            <a:ext cx="2879725" cy="190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defTabSz="91440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de-DE" sz="2400" b="1" dirty="0">
                <a:solidFill>
                  <a:prstClr val="black"/>
                </a:solidFill>
                <a:ea typeface="ＭＳ Ｐゴシック" charset="0"/>
              </a:rPr>
              <a:t>Lernausgangs-diagnose</a:t>
            </a:r>
          </a:p>
          <a:p>
            <a:pPr algn="ctr" defTabSz="91440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de-DE" dirty="0">
                <a:solidFill>
                  <a:prstClr val="black"/>
                </a:solidFill>
                <a:ea typeface="ＭＳ Ｐゴシック" charset="0"/>
              </a:rPr>
              <a:t>(Selbstdiagnose, diagnostische </a:t>
            </a:r>
            <a:br>
              <a:rPr lang="de-DE" dirty="0">
                <a:solidFill>
                  <a:prstClr val="black"/>
                </a:solidFill>
                <a:ea typeface="ＭＳ Ｐゴシック" charset="0"/>
              </a:rPr>
            </a:br>
            <a:r>
              <a:rPr lang="de-DE" dirty="0">
                <a:solidFill>
                  <a:prstClr val="black"/>
                </a:solidFill>
                <a:ea typeface="ＭＳ Ｐゴシック" charset="0"/>
              </a:rPr>
              <a:t>Aufgaben …)</a:t>
            </a:r>
          </a:p>
        </p:txBody>
      </p:sp>
      <p:sp>
        <p:nvSpPr>
          <p:cNvPr id="23" name="Text Box 7"/>
          <p:cNvSpPr txBox="1">
            <a:spLocks noChangeArrowheads="1"/>
          </p:cNvSpPr>
          <p:nvPr/>
        </p:nvSpPr>
        <p:spPr bwMode="auto">
          <a:xfrm>
            <a:off x="5913481" y="2024740"/>
            <a:ext cx="2951163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defTabSz="91440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de-DE" sz="2400" b="1" dirty="0">
                <a:solidFill>
                  <a:prstClr val="black"/>
                </a:solidFill>
                <a:ea typeface="ＭＳ Ｐゴシック" charset="0"/>
              </a:rPr>
              <a:t>Auswertung</a:t>
            </a:r>
          </a:p>
          <a:p>
            <a:pPr algn="ctr" defTabSz="91440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de-DE" dirty="0">
                <a:solidFill>
                  <a:prstClr val="black"/>
                </a:solidFill>
                <a:ea typeface="ＭＳ Ｐゴシック" charset="0"/>
              </a:rPr>
              <a:t>(Identifikation relevanter Bereiche – behandelte Themen, Fehlerarten …)</a:t>
            </a:r>
          </a:p>
        </p:txBody>
      </p:sp>
      <p:sp>
        <p:nvSpPr>
          <p:cNvPr id="24" name="Text Box 8"/>
          <p:cNvSpPr txBox="1">
            <a:spLocks noChangeArrowheads="1"/>
          </p:cNvSpPr>
          <p:nvPr/>
        </p:nvSpPr>
        <p:spPr bwMode="auto">
          <a:xfrm>
            <a:off x="5984919" y="4575233"/>
            <a:ext cx="287972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defTabSz="91440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de-DE" sz="2400" b="1" dirty="0">
                <a:solidFill>
                  <a:prstClr val="black"/>
                </a:solidFill>
                <a:ea typeface="ＭＳ Ｐゴシック" charset="0"/>
              </a:rPr>
              <a:t>Intervention</a:t>
            </a:r>
          </a:p>
          <a:p>
            <a:pPr algn="ctr" defTabSz="91440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de-DE" b="1" dirty="0">
                <a:solidFill>
                  <a:prstClr val="black"/>
                </a:solidFill>
                <a:ea typeface="ＭＳ Ｐゴシック" charset="0"/>
              </a:rPr>
              <a:t>(Förderung)</a:t>
            </a:r>
          </a:p>
        </p:txBody>
      </p:sp>
      <p:sp>
        <p:nvSpPr>
          <p:cNvPr id="25" name="Text Box 9"/>
          <p:cNvSpPr txBox="1">
            <a:spLocks noChangeArrowheads="1"/>
          </p:cNvSpPr>
          <p:nvPr/>
        </p:nvSpPr>
        <p:spPr bwMode="auto">
          <a:xfrm>
            <a:off x="827088" y="4575233"/>
            <a:ext cx="2303462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defTabSz="91440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de-DE" sz="2400" b="1" dirty="0">
                <a:solidFill>
                  <a:prstClr val="black"/>
                </a:solidFill>
                <a:ea typeface="ＭＳ Ｐゴシック" charset="0"/>
              </a:rPr>
              <a:t>Lernstands-überprüfung</a:t>
            </a:r>
          </a:p>
        </p:txBody>
      </p:sp>
      <p:sp>
        <p:nvSpPr>
          <p:cNvPr id="26" name="Text Box 12"/>
          <p:cNvSpPr txBox="1">
            <a:spLocks noChangeArrowheads="1"/>
          </p:cNvSpPr>
          <p:nvPr/>
        </p:nvSpPr>
        <p:spPr bwMode="auto">
          <a:xfrm>
            <a:off x="2316287" y="1028842"/>
            <a:ext cx="525621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defTabSz="91440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de-DE" sz="2800" b="1">
                <a:solidFill>
                  <a:srgbClr val="44546A"/>
                </a:solidFill>
                <a:ea typeface="ＭＳ Ｐゴシック" charset="0"/>
              </a:rPr>
              <a:t>…  ist ein Prozess:</a:t>
            </a:r>
          </a:p>
        </p:txBody>
      </p:sp>
      <p:sp>
        <p:nvSpPr>
          <p:cNvPr id="27" name="AutoShape 13"/>
          <p:cNvSpPr>
            <a:spLocks noChangeArrowheads="1"/>
          </p:cNvSpPr>
          <p:nvPr/>
        </p:nvSpPr>
        <p:spPr bwMode="auto">
          <a:xfrm>
            <a:off x="595730" y="1916832"/>
            <a:ext cx="2663825" cy="2159000"/>
          </a:xfrm>
          <a:prstGeom prst="roundRect">
            <a:avLst>
              <a:gd name="adj" fmla="val 16667"/>
            </a:avLst>
          </a:prstGeom>
          <a:noFill/>
          <a:ln w="9525">
            <a:solidFill>
              <a:sysClr val="windowText" lastClr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28" name="AutoShape 14"/>
          <p:cNvSpPr>
            <a:spLocks noChangeArrowheads="1"/>
          </p:cNvSpPr>
          <p:nvPr/>
        </p:nvSpPr>
        <p:spPr bwMode="auto">
          <a:xfrm>
            <a:off x="595730" y="4509120"/>
            <a:ext cx="2663825" cy="1079500"/>
          </a:xfrm>
          <a:prstGeom prst="roundRect">
            <a:avLst>
              <a:gd name="adj" fmla="val 16667"/>
            </a:avLst>
          </a:prstGeom>
          <a:noFill/>
          <a:ln w="9525">
            <a:solidFill>
              <a:sysClr val="windowText" lastClr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29" name="AutoShape 15"/>
          <p:cNvSpPr>
            <a:spLocks noChangeArrowheads="1"/>
          </p:cNvSpPr>
          <p:nvPr/>
        </p:nvSpPr>
        <p:spPr bwMode="auto">
          <a:xfrm>
            <a:off x="5892659" y="1916832"/>
            <a:ext cx="2971985" cy="2159000"/>
          </a:xfrm>
          <a:prstGeom prst="roundRect">
            <a:avLst>
              <a:gd name="adj" fmla="val 16667"/>
            </a:avLst>
          </a:prstGeom>
          <a:noFill/>
          <a:ln w="9525">
            <a:solidFill>
              <a:sysClr val="windowText" lastClr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30" name="AutoShape 16"/>
          <p:cNvSpPr>
            <a:spLocks noChangeArrowheads="1"/>
          </p:cNvSpPr>
          <p:nvPr/>
        </p:nvSpPr>
        <p:spPr bwMode="auto">
          <a:xfrm>
            <a:off x="5944421" y="4528523"/>
            <a:ext cx="2920223" cy="1060097"/>
          </a:xfrm>
          <a:prstGeom prst="roundRect">
            <a:avLst>
              <a:gd name="adj" fmla="val 16667"/>
            </a:avLst>
          </a:prstGeom>
          <a:noFill/>
          <a:ln w="9525">
            <a:solidFill>
              <a:sysClr val="windowText" lastClr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74119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dirty="0"/>
              <a:t>8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de-DE" i="1" dirty="0" smtClean="0"/>
          </a:p>
          <a:p>
            <a:endParaRPr lang="de-DE" i="1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de-DE" dirty="0" smtClean="0"/>
              <a:t>Essen, 20.12.2014</a:t>
            </a:r>
            <a:endParaRPr lang="de-DE" dirty="0"/>
          </a:p>
        </p:txBody>
      </p:sp>
      <p:sp>
        <p:nvSpPr>
          <p:cNvPr id="23" name="Rectangle 2"/>
          <p:cNvSpPr txBox="1">
            <a:spLocks noChangeArrowheads="1"/>
          </p:cNvSpPr>
          <p:nvPr/>
        </p:nvSpPr>
        <p:spPr>
          <a:xfrm>
            <a:off x="130497" y="-99392"/>
            <a:ext cx="8229600" cy="10080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defRPr/>
            </a:pPr>
            <a:r>
              <a:rPr lang="de-DE" sz="2800" kern="0" dirty="0">
                <a:solidFill>
                  <a:schemeClr val="bg1">
                    <a:lumMod val="50000"/>
                  </a:schemeClr>
                </a:solidFill>
                <a:latin typeface="Arial"/>
                <a:ea typeface="ＭＳ Ｐゴシック" charset="0"/>
              </a:rPr>
              <a:t>Diagnose im Lernprozess: </a:t>
            </a:r>
            <a:br>
              <a:rPr lang="de-DE" sz="2800" kern="0" dirty="0">
                <a:solidFill>
                  <a:schemeClr val="bg1">
                    <a:lumMod val="50000"/>
                  </a:schemeClr>
                </a:solidFill>
                <a:latin typeface="Arial"/>
                <a:ea typeface="ＭＳ Ｐゴシック" charset="0"/>
              </a:rPr>
            </a:br>
            <a:r>
              <a:rPr lang="de-DE" sz="2800" kern="0" dirty="0">
                <a:solidFill>
                  <a:schemeClr val="bg1">
                    <a:lumMod val="50000"/>
                  </a:schemeClr>
                </a:solidFill>
                <a:latin typeface="Arial"/>
                <a:ea typeface="ＭＳ Ｐゴシック" charset="0"/>
              </a:rPr>
              <a:t>Erkennen und verstehen – ja, aber...</a:t>
            </a:r>
            <a:endParaRPr kumimoji="0" lang="de-DE" sz="2800" b="1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Calibri Light" panose="020F0302020204030204"/>
            </a:endParaRPr>
          </a:p>
        </p:txBody>
      </p:sp>
      <p:sp>
        <p:nvSpPr>
          <p:cNvPr id="25" name="Text Box 22"/>
          <p:cNvSpPr txBox="1">
            <a:spLocks noChangeArrowheads="1"/>
          </p:cNvSpPr>
          <p:nvPr/>
        </p:nvSpPr>
        <p:spPr bwMode="auto">
          <a:xfrm>
            <a:off x="1438597" y="2394058"/>
            <a:ext cx="2808288" cy="769441"/>
          </a:xfrm>
          <a:prstGeom prst="rect">
            <a:avLst/>
          </a:prstGeom>
          <a:gradFill rotWithShape="1">
            <a:gsLst>
              <a:gs pos="0">
                <a:sysClr val="windowText" lastClr="000000">
                  <a:gamma/>
                  <a:shade val="46275"/>
                  <a:invGamma/>
                  <a:alpha val="0"/>
                </a:sysClr>
              </a:gs>
              <a:gs pos="50000">
                <a:sysClr val="windowText" lastClr="000000">
                  <a:alpha val="52000"/>
                </a:sysClr>
              </a:gs>
              <a:gs pos="100000">
                <a:sysClr val="windowText" lastClr="000000">
                  <a:gamma/>
                  <a:shade val="46275"/>
                  <a:invGamma/>
                  <a:alpha val="0"/>
                </a:sys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itchFamily="34" charset="0"/>
                <a:ea typeface="ＭＳ Ｐゴシック" charset="0"/>
              </a:rPr>
              <a:t>Wann?</a:t>
            </a:r>
          </a:p>
        </p:txBody>
      </p:sp>
      <p:sp>
        <p:nvSpPr>
          <p:cNvPr id="26" name="Text Box 23"/>
          <p:cNvSpPr txBox="1">
            <a:spLocks noChangeArrowheads="1"/>
          </p:cNvSpPr>
          <p:nvPr/>
        </p:nvSpPr>
        <p:spPr bwMode="auto">
          <a:xfrm>
            <a:off x="5181922" y="4362325"/>
            <a:ext cx="2663825" cy="769938"/>
          </a:xfrm>
          <a:prstGeom prst="rect">
            <a:avLst/>
          </a:prstGeom>
          <a:gradFill rotWithShape="1">
            <a:gsLst>
              <a:gs pos="0">
                <a:sysClr val="windowText" lastClr="000000">
                  <a:gamma/>
                  <a:shade val="46275"/>
                  <a:invGamma/>
                  <a:alpha val="0"/>
                </a:sysClr>
              </a:gs>
              <a:gs pos="50000">
                <a:sysClr val="windowText" lastClr="000000">
                  <a:alpha val="52000"/>
                </a:sysClr>
              </a:gs>
              <a:gs pos="100000">
                <a:sysClr val="windowText" lastClr="000000">
                  <a:gamma/>
                  <a:shade val="46275"/>
                  <a:invGamma/>
                  <a:alpha val="0"/>
                </a:sys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400" b="1" i="0" u="none" strike="noStrike" kern="0" cap="none" spc="0" normalizeH="0" baseline="0" noProof="0" dirty="0">
                <a:ln>
                  <a:noFill/>
                </a:ln>
                <a:solidFill>
                  <a:srgbClr val="3399FF"/>
                </a:solidFill>
                <a:effectLst/>
                <a:uLnTx/>
                <a:uFillTx/>
                <a:latin typeface="Verdana" pitchFamily="34" charset="0"/>
                <a:ea typeface="ＭＳ Ｐゴシック" charset="0"/>
              </a:rPr>
              <a:t>Wozu?</a:t>
            </a:r>
          </a:p>
        </p:txBody>
      </p:sp>
      <p:sp>
        <p:nvSpPr>
          <p:cNvPr id="27" name="Text Box 24"/>
          <p:cNvSpPr txBox="1">
            <a:spLocks noChangeArrowheads="1"/>
          </p:cNvSpPr>
          <p:nvPr/>
        </p:nvSpPr>
        <p:spPr bwMode="auto">
          <a:xfrm>
            <a:off x="1472728" y="4362325"/>
            <a:ext cx="2808288" cy="769938"/>
          </a:xfrm>
          <a:prstGeom prst="rect">
            <a:avLst/>
          </a:prstGeom>
          <a:gradFill rotWithShape="1">
            <a:gsLst>
              <a:gs pos="0">
                <a:sysClr val="windowText" lastClr="000000">
                  <a:gamma/>
                  <a:shade val="46275"/>
                  <a:invGamma/>
                  <a:alpha val="0"/>
                </a:sysClr>
              </a:gs>
              <a:gs pos="50000">
                <a:sysClr val="windowText" lastClr="000000">
                  <a:alpha val="52000"/>
                </a:sysClr>
              </a:gs>
              <a:gs pos="100000">
                <a:sysClr val="windowText" lastClr="000000">
                  <a:gamma/>
                  <a:shade val="46275"/>
                  <a:invGamma/>
                  <a:alpha val="0"/>
                </a:sys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400" b="1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Verdana" pitchFamily="34" charset="0"/>
                <a:ea typeface="ＭＳ Ｐゴシック" charset="0"/>
              </a:rPr>
              <a:t>Wie?</a:t>
            </a:r>
          </a:p>
        </p:txBody>
      </p:sp>
      <p:sp>
        <p:nvSpPr>
          <p:cNvPr id="28" name="Text Box 25"/>
          <p:cNvSpPr txBox="1">
            <a:spLocks noChangeArrowheads="1"/>
          </p:cNvSpPr>
          <p:nvPr/>
        </p:nvSpPr>
        <p:spPr bwMode="auto">
          <a:xfrm>
            <a:off x="5181922" y="2393561"/>
            <a:ext cx="2663825" cy="769938"/>
          </a:xfrm>
          <a:prstGeom prst="rect">
            <a:avLst/>
          </a:prstGeom>
          <a:gradFill rotWithShape="1">
            <a:gsLst>
              <a:gs pos="0">
                <a:sysClr val="windowText" lastClr="000000">
                  <a:gamma/>
                  <a:shade val="46275"/>
                  <a:invGamma/>
                  <a:alpha val="0"/>
                </a:sysClr>
              </a:gs>
              <a:gs pos="50000">
                <a:sysClr val="windowText" lastClr="000000">
                  <a:alpha val="52000"/>
                </a:sysClr>
              </a:gs>
              <a:gs pos="100000">
                <a:sysClr val="windowText" lastClr="000000">
                  <a:gamma/>
                  <a:shade val="46275"/>
                  <a:invGamma/>
                  <a:alpha val="0"/>
                </a:sys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400" b="1" i="0" u="none" strike="noStrike" kern="0" cap="none" spc="0" normalizeH="0" baseline="0" noProof="0" dirty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Verdana" pitchFamily="34" charset="0"/>
                <a:ea typeface="ＭＳ Ｐゴシック" charset="0"/>
              </a:rPr>
              <a:t>Was?</a:t>
            </a:r>
          </a:p>
        </p:txBody>
      </p:sp>
      <p:sp>
        <p:nvSpPr>
          <p:cNvPr id="29" name="Line 26"/>
          <p:cNvSpPr>
            <a:spLocks noChangeShapeType="1"/>
          </p:cNvSpPr>
          <p:nvPr/>
        </p:nvSpPr>
        <p:spPr bwMode="auto">
          <a:xfrm>
            <a:off x="2863534" y="3284984"/>
            <a:ext cx="3671888" cy="1008063"/>
          </a:xfrm>
          <a:prstGeom prst="line">
            <a:avLst/>
          </a:prstGeom>
          <a:noFill/>
          <a:ln w="9525">
            <a:solidFill>
              <a:sysClr val="windowText" lastClr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30" name="Line 27"/>
          <p:cNvSpPr>
            <a:spLocks noChangeShapeType="1"/>
          </p:cNvSpPr>
          <p:nvPr/>
        </p:nvSpPr>
        <p:spPr bwMode="auto">
          <a:xfrm flipV="1">
            <a:off x="2876872" y="3284984"/>
            <a:ext cx="3671888" cy="1008063"/>
          </a:xfrm>
          <a:prstGeom prst="line">
            <a:avLst/>
          </a:prstGeom>
          <a:noFill/>
          <a:ln w="9525">
            <a:solidFill>
              <a:sysClr val="windowText" lastClr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31" name="Line 28"/>
          <p:cNvSpPr>
            <a:spLocks noChangeShapeType="1"/>
          </p:cNvSpPr>
          <p:nvPr/>
        </p:nvSpPr>
        <p:spPr bwMode="auto">
          <a:xfrm>
            <a:off x="2805435" y="3284984"/>
            <a:ext cx="0" cy="1008063"/>
          </a:xfrm>
          <a:prstGeom prst="line">
            <a:avLst/>
          </a:prstGeom>
          <a:noFill/>
          <a:ln w="9525">
            <a:solidFill>
              <a:sysClr val="windowText" lastClr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32" name="Line 29"/>
          <p:cNvSpPr>
            <a:spLocks noChangeShapeType="1"/>
          </p:cNvSpPr>
          <p:nvPr/>
        </p:nvSpPr>
        <p:spPr bwMode="auto">
          <a:xfrm>
            <a:off x="6629034" y="3284984"/>
            <a:ext cx="0" cy="1008063"/>
          </a:xfrm>
          <a:prstGeom prst="line">
            <a:avLst/>
          </a:prstGeom>
          <a:noFill/>
          <a:ln w="9525">
            <a:solidFill>
              <a:sysClr val="windowText" lastClr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33" name="Line 30"/>
          <p:cNvSpPr>
            <a:spLocks noChangeShapeType="1"/>
          </p:cNvSpPr>
          <p:nvPr/>
        </p:nvSpPr>
        <p:spPr bwMode="auto">
          <a:xfrm>
            <a:off x="4246886" y="2780928"/>
            <a:ext cx="936625" cy="0"/>
          </a:xfrm>
          <a:prstGeom prst="line">
            <a:avLst/>
          </a:prstGeom>
          <a:noFill/>
          <a:ln w="9525">
            <a:solidFill>
              <a:sysClr val="windowText" lastClr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34" name="Line 31"/>
          <p:cNvSpPr>
            <a:spLocks noChangeShapeType="1"/>
          </p:cNvSpPr>
          <p:nvPr/>
        </p:nvSpPr>
        <p:spPr bwMode="auto">
          <a:xfrm>
            <a:off x="4245297" y="4797152"/>
            <a:ext cx="936625" cy="0"/>
          </a:xfrm>
          <a:prstGeom prst="line">
            <a:avLst/>
          </a:prstGeom>
          <a:noFill/>
          <a:ln w="9525">
            <a:solidFill>
              <a:sysClr val="windowText" lastClr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35" name="Rectangle 3"/>
          <p:cNvSpPr txBox="1">
            <a:spLocks noChangeArrowheads="1"/>
          </p:cNvSpPr>
          <p:nvPr/>
        </p:nvSpPr>
        <p:spPr bwMode="auto">
          <a:xfrm>
            <a:off x="4246886" y="5301208"/>
            <a:ext cx="4181076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… welche Handlungskonsequenzen? </a:t>
            </a:r>
          </a:p>
        </p:txBody>
      </p:sp>
      <p:sp>
        <p:nvSpPr>
          <p:cNvPr id="36" name="Rectangle 3"/>
          <p:cNvSpPr txBox="1">
            <a:spLocks noChangeArrowheads="1"/>
          </p:cNvSpPr>
          <p:nvPr/>
        </p:nvSpPr>
        <p:spPr bwMode="auto">
          <a:xfrm>
            <a:off x="5181922" y="1268760"/>
            <a:ext cx="3456384" cy="7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marL="0" indent="0" eaLnBrk="1" hangingPunct="1">
              <a:lnSpc>
                <a:spcPct val="115000"/>
              </a:lnSpc>
              <a:spcBef>
                <a:spcPct val="20000"/>
              </a:spcBef>
              <a:buNone/>
              <a:defRPr sz="2400" kern="0">
                <a:latin typeface="+mn-lt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latin typeface="+mn-lt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algn="ctr" defTabSz="914400" fontAlgn="base">
              <a:spcAft>
                <a:spcPct val="0"/>
              </a:spcAft>
            </a:pPr>
            <a:r>
              <a:rPr lang="de-DE" dirty="0" smtClean="0">
                <a:solidFill>
                  <a:prstClr val="black"/>
                </a:solidFill>
                <a:ea typeface="ＭＳ Ｐゴシック" charset="0"/>
              </a:rPr>
              <a:t>… nicht </a:t>
            </a:r>
            <a:r>
              <a:rPr lang="de-DE" dirty="0">
                <a:solidFill>
                  <a:prstClr val="black"/>
                </a:solidFill>
                <a:ea typeface="ＭＳ Ｐゴシック" charset="0"/>
              </a:rPr>
              <a:t>nur Schwächen und Störungen</a:t>
            </a:r>
          </a:p>
        </p:txBody>
      </p:sp>
      <p:sp>
        <p:nvSpPr>
          <p:cNvPr id="37" name="Rectangle 3"/>
          <p:cNvSpPr txBox="1">
            <a:spLocks noChangeArrowheads="1"/>
          </p:cNvSpPr>
          <p:nvPr/>
        </p:nvSpPr>
        <p:spPr bwMode="auto">
          <a:xfrm>
            <a:off x="285750" y="5236606"/>
            <a:ext cx="2376264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… Weniges ist offenkundig</a:t>
            </a:r>
          </a:p>
        </p:txBody>
      </p:sp>
      <p:sp>
        <p:nvSpPr>
          <p:cNvPr id="38" name="Rectangle 3"/>
          <p:cNvSpPr txBox="1">
            <a:spLocks noChangeArrowheads="1"/>
          </p:cNvSpPr>
          <p:nvPr/>
        </p:nvSpPr>
        <p:spPr bwMode="auto">
          <a:xfrm>
            <a:off x="1" y="1196752"/>
            <a:ext cx="3636603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… nicht nur am Ende einer Unterrichtseinheit</a:t>
            </a:r>
          </a:p>
        </p:txBody>
      </p:sp>
    </p:spTree>
    <p:extLst>
      <p:ext uri="{BB962C8B-B14F-4D97-AF65-F5344CB8AC3E}">
        <p14:creationId xmlns:p14="http://schemas.microsoft.com/office/powerpoint/2010/main" val="40624000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8244385" y="6416801"/>
            <a:ext cx="730282" cy="365125"/>
          </a:xfrm>
        </p:spPr>
        <p:txBody>
          <a:bodyPr/>
          <a:lstStyle/>
          <a:p>
            <a:r>
              <a:rPr lang="de-DE" dirty="0"/>
              <a:t>9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13"/>
          </p:nvPr>
        </p:nvSpPr>
        <p:spPr>
          <a:xfrm>
            <a:off x="1" y="-99392"/>
            <a:ext cx="9144000" cy="782638"/>
          </a:xfrm>
        </p:spPr>
        <p:txBody>
          <a:bodyPr/>
          <a:lstStyle/>
          <a:p>
            <a:endParaRPr lang="de-DE" i="1" dirty="0" smtClean="0"/>
          </a:p>
          <a:p>
            <a:endParaRPr lang="de-DE" i="1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de-DE" dirty="0" smtClean="0"/>
              <a:t>Essen, 20.12.2014</a:t>
            </a:r>
            <a:endParaRPr lang="de-DE" dirty="0"/>
          </a:p>
        </p:txBody>
      </p:sp>
      <p:sp>
        <p:nvSpPr>
          <p:cNvPr id="21" name="Rectangle 2"/>
          <p:cNvSpPr txBox="1">
            <a:spLocks noChangeArrowheads="1"/>
          </p:cNvSpPr>
          <p:nvPr/>
        </p:nvSpPr>
        <p:spPr>
          <a:xfrm>
            <a:off x="827584" y="30838"/>
            <a:ext cx="75438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defRPr/>
            </a:pPr>
            <a:r>
              <a:rPr lang="de-DE" kern="0" dirty="0" smtClean="0">
                <a:solidFill>
                  <a:schemeClr val="bg1">
                    <a:lumMod val="50000"/>
                  </a:schemeClr>
                </a:solidFill>
                <a:latin typeface="Arial"/>
                <a:ea typeface="ＭＳ Ｐゴシック" charset="0"/>
              </a:rPr>
              <a:t>       </a:t>
            </a:r>
            <a:r>
              <a:rPr lang="de-DE" sz="3200" kern="0" dirty="0" smtClean="0">
                <a:solidFill>
                  <a:schemeClr val="bg1">
                    <a:lumMod val="50000"/>
                  </a:schemeClr>
                </a:solidFill>
                <a:latin typeface="Arial"/>
                <a:ea typeface="ＭＳ Ｐゴシック" charset="0"/>
              </a:rPr>
              <a:t>....im </a:t>
            </a:r>
            <a:r>
              <a:rPr lang="de-DE" sz="3200" kern="0" dirty="0">
                <a:solidFill>
                  <a:schemeClr val="bg1">
                    <a:lumMod val="50000"/>
                  </a:schemeClr>
                </a:solidFill>
                <a:latin typeface="Arial"/>
                <a:ea typeface="ＭＳ Ｐゴシック" charset="0"/>
              </a:rPr>
              <a:t>Lernprozess</a:t>
            </a:r>
            <a:endParaRPr kumimoji="0" lang="de-DE" sz="32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Calibri Light" panose="020F0302020204030204"/>
            </a:endParaRPr>
          </a:p>
        </p:txBody>
      </p:sp>
      <p:sp>
        <p:nvSpPr>
          <p:cNvPr id="22" name="Text Box 9"/>
          <p:cNvSpPr txBox="1">
            <a:spLocks noChangeArrowheads="1"/>
          </p:cNvSpPr>
          <p:nvPr/>
        </p:nvSpPr>
        <p:spPr bwMode="auto">
          <a:xfrm>
            <a:off x="884136" y="5132040"/>
            <a:ext cx="741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defTabSz="91440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de-DE" sz="2400" b="1" dirty="0">
                <a:solidFill>
                  <a:prstClr val="black"/>
                </a:solidFill>
                <a:latin typeface="Verdana" pitchFamily="34" charset="0"/>
                <a:ea typeface="ＭＳ Ｐゴシック" charset="0"/>
              </a:rPr>
              <a:t>Diagnosezeitpunkt ist abhängig vom Ziel!</a:t>
            </a:r>
          </a:p>
        </p:txBody>
      </p:sp>
      <p:grpSp>
        <p:nvGrpSpPr>
          <p:cNvPr id="23" name="Group 21"/>
          <p:cNvGrpSpPr>
            <a:grpSpLocks/>
          </p:cNvGrpSpPr>
          <p:nvPr/>
        </p:nvGrpSpPr>
        <p:grpSpPr bwMode="auto">
          <a:xfrm>
            <a:off x="884136" y="1747664"/>
            <a:ext cx="6983413" cy="3254534"/>
            <a:chOff x="885" y="1472"/>
            <a:chExt cx="4399" cy="1873"/>
          </a:xfrm>
        </p:grpSpPr>
        <p:sp>
          <p:nvSpPr>
            <p:cNvPr id="24" name="Text Box 3"/>
            <p:cNvSpPr txBox="1">
              <a:spLocks noChangeArrowheads="1"/>
            </p:cNvSpPr>
            <p:nvPr/>
          </p:nvSpPr>
          <p:spPr bwMode="auto">
            <a:xfrm>
              <a:off x="929" y="1472"/>
              <a:ext cx="1413" cy="446"/>
            </a:xfrm>
            <a:prstGeom prst="rect">
              <a:avLst/>
            </a:prstGeom>
            <a:noFill/>
            <a:ln w="9525">
              <a:solidFill>
                <a:sysClr val="windowText" lastClr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erdana" pitchFamily="34" charset="0"/>
                  <a:ea typeface="ＭＳ Ｐゴシック" charset="0"/>
                </a:rPr>
                <a:t>Lernausgangs-diagnose</a:t>
              </a:r>
            </a:p>
          </p:txBody>
        </p:sp>
        <p:sp>
          <p:nvSpPr>
            <p:cNvPr id="25" name="Text Box 4"/>
            <p:cNvSpPr txBox="1">
              <a:spLocks noChangeArrowheads="1"/>
            </p:cNvSpPr>
            <p:nvPr/>
          </p:nvSpPr>
          <p:spPr bwMode="auto">
            <a:xfrm>
              <a:off x="2466" y="1482"/>
              <a:ext cx="1361" cy="410"/>
            </a:xfrm>
            <a:prstGeom prst="rect">
              <a:avLst/>
            </a:prstGeom>
            <a:noFill/>
            <a:ln w="9525">
              <a:solidFill>
                <a:sysClr val="windowText" lastClr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erdana" pitchFamily="34" charset="0"/>
                  <a:ea typeface="ＭＳ Ｐゴシック" charset="0"/>
                </a:rPr>
                <a:t>Lernprozess-diagnose</a:t>
              </a:r>
            </a:p>
          </p:txBody>
        </p:sp>
        <p:sp>
          <p:nvSpPr>
            <p:cNvPr id="26" name="Text Box 5"/>
            <p:cNvSpPr txBox="1">
              <a:spLocks noChangeArrowheads="1"/>
            </p:cNvSpPr>
            <p:nvPr/>
          </p:nvSpPr>
          <p:spPr bwMode="auto">
            <a:xfrm>
              <a:off x="3923" y="1482"/>
              <a:ext cx="1361" cy="410"/>
            </a:xfrm>
            <a:prstGeom prst="rect">
              <a:avLst/>
            </a:prstGeom>
            <a:noFill/>
            <a:ln w="9525">
              <a:solidFill>
                <a:sysClr val="windowText" lastClr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0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erdana" pitchFamily="34" charset="0"/>
                  <a:ea typeface="ＭＳ Ｐゴシック" charset="0"/>
                </a:rPr>
                <a:t>Lernergebnis-diagnose</a:t>
              </a:r>
            </a:p>
          </p:txBody>
        </p:sp>
        <p:sp>
          <p:nvSpPr>
            <p:cNvPr id="27" name="AutoShape 6"/>
            <p:cNvSpPr>
              <a:spLocks noChangeArrowheads="1"/>
            </p:cNvSpPr>
            <p:nvPr/>
          </p:nvSpPr>
          <p:spPr bwMode="auto">
            <a:xfrm>
              <a:off x="885" y="2205"/>
              <a:ext cx="4354" cy="318"/>
            </a:xfrm>
            <a:custGeom>
              <a:avLst/>
              <a:gdLst>
                <a:gd name="T0" fmla="*/ 658 w 21600"/>
                <a:gd name="T1" fmla="*/ 0 h 21600"/>
                <a:gd name="T2" fmla="*/ 0 w 21600"/>
                <a:gd name="T3" fmla="*/ 2 h 21600"/>
                <a:gd name="T4" fmla="*/ 658 w 21600"/>
                <a:gd name="T5" fmla="*/ 5 h 21600"/>
                <a:gd name="T6" fmla="*/ 878 w 21600"/>
                <a:gd name="T7" fmla="*/ 2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3 w 21600"/>
                <a:gd name="T13" fmla="*/ 5434 h 21600"/>
                <a:gd name="T14" fmla="*/ 18901 w 21600"/>
                <a:gd name="T15" fmla="*/ 16234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EAEAEA"/>
            </a:solidFill>
            <a:ln w="9525">
              <a:round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EAEAEA"/>
              </a:extrusionClr>
            </a:sp3d>
          </p:spPr>
          <p:txBody>
            <a:bodyPr wrap="none" anchor="ctr">
              <a:flatTx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28" name="Text Box 7"/>
            <p:cNvSpPr txBox="1">
              <a:spLocks noChangeArrowheads="1"/>
            </p:cNvSpPr>
            <p:nvPr/>
          </p:nvSpPr>
          <p:spPr bwMode="auto">
            <a:xfrm>
              <a:off x="3923" y="2819"/>
              <a:ext cx="1361" cy="526"/>
            </a:xfrm>
            <a:prstGeom prst="rect">
              <a:avLst/>
            </a:prstGeom>
            <a:noFill/>
            <a:ln w="9525">
              <a:solidFill>
                <a:sysClr val="windowText" lastClr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erdana" pitchFamily="34" charset="0"/>
                  <a:ea typeface="ＭＳ Ｐゴシック" charset="0"/>
                </a:rPr>
                <a:t>Klassische Leistungsdiagnose, z.B. Klassenarbeit</a:t>
              </a:r>
            </a:p>
          </p:txBody>
        </p:sp>
        <p:sp>
          <p:nvSpPr>
            <p:cNvPr id="29" name="Text Box 8"/>
            <p:cNvSpPr txBox="1">
              <a:spLocks noChangeArrowheads="1"/>
            </p:cNvSpPr>
            <p:nvPr/>
          </p:nvSpPr>
          <p:spPr bwMode="auto">
            <a:xfrm>
              <a:off x="2426" y="2816"/>
              <a:ext cx="1361" cy="526"/>
            </a:xfrm>
            <a:prstGeom prst="rect">
              <a:avLst/>
            </a:prstGeom>
            <a:noFill/>
            <a:ln w="9525">
              <a:solidFill>
                <a:sysClr val="windowText" lastClr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erdana" pitchFamily="34" charset="0"/>
                  <a:ea typeface="ＭＳ Ｐゴシック" charset="0"/>
                </a:rPr>
                <a:t>Beobachtungen während des Lernprozesses</a:t>
              </a:r>
            </a:p>
          </p:txBody>
        </p:sp>
        <p:sp>
          <p:nvSpPr>
            <p:cNvPr id="30" name="Text Box 10"/>
            <p:cNvSpPr txBox="1">
              <a:spLocks noChangeArrowheads="1"/>
            </p:cNvSpPr>
            <p:nvPr/>
          </p:nvSpPr>
          <p:spPr bwMode="auto">
            <a:xfrm>
              <a:off x="929" y="2816"/>
              <a:ext cx="1361" cy="526"/>
            </a:xfrm>
            <a:prstGeom prst="rect">
              <a:avLst/>
            </a:prstGeom>
            <a:noFill/>
            <a:ln w="9525">
              <a:solidFill>
                <a:sysClr val="windowText" lastClr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erdana" pitchFamily="34" charset="0"/>
                  <a:ea typeface="ＭＳ Ｐゴシック" charset="0"/>
                </a:rPr>
                <a:t>Eingangstest, Fremd- und Selbsteinschätzung</a:t>
              </a:r>
            </a:p>
          </p:txBody>
        </p:sp>
      </p:grpSp>
      <p:sp>
        <p:nvSpPr>
          <p:cNvPr id="31" name="Textfeld 30"/>
          <p:cNvSpPr txBox="1"/>
          <p:nvPr/>
        </p:nvSpPr>
        <p:spPr>
          <a:xfrm>
            <a:off x="5958496" y="2522636"/>
            <a:ext cx="17281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de-DE" sz="1600" dirty="0" smtClean="0">
                <a:solidFill>
                  <a:prstClr val="black"/>
                </a:solidFill>
                <a:latin typeface="Arial" charset="0"/>
                <a:ea typeface="ＭＳ Ｐゴシック" charset="0"/>
              </a:rPr>
              <a:t>„</a:t>
            </a:r>
            <a:r>
              <a:rPr lang="de-DE" sz="1600" dirty="0" err="1" smtClean="0">
                <a:solidFill>
                  <a:prstClr val="black"/>
                </a:solidFill>
                <a:latin typeface="Arial" charset="0"/>
                <a:ea typeface="ＭＳ Ｐゴシック" charset="0"/>
              </a:rPr>
              <a:t>summativ</a:t>
            </a:r>
            <a:r>
              <a:rPr lang="de-DE" sz="1600" dirty="0" smtClean="0">
                <a:solidFill>
                  <a:prstClr val="black"/>
                </a:solidFill>
                <a:latin typeface="Arial" charset="0"/>
                <a:ea typeface="ＭＳ Ｐゴシック" charset="0"/>
              </a:rPr>
              <a:t>“</a:t>
            </a:r>
            <a:endParaRPr lang="de-DE" sz="1600" dirty="0">
              <a:solidFill>
                <a:prstClr val="black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2" name="Textfeld 31"/>
          <p:cNvSpPr txBox="1"/>
          <p:nvPr/>
        </p:nvSpPr>
        <p:spPr>
          <a:xfrm>
            <a:off x="3635896" y="2522636"/>
            <a:ext cx="17281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de-DE" sz="1600" dirty="0" smtClean="0">
                <a:solidFill>
                  <a:prstClr val="black"/>
                </a:solidFill>
                <a:latin typeface="Arial" charset="0"/>
                <a:ea typeface="ＭＳ Ｐゴシック" charset="0"/>
              </a:rPr>
              <a:t>„formativ“</a:t>
            </a:r>
            <a:endParaRPr lang="de-DE" sz="1600" dirty="0">
              <a:solidFill>
                <a:prstClr val="black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3" name="Textfeld 32"/>
          <p:cNvSpPr txBox="1"/>
          <p:nvPr/>
        </p:nvSpPr>
        <p:spPr>
          <a:xfrm>
            <a:off x="3563888" y="3477201"/>
            <a:ext cx="17281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de-DE" sz="1600" dirty="0" smtClean="0">
                <a:solidFill>
                  <a:prstClr val="black"/>
                </a:solidFill>
                <a:latin typeface="Arial" charset="0"/>
                <a:ea typeface="ＭＳ Ｐゴシック" charset="0"/>
              </a:rPr>
              <a:t>Diagnostischer Unterricht</a:t>
            </a:r>
            <a:endParaRPr lang="de-DE" sz="1600" dirty="0">
              <a:solidFill>
                <a:prstClr val="black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9" name="Text Box 22"/>
          <p:cNvSpPr txBox="1">
            <a:spLocks noChangeArrowheads="1"/>
          </p:cNvSpPr>
          <p:nvPr/>
        </p:nvSpPr>
        <p:spPr bwMode="auto">
          <a:xfrm>
            <a:off x="-17910" y="57238"/>
            <a:ext cx="2808288" cy="769441"/>
          </a:xfrm>
          <a:prstGeom prst="rect">
            <a:avLst/>
          </a:prstGeom>
          <a:gradFill rotWithShape="1">
            <a:gsLst>
              <a:gs pos="0">
                <a:sysClr val="windowText" lastClr="000000">
                  <a:gamma/>
                  <a:shade val="46275"/>
                  <a:invGamma/>
                  <a:alpha val="0"/>
                </a:sysClr>
              </a:gs>
              <a:gs pos="50000">
                <a:sysClr val="windowText" lastClr="000000">
                  <a:alpha val="52000"/>
                </a:sysClr>
              </a:gs>
              <a:gs pos="100000">
                <a:sysClr val="windowText" lastClr="000000">
                  <a:gamma/>
                  <a:shade val="46275"/>
                  <a:invGamma/>
                  <a:alpha val="0"/>
                </a:sys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itchFamily="34" charset="0"/>
                <a:ea typeface="ＭＳ Ｐゴシック" charset="0"/>
              </a:rPr>
              <a:t>Wann?   </a:t>
            </a:r>
            <a:endParaRPr kumimoji="0" lang="de-DE" sz="4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 pitchFamily="34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89125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/>
    </p:bldLst>
  </p:timing>
</p:sld>
</file>

<file path=ppt/theme/theme1.xml><?xml version="1.0" encoding="utf-8"?>
<a:theme xmlns:a="http://schemas.openxmlformats.org/drawingml/2006/main" name="Office-Design">
  <a:themeElements>
    <a:clrScheme name="Fasmed Präsi">
      <a:dk1>
        <a:sysClr val="windowText" lastClr="000000"/>
      </a:dk1>
      <a:lt1>
        <a:srgbClr val="FFFFFF"/>
      </a:lt1>
      <a:dk2>
        <a:srgbClr val="1F497D"/>
      </a:dk2>
      <a:lt2>
        <a:srgbClr val="EEECE1"/>
      </a:lt2>
      <a:accent1>
        <a:srgbClr val="9BBB59"/>
      </a:accent1>
      <a:accent2>
        <a:srgbClr val="F79646"/>
      </a:accent2>
      <a:accent3>
        <a:srgbClr val="345A8A"/>
      </a:accent3>
      <a:accent4>
        <a:srgbClr val="3C9981"/>
      </a:accent4>
      <a:accent5>
        <a:srgbClr val="644B9C"/>
      </a:accent5>
      <a:accent6>
        <a:srgbClr val="BFBFBF"/>
      </a:accent6>
      <a:hlink>
        <a:srgbClr val="345A8A"/>
      </a:hlink>
      <a:folHlink>
        <a:srgbClr val="345A8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669</Words>
  <Application>Microsoft Macintosh PowerPoint</Application>
  <PresentationFormat>Bildschirmpräsentation (4:3)</PresentationFormat>
  <Paragraphs>237</Paragraphs>
  <Slides>20</Slides>
  <Notes>17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20</vt:i4>
      </vt:variant>
    </vt:vector>
  </HeadingPairs>
  <TitlesOfParts>
    <vt:vector size="21" baseType="lpstr">
      <vt:lpstr>Office-Design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Diskussion &amp; Workshop</vt:lpstr>
    </vt:vector>
  </TitlesOfParts>
  <Company>ude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Hana Ruchniewicz</dc:creator>
  <cp:lastModifiedBy>Hana Ruchniewicz</cp:lastModifiedBy>
  <cp:revision>288</cp:revision>
  <dcterms:created xsi:type="dcterms:W3CDTF">2014-10-07T16:08:02Z</dcterms:created>
  <dcterms:modified xsi:type="dcterms:W3CDTF">2014-11-19T09:36:27Z</dcterms:modified>
</cp:coreProperties>
</file>