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3FF"/>
    <a:srgbClr val="5B9BD5"/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/>
    <p:restoredTop sz="95135"/>
  </p:normalViewPr>
  <p:slideViewPr>
    <p:cSldViewPr snapToGrid="0" snapToObjects="1">
      <p:cViewPr>
        <p:scale>
          <a:sx n="75" d="100"/>
          <a:sy n="75" d="100"/>
        </p:scale>
        <p:origin x="-1048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1781221"/>
            <a:ext cx="78867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5400" b="1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3952183"/>
            <a:ext cx="78867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44F81A5-2071-6E4C-A6C5-B2C917DA52F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1114927"/>
            <a:ext cx="1971675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1114925"/>
            <a:ext cx="5800725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4EEF4E-A231-3746-9207-C6095139A6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258493"/>
            <a:ext cx="78867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4111230"/>
            <a:ext cx="78867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2DEE4CD-96FE-F349-8DA5-316D560D65A0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130968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130967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FF91F2-3A5C-F341-B7A7-3AA9846F522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1" y="11773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101516"/>
            <a:ext cx="3868340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72000" y="11773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72000" y="2109538"/>
            <a:ext cx="3887391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C9B30A1-2545-5749-B9E2-BC2BD42E33C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5642" y="2434558"/>
            <a:ext cx="78867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38989"/>
            <a:ext cx="2949178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1138988"/>
            <a:ext cx="46291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55868"/>
            <a:ext cx="2949178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6200" y="1155868"/>
            <a:ext cx="462915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12632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625643" y="6363191"/>
            <a:ext cx="78867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628650" y="368301"/>
            <a:ext cx="78867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7162343" y="6397980"/>
            <a:ext cx="135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625642" y="265278"/>
            <a:ext cx="7889708" cy="1080000"/>
            <a:chOff x="834190" y="265278"/>
            <a:chExt cx="10519611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rgbClr val="E3F3FF"/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414935" y="265278"/>
              <a:ext cx="1938866" cy="1080000"/>
              <a:chOff x="9414935" y="265278"/>
              <a:chExt cx="1938866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414935" y="499446"/>
                <a:ext cx="146579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176979" y="265278"/>
                <a:ext cx="1176822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5708B-C4D9-3B43-B148-E15BFD1B0E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ap.mathshell.org/pd/modules/4_Questioning/html/videos_c1.htm" TargetMode="Externa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/>
              <a:t>IMPROVING LEARNING </a:t>
            </a:r>
            <a:br>
              <a:rPr lang="en-GB" sz="5400" dirty="0" smtClean="0"/>
            </a:br>
            <a:r>
              <a:rPr lang="en-GB" sz="5400" dirty="0" smtClean="0"/>
              <a:t>THROUGH QUESTIONING</a:t>
            </a:r>
            <a:endParaRPr lang="en-GB" sz="5400" dirty="0"/>
          </a:p>
        </p:txBody>
      </p:sp>
      <p:sp>
        <p:nvSpPr>
          <p:cNvPr id="37" name="Untertitel 3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FaSMEd</a:t>
            </a:r>
            <a:r>
              <a:rPr lang="en-GB" sz="2800" dirty="0" smtClean="0"/>
              <a:t> PROFESSIONAL DEVELOPMENT MODULE</a:t>
            </a:r>
            <a:endParaRPr lang="en-GB" sz="2800" dirty="0"/>
          </a:p>
        </p:txBody>
      </p:sp>
      <p:sp>
        <p:nvSpPr>
          <p:cNvPr id="16" name="Textfeld 15"/>
          <p:cNvSpPr txBox="1"/>
          <p:nvPr/>
        </p:nvSpPr>
        <p:spPr>
          <a:xfrm>
            <a:off x="4659199" y="6551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42E3D5A-3F37-C245-8D56-22D9B4669B74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194174"/>
            <a:ext cx="7886700" cy="50161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Discuss the following questions and think about a few specific examples</a:t>
            </a:r>
            <a:r>
              <a:rPr lang="en-GB" dirty="0" smtClean="0"/>
              <a:t>:</a:t>
            </a:r>
            <a:endParaRPr lang="en-GB" dirty="0" smtClean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different types of questions are there?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different functions do these questions serve?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Which types of questions do </a:t>
            </a:r>
            <a:r>
              <a:rPr lang="en-GB" b="1" dirty="0" smtClean="0"/>
              <a:t>you</a:t>
            </a:r>
            <a:r>
              <a:rPr lang="en-GB" dirty="0" smtClean="0"/>
              <a:t> use most frequently?</a:t>
            </a:r>
          </a:p>
          <a:p>
            <a:pPr marL="22225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Record your collective ideas on </a:t>
            </a:r>
            <a:r>
              <a:rPr lang="en-GB" b="1" dirty="0" err="1" smtClean="0"/>
              <a:t>Handout</a:t>
            </a:r>
            <a:r>
              <a:rPr lang="en-GB" b="1" dirty="0" smtClean="0"/>
              <a:t> 1: </a:t>
            </a:r>
            <a:r>
              <a:rPr lang="en-GB" i="1" dirty="0" smtClean="0"/>
              <a:t>Thinking about why we ask questions.</a:t>
            </a:r>
            <a:endParaRPr lang="en-GB" dirty="0"/>
          </a:p>
          <a:p>
            <a:pPr marL="407987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Reflecting on the questions we </a:t>
            </a:r>
            <a:r>
              <a:rPr lang="en-GB" dirty="0" smtClean="0"/>
              <a:t>ask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670800" y="7239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5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2566132"/>
          </a:xfrm>
        </p:spPr>
        <p:txBody>
          <a:bodyPr>
            <a:normAutofit/>
          </a:bodyPr>
          <a:lstStyle/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/>
              <a:t>Discuss the </a:t>
            </a:r>
            <a:r>
              <a:rPr lang="en-GB" i="1" dirty="0"/>
              <a:t>common mistakes when asking questions </a:t>
            </a:r>
            <a:r>
              <a:rPr lang="en-GB" dirty="0"/>
              <a:t>on </a:t>
            </a:r>
            <a:r>
              <a:rPr lang="en-GB" b="1" dirty="0"/>
              <a:t>Handout </a:t>
            </a:r>
            <a:r>
              <a:rPr lang="en-GB" b="1" dirty="0" smtClean="0"/>
              <a:t>2</a:t>
            </a:r>
            <a:r>
              <a:rPr lang="en-GB" dirty="0" smtClean="0"/>
              <a:t> and fill in the column “unintended effect” by answering the following</a:t>
            </a:r>
            <a:r>
              <a:rPr lang="en-GB" dirty="0" smtClean="0"/>
              <a:t>:</a:t>
            </a:r>
            <a:endParaRPr lang="en-GB" dirty="0"/>
          </a:p>
          <a:p>
            <a:pPr marL="9271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is the impact of the mistakes on student learning?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Reflecting on the questions we </a:t>
            </a:r>
            <a:r>
              <a:rPr lang="en-GB" dirty="0" smtClean="0"/>
              <a:t>ask (2)</a:t>
            </a:r>
            <a:endParaRPr lang="en-GB" dirty="0"/>
          </a:p>
        </p:txBody>
      </p:sp>
      <p:sp>
        <p:nvSpPr>
          <p:cNvPr id="5" name="Inhaltsplatzhalter 1"/>
          <p:cNvSpPr txBox="1">
            <a:spLocks/>
          </p:cNvSpPr>
          <p:nvPr/>
        </p:nvSpPr>
        <p:spPr>
          <a:xfrm>
            <a:off x="628650" y="3897540"/>
            <a:ext cx="7886700" cy="23150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r>
              <a:rPr lang="en-GB" dirty="0" smtClean="0"/>
              <a:t>Think about the following questions</a:t>
            </a:r>
            <a:r>
              <a:rPr lang="en-GB" dirty="0" smtClean="0"/>
              <a:t>:</a:t>
            </a:r>
            <a:endParaRPr lang="en-GB" dirty="0" smtClean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mistakes do you do when asking questions?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are the unintended effects of each of these mistakes?</a:t>
            </a:r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0AB546-353E-7C46-B9E0-20C7F90E5373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7775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B: </a:t>
            </a:r>
            <a:r>
              <a:rPr lang="en-US" dirty="0"/>
              <a:t>Types of </a:t>
            </a:r>
            <a:r>
              <a:rPr lang="en-US" dirty="0" smtClean="0"/>
              <a:t>questions (1)</a:t>
            </a:r>
            <a:endParaRPr lang="en-GB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Look at </a:t>
            </a:r>
            <a:r>
              <a:rPr lang="en-GB" b="1" dirty="0" err="1" smtClean="0"/>
              <a:t>Handout</a:t>
            </a:r>
            <a:r>
              <a:rPr lang="en-GB" b="1" dirty="0" smtClean="0"/>
              <a:t> 3: </a:t>
            </a:r>
            <a:r>
              <a:rPr lang="en-US" i="1" dirty="0"/>
              <a:t>What types of questions develop thinking and reasoning?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Record your ideas concerning the following questions</a:t>
            </a:r>
            <a:r>
              <a:rPr lang="en-US" dirty="0" smtClean="0"/>
              <a:t>:</a:t>
            </a:r>
            <a:endParaRPr lang="en-GB" dirty="0" smtClean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types of questions promote thinking and reasoning?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examples have you recently used that stimulate students’ thinking?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 smtClean="0"/>
              <a:t>What implications do these ideas have for your own practice?</a:t>
            </a:r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753468-FCB2-064D-95EF-0272DB2943EF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233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B: </a:t>
            </a:r>
            <a:r>
              <a:rPr lang="en-US" dirty="0"/>
              <a:t>Types of </a:t>
            </a:r>
            <a:r>
              <a:rPr lang="en-US" dirty="0" smtClean="0"/>
              <a:t>questions (2)</a:t>
            </a:r>
            <a:endParaRPr lang="en-GB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b="1" dirty="0" err="1" smtClean="0"/>
              <a:t>Handout</a:t>
            </a:r>
            <a:r>
              <a:rPr lang="en-GB" b="1" dirty="0" smtClean="0"/>
              <a:t> </a:t>
            </a:r>
            <a:r>
              <a:rPr lang="de-DE" b="1" dirty="0" smtClean="0"/>
              <a:t>4: </a:t>
            </a:r>
            <a:r>
              <a:rPr lang="de-DE" i="1" dirty="0" err="1" smtClean="0"/>
              <a:t>Five</a:t>
            </a:r>
            <a:r>
              <a:rPr lang="de-DE" i="1" dirty="0" smtClean="0"/>
              <a:t> </a:t>
            </a:r>
            <a:r>
              <a:rPr lang="de-DE" i="1" dirty="0" err="1" smtClean="0"/>
              <a:t>principles</a:t>
            </a:r>
            <a:r>
              <a:rPr lang="de-DE" i="1" dirty="0" smtClean="0"/>
              <a:t> </a:t>
            </a:r>
            <a:r>
              <a:rPr lang="de-DE" i="1" dirty="0" err="1" smtClean="0"/>
              <a:t>for</a:t>
            </a:r>
            <a:r>
              <a:rPr lang="de-DE" i="1" dirty="0" smtClean="0"/>
              <a:t> </a:t>
            </a:r>
            <a:r>
              <a:rPr lang="de-DE" i="1" dirty="0" err="1" smtClean="0"/>
              <a:t>effective</a:t>
            </a:r>
            <a:r>
              <a:rPr lang="de-DE" i="1" dirty="0" smtClean="0"/>
              <a:t> </a:t>
            </a:r>
            <a:r>
              <a:rPr lang="de-DE" i="1" dirty="0" err="1" smtClean="0"/>
              <a:t>questioning</a:t>
            </a:r>
            <a:r>
              <a:rPr lang="de-DE" i="1" dirty="0" smtClean="0"/>
              <a:t> </a:t>
            </a:r>
            <a:r>
              <a:rPr lang="de-DE" dirty="0" smtClean="0"/>
              <a:t>summarises </a:t>
            </a:r>
            <a:r>
              <a:rPr lang="de-DE" dirty="0" err="1" smtClean="0"/>
              <a:t>research</a:t>
            </a:r>
            <a:r>
              <a:rPr lang="de-DE" dirty="0" smtClean="0"/>
              <a:t> </a:t>
            </a:r>
            <a:r>
              <a:rPr lang="de-DE" dirty="0" err="1" smtClean="0"/>
              <a:t>findings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questioning</a:t>
            </a:r>
            <a:r>
              <a:rPr lang="de-DE" dirty="0" smtClean="0"/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dirty="0" err="1" smtClean="0"/>
              <a:t>Discuss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in </a:t>
            </a:r>
            <a:r>
              <a:rPr lang="de-DE" dirty="0" err="1" smtClean="0"/>
              <a:t>small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considering</a:t>
            </a:r>
            <a:r>
              <a:rPr lang="de-DE" dirty="0" smtClean="0"/>
              <a:t>:</a:t>
            </a:r>
            <a:endParaRPr lang="en-GB" dirty="0" smtClean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Which of these principles do you usually implement in your own teaching?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Which principles do you find most difficult to implement? </a:t>
            </a:r>
            <a:r>
              <a:rPr lang="en-GB" dirty="0" smtClean="0"/>
              <a:t>Why </a:t>
            </a:r>
            <a:r>
              <a:rPr lang="en-GB" dirty="0"/>
              <a:t>is this</a:t>
            </a:r>
            <a:r>
              <a:rPr lang="en-GB" dirty="0" smtClean="0"/>
              <a:t>?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CE70030-0B06-A148-B778-61FA64E4E84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83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C: </a:t>
            </a:r>
            <a:r>
              <a:rPr lang="en-US" dirty="0"/>
              <a:t>Observing and </a:t>
            </a:r>
            <a:r>
              <a:rPr lang="en-US" dirty="0" err="1"/>
              <a:t>analysing</a:t>
            </a:r>
            <a:r>
              <a:rPr lang="en-US" dirty="0"/>
              <a:t> a </a:t>
            </a:r>
            <a:r>
              <a:rPr lang="en-US" dirty="0" smtClean="0"/>
              <a:t>lesson (1)</a:t>
            </a:r>
            <a:endParaRPr lang="de-DE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2273674"/>
            <a:ext cx="7886700" cy="19173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/>
              <a:t>Compare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solutions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task</a:t>
            </a:r>
            <a:r>
              <a:rPr lang="de-DE" dirty="0"/>
              <a:t> on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Handout </a:t>
            </a:r>
            <a:r>
              <a:rPr lang="de-DE" b="1" dirty="0"/>
              <a:t>5: </a:t>
            </a:r>
            <a:r>
              <a:rPr lang="de-DE" i="1" dirty="0" err="1"/>
              <a:t>Observing</a:t>
            </a:r>
            <a:r>
              <a:rPr lang="de-DE" i="1" dirty="0"/>
              <a:t> a </a:t>
            </a:r>
            <a:r>
              <a:rPr lang="de-DE" i="1" dirty="0" err="1" smtClean="0"/>
              <a:t>lesson</a:t>
            </a:r>
            <a:r>
              <a:rPr lang="de-DE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dirty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de-DE" dirty="0" err="1" smtClean="0"/>
              <a:t>Which</a:t>
            </a:r>
            <a:r>
              <a:rPr lang="de-DE" dirty="0" smtClean="0"/>
              <a:t> do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consider</a:t>
            </a:r>
            <a:r>
              <a:rPr lang="de-DE" dirty="0" smtClean="0"/>
              <a:t> </a:t>
            </a:r>
            <a:r>
              <a:rPr lang="de-DE" dirty="0" err="1" smtClean="0"/>
              <a:t>better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why</a:t>
            </a:r>
            <a:r>
              <a:rPr lang="de-DE" dirty="0" smtClean="0"/>
              <a:t>?</a:t>
            </a:r>
          </a:p>
          <a:p>
            <a:pPr marL="431800" indent="0">
              <a:lnSpc>
                <a:spcPct val="100000"/>
              </a:lnSpc>
              <a:spcBef>
                <a:spcPts val="0"/>
              </a:spcBef>
              <a:buNone/>
            </a:pPr>
            <a:endParaRPr lang="de-DE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dirty="0"/>
          </a:p>
          <a:p>
            <a:pPr marL="407987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3C43933-7421-1043-9CAE-5BD7EDB468EC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82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C: </a:t>
            </a:r>
            <a:r>
              <a:rPr lang="en-US" dirty="0"/>
              <a:t>Observing and </a:t>
            </a:r>
            <a:r>
              <a:rPr lang="en-US" dirty="0" err="1"/>
              <a:t>analysing</a:t>
            </a:r>
            <a:r>
              <a:rPr lang="en-US" dirty="0"/>
              <a:t> a </a:t>
            </a:r>
            <a:r>
              <a:rPr lang="en-US" dirty="0" smtClean="0"/>
              <a:t>lesson (2)</a:t>
            </a:r>
            <a:endParaRPr lang="de-DE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smtClean="0"/>
              <a:t>Look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following</a:t>
            </a:r>
            <a:r>
              <a:rPr lang="de-DE" dirty="0" smtClean="0"/>
              <a:t> </a:t>
            </a:r>
            <a:r>
              <a:rPr lang="de-DE" dirty="0" err="1" smtClean="0"/>
              <a:t>principles</a:t>
            </a:r>
            <a:r>
              <a:rPr lang="de-DE" dirty="0" smtClean="0"/>
              <a:t> in  </a:t>
            </a:r>
            <a:r>
              <a:rPr lang="de-DE" dirty="0" err="1" smtClean="0"/>
              <a:t>Gwen‘s</a:t>
            </a:r>
            <a:r>
              <a:rPr lang="de-DE" dirty="0" smtClean="0"/>
              <a:t> </a:t>
            </a:r>
            <a:r>
              <a:rPr lang="de-DE" dirty="0" err="1" smtClean="0"/>
              <a:t>lesson</a:t>
            </a:r>
            <a:r>
              <a:rPr lang="de-DE" dirty="0" smtClean="0"/>
              <a:t>:</a:t>
            </a:r>
            <a:endParaRPr lang="de-DE" dirty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de-DE" dirty="0"/>
              <a:t>Plan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encourage</a:t>
            </a:r>
            <a:r>
              <a:rPr lang="de-DE" dirty="0"/>
              <a:t> </a:t>
            </a:r>
            <a:r>
              <a:rPr lang="de-DE" dirty="0" err="1"/>
              <a:t>thinking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reasoning</a:t>
            </a:r>
            <a:r>
              <a:rPr lang="de-DE" dirty="0"/>
              <a:t>.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de-DE" dirty="0" err="1" smtClean="0"/>
              <a:t>Ask</a:t>
            </a:r>
            <a:r>
              <a:rPr lang="de-DE" dirty="0" smtClean="0"/>
              <a:t> </a:t>
            </a:r>
            <a:r>
              <a:rPr lang="de-DE" dirty="0" err="1"/>
              <a:t>questions</a:t>
            </a:r>
            <a:r>
              <a:rPr lang="de-DE" dirty="0"/>
              <a:t> in </a:t>
            </a:r>
            <a:r>
              <a:rPr lang="de-DE" dirty="0" err="1"/>
              <a:t>ways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include</a:t>
            </a:r>
            <a:r>
              <a:rPr lang="de-DE" dirty="0"/>
              <a:t> </a:t>
            </a:r>
            <a:r>
              <a:rPr lang="de-DE" dirty="0" err="1"/>
              <a:t>everyone</a:t>
            </a:r>
            <a:r>
              <a:rPr lang="de-DE" dirty="0"/>
              <a:t>.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de-DE" dirty="0" err="1" smtClean="0"/>
              <a:t>Give</a:t>
            </a:r>
            <a:r>
              <a:rPr lang="de-DE" dirty="0" smtClean="0"/>
              <a:t> </a:t>
            </a:r>
            <a:r>
              <a:rPr lang="de-DE" dirty="0" err="1"/>
              <a:t>students</a:t>
            </a:r>
            <a:r>
              <a:rPr lang="de-DE" dirty="0"/>
              <a:t> time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.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de-DE" dirty="0" err="1" smtClean="0"/>
              <a:t>Avoid</a:t>
            </a:r>
            <a:r>
              <a:rPr lang="de-DE" dirty="0" smtClean="0"/>
              <a:t> </a:t>
            </a:r>
            <a:r>
              <a:rPr lang="de-DE" dirty="0" err="1"/>
              <a:t>judging</a:t>
            </a:r>
            <a:r>
              <a:rPr lang="de-DE" dirty="0"/>
              <a:t> </a:t>
            </a:r>
            <a:r>
              <a:rPr lang="de-DE" dirty="0" err="1"/>
              <a:t>students</a:t>
            </a:r>
            <a:r>
              <a:rPr lang="de-DE" dirty="0"/>
              <a:t>’ </a:t>
            </a:r>
            <a:r>
              <a:rPr lang="de-DE" dirty="0" err="1"/>
              <a:t>responses</a:t>
            </a:r>
            <a:r>
              <a:rPr lang="de-DE" dirty="0"/>
              <a:t>.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de-DE" dirty="0" smtClean="0"/>
              <a:t>Follow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students</a:t>
            </a:r>
            <a:r>
              <a:rPr lang="de-DE" dirty="0"/>
              <a:t>’ </a:t>
            </a:r>
            <a:r>
              <a:rPr lang="de-DE" dirty="0" err="1"/>
              <a:t>responses</a:t>
            </a:r>
            <a:r>
              <a:rPr lang="de-DE" dirty="0"/>
              <a:t> in </a:t>
            </a:r>
            <a:r>
              <a:rPr lang="de-DE" dirty="0" err="1"/>
              <a:t>ways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encourage</a:t>
            </a:r>
            <a:r>
              <a:rPr lang="de-DE" dirty="0"/>
              <a:t> </a:t>
            </a:r>
            <a:r>
              <a:rPr lang="de-DE" dirty="0" err="1"/>
              <a:t>deeper</a:t>
            </a:r>
            <a:r>
              <a:rPr lang="de-DE" dirty="0"/>
              <a:t> </a:t>
            </a:r>
            <a:r>
              <a:rPr lang="de-DE" dirty="0" err="1"/>
              <a:t>thinking</a:t>
            </a:r>
            <a:r>
              <a:rPr lang="de-DE" dirty="0" smtClean="0"/>
              <a:t>.</a:t>
            </a:r>
          </a:p>
          <a:p>
            <a:pPr marL="431800" indent="0">
              <a:lnSpc>
                <a:spcPct val="100000"/>
              </a:lnSpc>
              <a:spcBef>
                <a:spcPts val="0"/>
              </a:spcBef>
              <a:buNone/>
            </a:pPr>
            <a:endParaRPr lang="de-DE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do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think</a:t>
            </a:r>
            <a:r>
              <a:rPr lang="de-DE" dirty="0" smtClean="0"/>
              <a:t> </a:t>
            </a:r>
            <a:r>
              <a:rPr lang="de-DE" dirty="0" err="1" smtClean="0"/>
              <a:t>students</a:t>
            </a:r>
            <a:r>
              <a:rPr lang="de-DE" dirty="0" smtClean="0"/>
              <a:t> </a:t>
            </a:r>
            <a:r>
              <a:rPr lang="de-DE" dirty="0" err="1" smtClean="0"/>
              <a:t>learned</a:t>
            </a:r>
            <a:r>
              <a:rPr lang="de-DE" dirty="0" smtClean="0"/>
              <a:t> in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lesson</a:t>
            </a:r>
            <a:r>
              <a:rPr lang="de-DE" dirty="0" smtClean="0"/>
              <a:t>?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DCB4C61-C0E5-3B4F-8869-F58DA9A6DD3F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81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1"/>
          <p:cNvSpPr txBox="1">
            <a:spLocks/>
          </p:cNvSpPr>
          <p:nvPr/>
        </p:nvSpPr>
        <p:spPr>
          <a:xfrm>
            <a:off x="2406649" y="5276401"/>
            <a:ext cx="7886700" cy="655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de-DE" i="1" dirty="0"/>
              <a:t>V</a:t>
            </a:r>
            <a:r>
              <a:rPr lang="de-DE" i="1" dirty="0" smtClean="0"/>
              <a:t>ideo</a:t>
            </a:r>
            <a:r>
              <a:rPr lang="de-DE" i="1" dirty="0" smtClean="0"/>
              <a:t>: </a:t>
            </a:r>
            <a:r>
              <a:rPr lang="de-DE" i="1" dirty="0" err="1" smtClean="0"/>
              <a:t>Gwen‘s</a:t>
            </a:r>
            <a:r>
              <a:rPr lang="de-DE" i="1" dirty="0" smtClean="0"/>
              <a:t> </a:t>
            </a:r>
            <a:r>
              <a:rPr lang="de-DE" i="1" dirty="0" err="1" smtClean="0"/>
              <a:t>lesson</a:t>
            </a: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2000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sz="2000" dirty="0" smtClean="0"/>
          </a:p>
          <a:p>
            <a:pPr marL="407987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C: </a:t>
            </a:r>
            <a:r>
              <a:rPr lang="en-US" dirty="0"/>
              <a:t>Observing and </a:t>
            </a:r>
            <a:r>
              <a:rPr lang="en-US" dirty="0" err="1"/>
              <a:t>analysing</a:t>
            </a:r>
            <a:r>
              <a:rPr lang="en-US" dirty="0"/>
              <a:t> a </a:t>
            </a:r>
            <a:r>
              <a:rPr lang="en-US" dirty="0" smtClean="0"/>
              <a:t>lesson (3)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3C43933-7421-1043-9CAE-5BD7EDB468EC}" type="datetime1">
              <a:rPr lang="de-DE" smtClean="0"/>
              <a:t>03/10/2016</a:t>
            </a:fld>
            <a:endParaRPr lang="en-GB" dirty="0"/>
          </a:p>
        </p:txBody>
      </p:sp>
      <p:pic>
        <p:nvPicPr>
          <p:cNvPr id="8" name="Bild 7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1308410"/>
            <a:ext cx="6476999" cy="35618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Inhaltsplatzhalter 1"/>
          <p:cNvSpPr txBox="1">
            <a:spLocks/>
          </p:cNvSpPr>
          <p:nvPr/>
        </p:nvSpPr>
        <p:spPr>
          <a:xfrm>
            <a:off x="628650" y="3359074"/>
            <a:ext cx="7886700" cy="1917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180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dirty="0" smtClean="0"/>
          </a:p>
          <a:p>
            <a:pPr marL="407987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sp>
        <p:nvSpPr>
          <p:cNvPr id="11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32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/>
              <a:t>D: Solving a problem by “thinking aloud</a:t>
            </a:r>
            <a:r>
              <a:rPr lang="en-GB" dirty="0" smtClean="0"/>
              <a:t>”</a:t>
            </a:r>
            <a:endParaRPr lang="de-DE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549399"/>
            <a:ext cx="7886700" cy="4685493"/>
          </a:xfrm>
        </p:spPr>
        <p:txBody>
          <a:bodyPr>
            <a:normAutofit/>
          </a:bodyPr>
          <a:lstStyle/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dirty="0" smtClean="0"/>
              <a:t>Try </a:t>
            </a:r>
            <a:r>
              <a:rPr lang="de-DE" dirty="0" err="1"/>
              <a:t>working</a:t>
            </a:r>
            <a:r>
              <a:rPr lang="de-DE" dirty="0"/>
              <a:t> out an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 smtClean="0"/>
              <a:t>, '</a:t>
            </a:r>
            <a:r>
              <a:rPr lang="de-DE" dirty="0" err="1" smtClean="0"/>
              <a:t>thinking</a:t>
            </a:r>
            <a:r>
              <a:rPr lang="de-DE" dirty="0" smtClean="0"/>
              <a:t> </a:t>
            </a:r>
            <a:r>
              <a:rPr lang="de-DE" dirty="0" err="1" smtClean="0"/>
              <a:t>aloud</a:t>
            </a:r>
            <a:r>
              <a:rPr lang="de-DE" dirty="0" smtClean="0"/>
              <a:t>'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smtClean="0"/>
              <a:t>do </a:t>
            </a:r>
            <a:r>
              <a:rPr lang="de-DE" dirty="0"/>
              <a:t>so</a:t>
            </a:r>
            <a:r>
              <a:rPr lang="de-DE" dirty="0" smtClean="0"/>
              <a:t>:</a:t>
            </a:r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de-DE" dirty="0"/>
          </a:p>
          <a:p>
            <a:pPr marL="444500" indent="454025" algn="ctr" defTabSz="88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b="1" dirty="0" err="1" smtClean="0"/>
              <a:t>About</a:t>
            </a:r>
            <a:r>
              <a:rPr lang="de-DE" b="1" dirty="0" smtClean="0"/>
              <a:t> </a:t>
            </a:r>
            <a:r>
              <a:rPr lang="de-DE" b="1" dirty="0" err="1"/>
              <a:t>how</a:t>
            </a:r>
            <a:r>
              <a:rPr lang="de-DE" b="1" dirty="0"/>
              <a:t> </a:t>
            </a:r>
            <a:r>
              <a:rPr lang="de-DE" b="1" dirty="0" err="1"/>
              <a:t>many</a:t>
            </a:r>
            <a:r>
              <a:rPr lang="de-DE" b="1" dirty="0"/>
              <a:t> </a:t>
            </a:r>
            <a:r>
              <a:rPr lang="de-DE" b="1" dirty="0" err="1"/>
              <a:t>dentists</a:t>
            </a:r>
            <a:r>
              <a:rPr lang="de-DE" b="1" dirty="0"/>
              <a:t> </a:t>
            </a:r>
            <a:r>
              <a:rPr lang="de-DE" b="1" dirty="0" err="1"/>
              <a:t>are</a:t>
            </a:r>
            <a:r>
              <a:rPr lang="de-DE" b="1" dirty="0"/>
              <a:t> </a:t>
            </a:r>
            <a:r>
              <a:rPr lang="de-DE" b="1" dirty="0" err="1"/>
              <a:t>there</a:t>
            </a:r>
            <a:r>
              <a:rPr lang="de-DE" b="1" dirty="0"/>
              <a:t> 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in </a:t>
            </a:r>
            <a:r>
              <a:rPr lang="de-DE" b="1" dirty="0" err="1"/>
              <a:t>your</a:t>
            </a:r>
            <a:r>
              <a:rPr lang="de-DE" b="1" dirty="0"/>
              <a:t> </a:t>
            </a:r>
            <a:r>
              <a:rPr lang="de-DE" b="1" dirty="0" err="1"/>
              <a:t>country</a:t>
            </a:r>
            <a:r>
              <a:rPr lang="de-DE" b="1" dirty="0" smtClean="0"/>
              <a:t>?</a:t>
            </a:r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de-DE" dirty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dirty="0" err="1" smtClean="0"/>
              <a:t>Afterwards</a:t>
            </a:r>
            <a:r>
              <a:rPr lang="de-DE" dirty="0" smtClean="0"/>
              <a:t>, </a:t>
            </a:r>
            <a:r>
              <a:rPr lang="de-DE" dirty="0" err="1" smtClean="0"/>
              <a:t>discuss</a:t>
            </a:r>
            <a:r>
              <a:rPr lang="de-DE" dirty="0" smtClean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/>
              <a:t>doing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class</a:t>
            </a:r>
            <a:r>
              <a:rPr lang="de-DE" dirty="0"/>
              <a:t>, not </a:t>
            </a:r>
            <a:r>
              <a:rPr lang="de-DE" dirty="0" err="1"/>
              <a:t>knowing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beforehand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00C4B4A-1923-084D-A98D-6BA450E4D06A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2924175" y="6356351"/>
            <a:ext cx="3295650" cy="365125"/>
          </a:xfrm>
        </p:spPr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776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452</Words>
  <Application>Microsoft Macintosh PowerPoint</Application>
  <PresentationFormat>On-screen Show (4:3)</PresentationFormat>
  <Paragraphs>81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FaSMEd</vt:lpstr>
      <vt:lpstr>IMPROVING LEARNING  THROUGH QUESTIONING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Ingrid Mostert</cp:lastModifiedBy>
  <cp:revision>87</cp:revision>
  <dcterms:created xsi:type="dcterms:W3CDTF">2016-05-12T08:34:04Z</dcterms:created>
  <dcterms:modified xsi:type="dcterms:W3CDTF">2016-10-03T08:41:19Z</dcterms:modified>
</cp:coreProperties>
</file>