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6" r:id="rId4"/>
    <p:sldId id="267" r:id="rId5"/>
    <p:sldId id="259" r:id="rId6"/>
    <p:sldId id="268" r:id="rId7"/>
    <p:sldId id="269" r:id="rId8"/>
    <p:sldId id="272" r:id="rId9"/>
    <p:sldId id="273" r:id="rId10"/>
    <p:sldId id="263" r:id="rId11"/>
    <p:sldId id="271" r:id="rId12"/>
    <p:sldId id="264" r:id="rId1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F3FF"/>
    <a:srgbClr val="5B9BD5"/>
    <a:srgbClr val="DADADA"/>
    <a:srgbClr val="008000"/>
    <a:srgbClr val="9BBB59"/>
    <a:srgbClr val="8888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1"/>
    <p:restoredTop sz="95122"/>
  </p:normalViewPr>
  <p:slideViewPr>
    <p:cSldViewPr snapToGrid="0" snapToObjects="1">
      <p:cViewPr>
        <p:scale>
          <a:sx n="66" d="100"/>
          <a:sy n="66" d="100"/>
        </p:scale>
        <p:origin x="-1312" y="-4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3BEF25-170C-FC44-B51D-6A42F629D056}" type="datetimeFigureOut">
              <a:rPr lang="en-GB" smtClean="0"/>
              <a:t>03/10/2016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3E0574-6F0C-D748-8B18-16295E542C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623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3E0574-6F0C-D748-8B18-16295E542CC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616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28650" y="1781221"/>
            <a:ext cx="7886700" cy="2387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sz="5400" b="1">
                <a:ln w="3175" cap="rnd">
                  <a:solidFill>
                    <a:srgbClr val="002060"/>
                  </a:solidFill>
                  <a:bevel/>
                </a:ln>
                <a:solidFill>
                  <a:srgbClr val="002060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628650" y="3952183"/>
            <a:ext cx="7886700" cy="165576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ln w="3175" cap="rnd">
                  <a:solidFill>
                    <a:srgbClr val="002060"/>
                  </a:solidFill>
                  <a:bevel/>
                </a:ln>
                <a:solidFill>
                  <a:srgbClr val="00206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MASTER-UNTERTITELFORMAT BEARBEITEN</a:t>
            </a:r>
            <a:endParaRPr lang="en-GB" dirty="0"/>
          </a:p>
        </p:txBody>
      </p:sp>
      <p:sp>
        <p:nvSpPr>
          <p:cNvPr id="28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smtClean="0"/>
              <a:t>HEADING</a:t>
            </a:r>
            <a:endParaRPr lang="en-GB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D44F81A5-2071-6E4C-A6C5-B2C917DA52F6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dirty="0" smtClean="0"/>
              <a:t>IMPROVING STUDENY COLLABORATION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82029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15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2111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43675" y="1114927"/>
            <a:ext cx="1971675" cy="5133473"/>
          </a:xfrm>
          <a:prstGeom prst="rect">
            <a:avLst/>
          </a:prstGeom>
        </p:spPr>
        <p:txBody>
          <a:bodyPr vert="eaVert"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Mastertitelformat bearbeiten</a:t>
            </a:r>
            <a:endParaRPr lang="en-GB" dirty="0"/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>
          <a:xfrm>
            <a:off x="628650" y="1114925"/>
            <a:ext cx="5800725" cy="5133474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14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3947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28650" y="1143373"/>
            <a:ext cx="7886700" cy="5091520"/>
          </a:xfr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  <a:lvl2pPr marL="534988" indent="0">
              <a:buFontTx/>
              <a:buNone/>
              <a:tabLst/>
              <a:defRPr/>
            </a:lvl2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16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smtClean="0"/>
              <a:t>HEADING</a:t>
            </a:r>
            <a:endParaRPr lang="en-GB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4EEF4E-A231-3746-9207-C6095139A6E2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IMPROVING LEARNING THROUGH QUESTIONING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2334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1258493"/>
            <a:ext cx="7886700" cy="2852737"/>
          </a:xfrm>
          <a:prstGeom prst="rect">
            <a:avLst/>
          </a:prstGeom>
        </p:spPr>
        <p:txBody>
          <a:bodyPr anchor="ctr"/>
          <a:lstStyle>
            <a:lvl1pPr algn="ctr">
              <a:defRPr sz="6000" b="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4111230"/>
            <a:ext cx="7886700" cy="1500187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  <p:sp>
        <p:nvSpPr>
          <p:cNvPr id="18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B2DEE4CD-96FE-F349-8DA5-316D560D65A0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IMPROVING LEARNING THROUGH QUESTIONING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0570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28650" y="1130968"/>
            <a:ext cx="3886200" cy="5125453"/>
          </a:xfr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29150" y="1130967"/>
            <a:ext cx="3886200" cy="5125453"/>
          </a:xfr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16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7FF91F2-3A5C-F341-B7A7-3AA9846F5226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IMPROVING LEARNING THROUGH QUESTIONING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4525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1" y="1177340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29842" y="2101516"/>
            <a:ext cx="3868340" cy="4088147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572000" y="1177340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572000" y="2109538"/>
            <a:ext cx="3887391" cy="4088147"/>
          </a:xfrm>
        </p:spPr>
        <p:txBody>
          <a:bodyPr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grpSp>
        <p:nvGrpSpPr>
          <p:cNvPr id="11" name="Gruppierung 10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12" name="Textfeld 11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3" name="Bild 12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8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C9B30A1-2545-5749-B9E2-BC2BD42E33C2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IMPROVING LEARNING THROUGH QUESTIONING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06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5642" y="2434558"/>
            <a:ext cx="7886700" cy="669591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grpSp>
        <p:nvGrpSpPr>
          <p:cNvPr id="7" name="Gruppierung 6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8" name="Textfeld 7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9" name="Bild 8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3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5451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ung 5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7" name="Textfeld 6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8" name="Bild 7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2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60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1138989"/>
            <a:ext cx="2949178" cy="918411"/>
          </a:xfrm>
          <a:prstGeom prst="rect">
            <a:avLst/>
          </a:prstGeom>
        </p:spPr>
        <p:txBody>
          <a:bodyPr anchor="b"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391" y="1138988"/>
            <a:ext cx="4629150" cy="5029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29841" y="2057399"/>
            <a:ext cx="2949178" cy="411078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5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2828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1155868"/>
            <a:ext cx="2949178" cy="901532"/>
          </a:xfrm>
          <a:prstGeom prst="rect">
            <a:avLst/>
          </a:prstGeom>
        </p:spPr>
        <p:txBody>
          <a:bodyPr anchor="b"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6200" y="1155868"/>
            <a:ext cx="4629150" cy="50845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41829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7402555" y="241898"/>
            <a:ext cx="1199297" cy="1080000"/>
            <a:chOff x="9870073" y="241898"/>
            <a:chExt cx="1599063" cy="1080000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9870073" y="499446"/>
              <a:ext cx="10106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5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372997"/>
            <a:ext cx="78867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033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microsoft.com/office/2007/relationships/hdphoto" Target="../media/hdphoto1.wdp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126329"/>
            <a:ext cx="7886700" cy="5091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cxnSp>
        <p:nvCxnSpPr>
          <p:cNvPr id="18" name="Gerade Verbindung 17"/>
          <p:cNvCxnSpPr/>
          <p:nvPr userDrawn="1"/>
        </p:nvCxnSpPr>
        <p:spPr>
          <a:xfrm>
            <a:off x="625643" y="6363191"/>
            <a:ext cx="7886700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platzhalter 8"/>
          <p:cNvSpPr txBox="1">
            <a:spLocks/>
          </p:cNvSpPr>
          <p:nvPr userDrawn="1"/>
        </p:nvSpPr>
        <p:spPr>
          <a:xfrm>
            <a:off x="628650" y="368301"/>
            <a:ext cx="7886700" cy="62706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sp>
        <p:nvSpPr>
          <p:cNvPr id="27" name="Textfeld 26"/>
          <p:cNvSpPr txBox="1"/>
          <p:nvPr userDrawn="1"/>
        </p:nvSpPr>
        <p:spPr>
          <a:xfrm>
            <a:off x="7162343" y="6397980"/>
            <a:ext cx="1350000" cy="307777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marL="7938" indent="0" algn="r">
              <a:tabLst/>
            </a:pPr>
            <a:fld id="{AB585FEF-27C1-2F46-A34C-DB1E842D4698}" type="slidenum">
              <a:rPr lang="en-GB" sz="1400" b="0" smtClean="0">
                <a:solidFill>
                  <a:schemeClr val="bg1">
                    <a:lumMod val="65000"/>
                  </a:schemeClr>
                </a:solidFill>
              </a:rPr>
              <a:t>‹#›</a:t>
            </a:fld>
            <a:endParaRPr lang="en-GB" sz="1400" b="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38" name="Gruppierung 37"/>
          <p:cNvGrpSpPr/>
          <p:nvPr userDrawn="1"/>
        </p:nvGrpSpPr>
        <p:grpSpPr>
          <a:xfrm>
            <a:off x="625642" y="241898"/>
            <a:ext cx="7976210" cy="1080000"/>
            <a:chOff x="834190" y="241898"/>
            <a:chExt cx="10634946" cy="1080000"/>
          </a:xfrm>
        </p:grpSpPr>
        <p:sp>
          <p:nvSpPr>
            <p:cNvPr id="31" name="Textplatzhalter 17"/>
            <p:cNvSpPr txBox="1">
              <a:spLocks/>
            </p:cNvSpPr>
            <p:nvPr userDrawn="1"/>
          </p:nvSpPr>
          <p:spPr>
            <a:xfrm>
              <a:off x="834190" y="360082"/>
              <a:ext cx="10515600" cy="629803"/>
            </a:xfrm>
            <a:prstGeom prst="rect">
              <a:avLst/>
            </a:prstGeom>
            <a:solidFill>
              <a:srgbClr val="E3F3FF"/>
            </a:solidFill>
          </p:spPr>
          <p:txBody>
            <a:bodyPr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"/>
                <a:buNone/>
                <a:defRPr sz="2800" b="1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de-DE" sz="2400" dirty="0"/>
            </a:p>
          </p:txBody>
        </p:sp>
        <p:cxnSp>
          <p:nvCxnSpPr>
            <p:cNvPr id="10" name="Gerade Verbindung 9"/>
            <p:cNvCxnSpPr/>
            <p:nvPr userDrawn="1"/>
          </p:nvCxnSpPr>
          <p:spPr>
            <a:xfrm>
              <a:off x="834190" y="1007279"/>
              <a:ext cx="10515600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Gruppierung 31"/>
            <p:cNvGrpSpPr/>
            <p:nvPr userDrawn="1"/>
          </p:nvGrpSpPr>
          <p:grpSpPr>
            <a:xfrm>
              <a:off x="9338009" y="241898"/>
              <a:ext cx="2131127" cy="1080000"/>
              <a:chOff x="9338009" y="241898"/>
              <a:chExt cx="2131127" cy="1080000"/>
            </a:xfrm>
          </p:grpSpPr>
          <p:sp>
            <p:nvSpPr>
              <p:cNvPr id="33" name="Textfeld 32"/>
              <p:cNvSpPr txBox="1"/>
              <p:nvPr userDrawn="1"/>
            </p:nvSpPr>
            <p:spPr>
              <a:xfrm>
                <a:off x="9338009" y="386653"/>
                <a:ext cx="1542718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b="1" dirty="0" err="1" smtClean="0">
                    <a:solidFill>
                      <a:schemeClr val="tx2"/>
                    </a:solidFill>
                    <a:latin typeface="Cambria" charset="0"/>
                    <a:ea typeface="Cambria" charset="0"/>
                    <a:cs typeface="Cambria" charset="0"/>
                  </a:rPr>
                  <a:t>FaSMEd</a:t>
                </a:r>
                <a:endParaRPr lang="en-GB" b="1" dirty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endParaRPr>
              </a:p>
            </p:txBody>
          </p:sp>
          <p:pic>
            <p:nvPicPr>
              <p:cNvPr id="34" name="Bild 33"/>
              <p:cNvPicPr>
                <a:picLocks noChangeAspect="1"/>
              </p:cNvPicPr>
              <p:nvPr userDrawn="1"/>
            </p:nvPicPr>
            <p:blipFill rotWithShape="1">
              <a:blip r:embed="rId13"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backgroundRemoval t="0" b="70500" l="10000" r="90000">
                            <a14:foregroundMark x1="68000" y1="16500" x2="73000" y2="15500"/>
                            <a14:foregroundMark x1="71000" y1="8000" x2="74000" y2="8000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-7058" r="12468" b="26864"/>
              <a:stretch/>
            </p:blipFill>
            <p:spPr bwMode="auto">
              <a:xfrm>
                <a:off x="10292315" y="241898"/>
                <a:ext cx="1176821" cy="1080000"/>
              </a:xfrm>
              <a:prstGeom prst="rect">
                <a:avLst/>
              </a:prstGeom>
              <a:noFill/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  <a:ext uri="{FAA26D3D-D897-4be2-8F04-BA451C77F1D7}">
                  <ma14:placeholderFlag xmlns:ma14="http://schemas.microsoft.com/office/mac/drawingml/2011/main"/>
                </a:ext>
              </a:extLst>
            </p:spPr>
          </p:pic>
        </p:grpSp>
      </p:grp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5708B-C4D9-3B43-B148-E15BFD1B0EE2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 smtClean="0"/>
              <a:t>IMPROVING  STUDENT COLLABORATION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69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ln>
            <a:noFill/>
          </a:ln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b="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map.mathshell.org/pd/modules/5_Collaborative_Work/html/videos_1.htm" TargetMode="External"/><Relationship Id="rId3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el 3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IMPROV</a:t>
            </a:r>
            <a:r>
              <a:rPr lang="en-GB" sz="5400" dirty="0" smtClean="0"/>
              <a:t>ING STUDENT</a:t>
            </a:r>
            <a:br>
              <a:rPr lang="en-GB" sz="5400" dirty="0" smtClean="0"/>
            </a:br>
            <a:r>
              <a:rPr lang="en-GB" dirty="0" smtClean="0"/>
              <a:t>COLLABORATION</a:t>
            </a:r>
            <a:endParaRPr lang="en-GB" sz="5400" dirty="0"/>
          </a:p>
        </p:txBody>
      </p:sp>
      <p:sp>
        <p:nvSpPr>
          <p:cNvPr id="37" name="Untertitel 3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 dirty="0" err="1" smtClean="0"/>
              <a:t>FaSMEd</a:t>
            </a:r>
            <a:r>
              <a:rPr lang="en-GB" sz="2800" dirty="0" smtClean="0"/>
              <a:t> PROFESSIONAL DEVELOPMENT MODULE</a:t>
            </a:r>
            <a:endParaRPr lang="en-GB" sz="2800" dirty="0"/>
          </a:p>
        </p:txBody>
      </p:sp>
      <p:sp>
        <p:nvSpPr>
          <p:cNvPr id="16" name="Textfeld 15"/>
          <p:cNvSpPr txBox="1"/>
          <p:nvPr/>
        </p:nvSpPr>
        <p:spPr>
          <a:xfrm>
            <a:off x="4659199" y="655162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842E3D5A-3F37-C245-8D56-22D9B4669B74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dirty="0" smtClean="0"/>
              <a:t>IMPROVING STUDENT COLLABORATION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17405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Activity </a:t>
            </a:r>
            <a:r>
              <a:rPr lang="en-US" dirty="0" smtClean="0"/>
              <a:t>F: </a:t>
            </a:r>
            <a:r>
              <a:rPr lang="en-US" dirty="0"/>
              <a:t>Observing </a:t>
            </a:r>
            <a:r>
              <a:rPr lang="en-US" dirty="0" smtClean="0"/>
              <a:t>a discussion </a:t>
            </a:r>
            <a:r>
              <a:rPr lang="en-US" dirty="0" smtClean="0"/>
              <a:t>lesson (1)</a:t>
            </a:r>
            <a:endParaRPr lang="de-DE" dirty="0"/>
          </a:p>
        </p:txBody>
      </p:sp>
      <p:sp>
        <p:nvSpPr>
          <p:cNvPr id="7" name="Inhaltsplatzhalter 1"/>
          <p:cNvSpPr>
            <a:spLocks noGrp="1"/>
          </p:cNvSpPr>
          <p:nvPr>
            <p:ph idx="1"/>
          </p:nvPr>
        </p:nvSpPr>
        <p:spPr>
          <a:xfrm>
            <a:off x="628650" y="1990100"/>
            <a:ext cx="7886700" cy="208645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dirty="0" smtClean="0"/>
              <a:t>This </a:t>
            </a:r>
            <a:r>
              <a:rPr lang="de-DE" dirty="0" err="1" smtClean="0"/>
              <a:t>video</a:t>
            </a:r>
            <a:r>
              <a:rPr lang="de-DE" dirty="0" smtClean="0"/>
              <a:t> </a:t>
            </a:r>
            <a:r>
              <a:rPr lang="de-DE" dirty="0" err="1" smtClean="0"/>
              <a:t>shows</a:t>
            </a:r>
            <a:r>
              <a:rPr lang="de-DE" dirty="0" smtClean="0"/>
              <a:t> a </a:t>
            </a:r>
            <a:r>
              <a:rPr lang="de-DE" dirty="0" err="1" smtClean="0"/>
              <a:t>discussion</a:t>
            </a:r>
            <a:r>
              <a:rPr lang="de-DE" dirty="0" smtClean="0"/>
              <a:t> </a:t>
            </a:r>
            <a:r>
              <a:rPr lang="de-DE" dirty="0" err="1" smtClean="0"/>
              <a:t>lesson</a:t>
            </a:r>
            <a:r>
              <a:rPr lang="de-DE" dirty="0" smtClean="0"/>
              <a:t> on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following</a:t>
            </a:r>
            <a:r>
              <a:rPr lang="de-DE" dirty="0" smtClean="0"/>
              <a:t> </a:t>
            </a:r>
            <a:r>
              <a:rPr lang="de-DE" dirty="0" err="1" smtClean="0"/>
              <a:t>problem</a:t>
            </a:r>
            <a:r>
              <a:rPr lang="de-DE" dirty="0" smtClean="0"/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e-DE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de-DE" b="1" dirty="0" err="1" smtClean="0"/>
              <a:t>Estimate</a:t>
            </a:r>
            <a:r>
              <a:rPr lang="de-DE" b="1" dirty="0" smtClean="0"/>
              <a:t> </a:t>
            </a:r>
            <a:r>
              <a:rPr lang="de-DE" b="1" dirty="0" err="1" smtClean="0"/>
              <a:t>how</a:t>
            </a:r>
            <a:r>
              <a:rPr lang="de-DE" b="1" dirty="0" smtClean="0"/>
              <a:t> </a:t>
            </a:r>
            <a:r>
              <a:rPr lang="de-DE" b="1" dirty="0" err="1" smtClean="0"/>
              <a:t>many</a:t>
            </a:r>
            <a:r>
              <a:rPr lang="de-DE" b="1" dirty="0" smtClean="0"/>
              <a:t> </a:t>
            </a:r>
            <a:r>
              <a:rPr lang="de-DE" b="1" dirty="0" err="1" smtClean="0"/>
              <a:t>teachers</a:t>
            </a:r>
            <a:r>
              <a:rPr lang="de-DE" b="1" dirty="0" smtClean="0"/>
              <a:t> </a:t>
            </a:r>
            <a:r>
              <a:rPr lang="de-DE" b="1" dirty="0" err="1" smtClean="0"/>
              <a:t>there</a:t>
            </a:r>
            <a:r>
              <a:rPr lang="de-DE" b="1" dirty="0" smtClean="0"/>
              <a:t> </a:t>
            </a:r>
            <a:r>
              <a:rPr lang="de-DE" b="1" dirty="0" err="1" smtClean="0"/>
              <a:t>are</a:t>
            </a:r>
            <a:r>
              <a:rPr lang="de-DE" b="1" dirty="0" smtClean="0"/>
              <a:t> in </a:t>
            </a:r>
            <a:r>
              <a:rPr lang="de-DE" b="1" dirty="0" err="1" smtClean="0"/>
              <a:t>the</a:t>
            </a:r>
            <a:r>
              <a:rPr lang="de-DE" b="1" dirty="0" smtClean="0"/>
              <a:t> UK.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de-DE" b="1" dirty="0" smtClean="0"/>
              <a:t>The UK </a:t>
            </a:r>
            <a:r>
              <a:rPr lang="de-DE" b="1" dirty="0" err="1" smtClean="0"/>
              <a:t>has</a:t>
            </a:r>
            <a:r>
              <a:rPr lang="de-DE" b="1" dirty="0" smtClean="0"/>
              <a:t> a </a:t>
            </a:r>
            <a:r>
              <a:rPr lang="de-DE" b="1" dirty="0" err="1" smtClean="0"/>
              <a:t>population</a:t>
            </a:r>
            <a:r>
              <a:rPr lang="de-DE" b="1" dirty="0" smtClean="0"/>
              <a:t> </a:t>
            </a:r>
            <a:r>
              <a:rPr lang="de-DE" b="1" dirty="0" err="1" smtClean="0"/>
              <a:t>of</a:t>
            </a:r>
            <a:r>
              <a:rPr lang="de-DE" b="1" dirty="0" smtClean="0"/>
              <a:t> 60 </a:t>
            </a:r>
            <a:r>
              <a:rPr lang="de-DE" b="1" dirty="0" err="1" smtClean="0"/>
              <a:t>million</a:t>
            </a:r>
            <a:r>
              <a:rPr lang="de-DE" b="1" dirty="0" smtClean="0"/>
              <a:t> </a:t>
            </a:r>
            <a:r>
              <a:rPr lang="de-DE" b="1" dirty="0" err="1" smtClean="0"/>
              <a:t>people</a:t>
            </a:r>
            <a:r>
              <a:rPr lang="de-DE" b="1" dirty="0" smtClean="0"/>
              <a:t>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3C43933-7421-1043-9CAE-5BD7EDB468EC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8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lang="en-GB" dirty="0" smtClean="0"/>
              <a:t>IMPROVING STUDENT COLLABORATION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9820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1"/>
          <p:cNvSpPr txBox="1">
            <a:spLocks/>
          </p:cNvSpPr>
          <p:nvPr/>
        </p:nvSpPr>
        <p:spPr>
          <a:xfrm>
            <a:off x="1452466" y="5102298"/>
            <a:ext cx="7062883" cy="7285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34988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tabLst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r>
              <a:rPr lang="de-DE" i="1" dirty="0" smtClean="0"/>
              <a:t>Video:</a:t>
            </a:r>
            <a:r>
              <a:rPr lang="de-DE" b="1" dirty="0" smtClean="0"/>
              <a:t> </a:t>
            </a:r>
            <a:r>
              <a:rPr lang="de-DE" i="1" dirty="0" err="1" smtClean="0"/>
              <a:t>How</a:t>
            </a:r>
            <a:r>
              <a:rPr lang="de-DE" i="1" dirty="0" smtClean="0"/>
              <a:t> </a:t>
            </a:r>
            <a:r>
              <a:rPr lang="de-DE" i="1" dirty="0" err="1" smtClean="0"/>
              <a:t>many</a:t>
            </a:r>
            <a:r>
              <a:rPr lang="de-DE" i="1" dirty="0" smtClean="0"/>
              <a:t> </a:t>
            </a:r>
            <a:r>
              <a:rPr lang="de-DE" i="1" dirty="0" err="1" smtClean="0"/>
              <a:t>school</a:t>
            </a:r>
            <a:r>
              <a:rPr lang="de-DE" i="1" dirty="0" smtClean="0"/>
              <a:t> </a:t>
            </a:r>
            <a:r>
              <a:rPr lang="de-DE" i="1" dirty="0" err="1" smtClean="0"/>
              <a:t>teachers</a:t>
            </a:r>
            <a:r>
              <a:rPr lang="de-DE" i="1" dirty="0" smtClean="0"/>
              <a:t>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endParaRPr lang="de-DE" b="1" i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endParaRPr lang="de-DE" b="1" i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endParaRPr lang="de-DE" b="1" i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endParaRPr lang="de-DE" b="1" i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endParaRPr lang="de-DE" b="1" dirty="0" smtClean="0"/>
          </a:p>
          <a:p>
            <a:pPr marL="22225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None/>
            </a:pPr>
            <a:endParaRPr lang="en-GB" sz="2000" dirty="0" smtClean="0"/>
          </a:p>
          <a:p>
            <a:pPr marL="407987" indent="0">
              <a:buFont typeface="+mj-lt"/>
              <a:buNone/>
            </a:pPr>
            <a:endParaRPr lang="en-GB" dirty="0" smtClean="0"/>
          </a:p>
          <a:p>
            <a:pPr marL="0" indent="0">
              <a:buFont typeface="+mj-lt"/>
              <a:buNone/>
            </a:pPr>
            <a:endParaRPr lang="en-GB" dirty="0" smtClean="0"/>
          </a:p>
          <a:p>
            <a:pPr marL="0" indent="0">
              <a:buFont typeface="+mj-lt"/>
              <a:buNone/>
            </a:pPr>
            <a:endParaRPr lang="en-GB" dirty="0" smtClean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Activity </a:t>
            </a:r>
            <a:r>
              <a:rPr lang="en-US" dirty="0" smtClean="0"/>
              <a:t>F: </a:t>
            </a:r>
            <a:r>
              <a:rPr lang="en-US" dirty="0"/>
              <a:t>Observing </a:t>
            </a:r>
            <a:r>
              <a:rPr lang="en-US" dirty="0" smtClean="0"/>
              <a:t>a discussion </a:t>
            </a:r>
            <a:r>
              <a:rPr lang="en-US" dirty="0" smtClean="0"/>
              <a:t>lesson (2)</a:t>
            </a:r>
            <a:endParaRPr lang="de-DE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3C43933-7421-1043-9CAE-5BD7EDB468EC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11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lang="en-GB" dirty="0" smtClean="0"/>
              <a:t>IMPROVING STUDENT COLLABORATION</a:t>
            </a:r>
            <a:endParaRPr lang="en-GB" dirty="0"/>
          </a:p>
        </p:txBody>
      </p:sp>
      <p:pic>
        <p:nvPicPr>
          <p:cNvPr id="4" name="Bild 3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467" y="1289332"/>
            <a:ext cx="6089770" cy="352768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2212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Activity </a:t>
            </a:r>
            <a:r>
              <a:rPr lang="en-US" dirty="0" smtClean="0"/>
              <a:t>F: </a:t>
            </a:r>
            <a:r>
              <a:rPr lang="en-US" dirty="0"/>
              <a:t>A</a:t>
            </a:r>
            <a:r>
              <a:rPr lang="en-US" dirty="0" smtClean="0"/>
              <a:t>nalysing </a:t>
            </a:r>
            <a:r>
              <a:rPr lang="en-US" dirty="0"/>
              <a:t>a </a:t>
            </a:r>
            <a:r>
              <a:rPr lang="en-US" dirty="0" smtClean="0"/>
              <a:t>discussion </a:t>
            </a:r>
            <a:r>
              <a:rPr lang="en-US" dirty="0" smtClean="0"/>
              <a:t>lesson (3)</a:t>
            </a:r>
            <a:endParaRPr lang="de-DE" dirty="0"/>
          </a:p>
        </p:txBody>
      </p:sp>
      <p:sp>
        <p:nvSpPr>
          <p:cNvPr id="7" name="Inhaltsplatzhalter 1"/>
          <p:cNvSpPr>
            <a:spLocks noGrp="1"/>
          </p:cNvSpPr>
          <p:nvPr>
            <p:ph idx="1"/>
          </p:nvPr>
        </p:nvSpPr>
        <p:spPr>
          <a:xfrm>
            <a:off x="628650" y="1439694"/>
            <a:ext cx="7886700" cy="4916657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dirty="0" err="1" smtClean="0"/>
              <a:t>Identify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aspects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lesson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relate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students</a:t>
            </a:r>
            <a:r>
              <a:rPr lang="de-DE" dirty="0" smtClean="0"/>
              <a:t> </a:t>
            </a:r>
            <a:r>
              <a:rPr lang="de-DE" dirty="0" err="1" smtClean="0"/>
              <a:t>working</a:t>
            </a:r>
            <a:r>
              <a:rPr lang="de-DE" dirty="0" smtClean="0"/>
              <a:t> </a:t>
            </a:r>
            <a:r>
              <a:rPr lang="de-DE" dirty="0" err="1" smtClean="0"/>
              <a:t>collaboratively</a:t>
            </a:r>
            <a:r>
              <a:rPr lang="de-DE" dirty="0" smtClean="0"/>
              <a:t>.</a:t>
            </a:r>
            <a:r>
              <a:rPr lang="de-DE" dirty="0"/>
              <a:t> </a:t>
            </a:r>
            <a:r>
              <a:rPr lang="de-DE" dirty="0" err="1" smtClean="0"/>
              <a:t>Consider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following</a:t>
            </a:r>
            <a:r>
              <a:rPr lang="de-DE" dirty="0" smtClean="0"/>
              <a:t> </a:t>
            </a:r>
            <a:r>
              <a:rPr lang="de-DE" dirty="0" err="1" smtClean="0"/>
              <a:t>questions</a:t>
            </a:r>
            <a:r>
              <a:rPr lang="de-DE" dirty="0" smtClean="0"/>
              <a:t> (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answer</a:t>
            </a:r>
            <a:r>
              <a:rPr lang="de-DE" dirty="0" smtClean="0"/>
              <a:t> </a:t>
            </a:r>
            <a:r>
              <a:rPr lang="de-DE" dirty="0" err="1" smtClean="0"/>
              <a:t>them</a:t>
            </a:r>
            <a:r>
              <a:rPr lang="de-DE" dirty="0" smtClean="0"/>
              <a:t> on </a:t>
            </a:r>
            <a:r>
              <a:rPr lang="de-DE" b="1" dirty="0" smtClean="0"/>
              <a:t>Handout 9</a:t>
            </a:r>
            <a:r>
              <a:rPr lang="de-DE" dirty="0" smtClean="0"/>
              <a:t>):</a:t>
            </a:r>
            <a:endParaRPr lang="de-DE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e-DE" dirty="0"/>
          </a:p>
          <a:p>
            <a:pPr marL="88900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teacher</a:t>
            </a:r>
            <a:r>
              <a:rPr lang="de-DE" dirty="0"/>
              <a:t> </a:t>
            </a:r>
            <a:r>
              <a:rPr lang="de-DE" dirty="0" err="1"/>
              <a:t>introduce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problem</a:t>
            </a:r>
            <a:r>
              <a:rPr lang="de-DE" dirty="0"/>
              <a:t>?</a:t>
            </a:r>
          </a:p>
          <a:p>
            <a:pPr marL="88900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de-DE" dirty="0" err="1"/>
              <a:t>Which</a:t>
            </a:r>
            <a:r>
              <a:rPr lang="de-DE" dirty="0"/>
              <a:t> '</a:t>
            </a:r>
            <a:r>
              <a:rPr lang="de-DE" dirty="0" err="1"/>
              <a:t>ground</a:t>
            </a:r>
            <a:r>
              <a:rPr lang="de-DE" dirty="0"/>
              <a:t> </a:t>
            </a:r>
            <a:r>
              <a:rPr lang="de-DE" dirty="0" err="1"/>
              <a:t>rules</a:t>
            </a:r>
            <a:r>
              <a:rPr lang="de-DE" dirty="0"/>
              <a:t>' </a:t>
            </a:r>
            <a:r>
              <a:rPr lang="de-DE" dirty="0" err="1"/>
              <a:t>does</a:t>
            </a:r>
            <a:r>
              <a:rPr lang="de-DE" dirty="0"/>
              <a:t> </a:t>
            </a:r>
            <a:r>
              <a:rPr lang="de-DE" dirty="0" err="1"/>
              <a:t>she</a:t>
            </a:r>
            <a:r>
              <a:rPr lang="de-DE" dirty="0"/>
              <a:t> </a:t>
            </a:r>
            <a:r>
              <a:rPr lang="de-DE" dirty="0" err="1"/>
              <a:t>emphasise</a:t>
            </a:r>
            <a:r>
              <a:rPr lang="de-DE" dirty="0"/>
              <a:t>?</a:t>
            </a:r>
          </a:p>
          <a:p>
            <a:pPr marL="88900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approaches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used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students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problem</a:t>
            </a:r>
            <a:r>
              <a:rPr lang="de-DE" dirty="0"/>
              <a:t>?</a:t>
            </a:r>
          </a:p>
          <a:p>
            <a:pPr marL="88900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teacher</a:t>
            </a:r>
            <a:r>
              <a:rPr lang="de-DE" dirty="0"/>
              <a:t> </a:t>
            </a:r>
            <a:r>
              <a:rPr lang="de-DE" dirty="0" err="1"/>
              <a:t>help</a:t>
            </a:r>
            <a:r>
              <a:rPr lang="de-DE" dirty="0"/>
              <a:t> </a:t>
            </a:r>
            <a:r>
              <a:rPr lang="de-DE" dirty="0" err="1"/>
              <a:t>students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discuss</a:t>
            </a:r>
            <a:r>
              <a:rPr lang="de-DE" dirty="0"/>
              <a:t> </a:t>
            </a:r>
            <a:r>
              <a:rPr lang="de-DE" dirty="0" err="1"/>
              <a:t>productively</a:t>
            </a:r>
            <a:r>
              <a:rPr lang="de-DE" dirty="0"/>
              <a:t>?</a:t>
            </a:r>
          </a:p>
          <a:p>
            <a:pPr marL="88900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types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talk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students</a:t>
            </a:r>
            <a:r>
              <a:rPr lang="de-DE" dirty="0"/>
              <a:t> </a:t>
            </a:r>
            <a:r>
              <a:rPr lang="de-DE" dirty="0" err="1"/>
              <a:t>using</a:t>
            </a:r>
            <a:r>
              <a:rPr lang="de-DE" dirty="0"/>
              <a:t>? (</a:t>
            </a:r>
            <a:r>
              <a:rPr lang="de-DE" dirty="0" err="1"/>
              <a:t>Refer</a:t>
            </a:r>
            <a:r>
              <a:rPr lang="de-DE" dirty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/>
              <a:t>Handout </a:t>
            </a:r>
            <a:r>
              <a:rPr lang="de-DE" dirty="0" smtClean="0"/>
              <a:t>2.)</a:t>
            </a:r>
            <a:endParaRPr lang="de-DE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2DCB4C61-C0E5-3B4F-8869-F58DA9A6DD3F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8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lang="en-GB" dirty="0" smtClean="0"/>
              <a:t>IMPROVING STUDENT COLLABORATION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4812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28650" y="1945532"/>
            <a:ext cx="7886700" cy="335036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dirty="0" smtClean="0"/>
              <a:t>Write down a response to one of the problems on </a:t>
            </a:r>
            <a:r>
              <a:rPr lang="en-GB" b="1" dirty="0" err="1" smtClean="0"/>
              <a:t>Handout</a:t>
            </a:r>
            <a:r>
              <a:rPr lang="en-GB" b="1" dirty="0" smtClean="0"/>
              <a:t> 1: </a:t>
            </a:r>
            <a:r>
              <a:rPr lang="en-GB" i="1" dirty="0" smtClean="0"/>
              <a:t>Experiencing a Discussion</a:t>
            </a:r>
            <a:r>
              <a:rPr lang="en-GB" dirty="0" smtClean="0"/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GB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dirty="0" smtClean="0"/>
              <a:t>Compare your response to those of your colleagues. </a:t>
            </a:r>
          </a:p>
          <a:p>
            <a:pPr marL="1905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Refine your answers together until you have reached a consensus.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Activity </a:t>
            </a:r>
            <a:r>
              <a:rPr lang="en-GB" dirty="0" smtClean="0"/>
              <a:t>A: </a:t>
            </a:r>
            <a:r>
              <a:rPr lang="en-GB" dirty="0" smtClean="0"/>
              <a:t>Experiencing a </a:t>
            </a:r>
            <a:r>
              <a:rPr lang="en-GB" dirty="0" smtClean="0"/>
              <a:t>discussion (1)</a:t>
            </a:r>
            <a:endParaRPr lang="en-GB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8CE9E9E-D1D7-6E46-8BE5-B132D63219E6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6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lang="en-GB" dirty="0" smtClean="0"/>
              <a:t>IMPROVING STUDENT COLLABORATION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851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Activity </a:t>
            </a:r>
            <a:r>
              <a:rPr lang="en-GB" dirty="0" smtClean="0"/>
              <a:t>A: </a:t>
            </a:r>
            <a:r>
              <a:rPr lang="en-GB" dirty="0" smtClean="0"/>
              <a:t>Experiencing a </a:t>
            </a:r>
            <a:r>
              <a:rPr lang="en-GB" dirty="0" smtClean="0"/>
              <a:t>discussion (2)</a:t>
            </a:r>
            <a:endParaRPr lang="en-GB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8CE9E9E-D1D7-6E46-8BE5-B132D63219E6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7" name="Inhaltsplatzhalter 1"/>
          <p:cNvSpPr>
            <a:spLocks noGrp="1"/>
          </p:cNvSpPr>
          <p:nvPr>
            <p:ph idx="1"/>
          </p:nvPr>
        </p:nvSpPr>
        <p:spPr>
          <a:xfrm>
            <a:off x="628650" y="1143373"/>
            <a:ext cx="8337376" cy="509152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dirty="0" smtClean="0"/>
              <a:t>Reflect on your experience.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dirty="0" smtClean="0"/>
          </a:p>
          <a:p>
            <a:pPr marL="900113" indent="-457200">
              <a:lnSpc>
                <a:spcPts val="3060"/>
              </a:lnSpc>
              <a:spcBef>
                <a:spcPts val="0"/>
              </a:spcBef>
              <a:buFont typeface="Arial"/>
              <a:buChar char="•"/>
            </a:pPr>
            <a:r>
              <a:rPr lang="en-GB" dirty="0" smtClean="0"/>
              <a:t>In which ways was it helpful to have a chance to think about the question by yourself?</a:t>
            </a:r>
          </a:p>
          <a:p>
            <a:pPr marL="889000" indent="-457200">
              <a:lnSpc>
                <a:spcPts val="3060"/>
              </a:lnSpc>
              <a:spcBef>
                <a:spcPts val="0"/>
              </a:spcBef>
              <a:buFont typeface="Arial"/>
              <a:buChar char="•"/>
            </a:pPr>
            <a:r>
              <a:rPr lang="en-GB" dirty="0" smtClean="0"/>
              <a:t>How far did you really think together?</a:t>
            </a:r>
          </a:p>
          <a:p>
            <a:pPr marL="889000" indent="-457200">
              <a:lnSpc>
                <a:spcPts val="3060"/>
              </a:lnSpc>
              <a:spcBef>
                <a:spcPts val="0"/>
              </a:spcBef>
              <a:buFont typeface="Arial"/>
              <a:buChar char="•"/>
            </a:pPr>
            <a:r>
              <a:rPr lang="en-GB" dirty="0"/>
              <a:t>Did you build on one another’s ideas to construct chains of coherent reasoning?</a:t>
            </a:r>
          </a:p>
          <a:p>
            <a:pPr marL="889000" indent="-457200">
              <a:lnSpc>
                <a:spcPts val="3060"/>
              </a:lnSpc>
              <a:spcBef>
                <a:spcPts val="0"/>
              </a:spcBef>
              <a:buFont typeface="Arial"/>
              <a:buChar char="•"/>
            </a:pPr>
            <a:r>
              <a:rPr lang="en-GB" dirty="0"/>
              <a:t>Did your discussion stay ‘on task’</a:t>
            </a:r>
            <a:r>
              <a:rPr lang="en-GB" dirty="0" smtClean="0"/>
              <a:t>?</a:t>
            </a:r>
          </a:p>
          <a:p>
            <a:pPr marL="889000" indent="-457200">
              <a:lnSpc>
                <a:spcPts val="3060"/>
              </a:lnSpc>
              <a:spcBef>
                <a:spcPts val="0"/>
              </a:spcBef>
              <a:buFont typeface="Arial"/>
              <a:buChar char="•"/>
            </a:pPr>
            <a:r>
              <a:rPr lang="en-GB" dirty="0" smtClean="0"/>
              <a:t>Did someone ‘take over’? Was someone a ‘passenger’?</a:t>
            </a:r>
          </a:p>
          <a:p>
            <a:pPr marL="889000" indent="-457200">
              <a:lnSpc>
                <a:spcPts val="3060"/>
              </a:lnSpc>
              <a:spcBef>
                <a:spcPts val="0"/>
              </a:spcBef>
              <a:buFont typeface="Arial"/>
              <a:buChar char="•"/>
            </a:pPr>
            <a:r>
              <a:rPr lang="en-GB" dirty="0" smtClean="0"/>
              <a:t>Did you consider the views of everyone in the group?</a:t>
            </a:r>
          </a:p>
          <a:p>
            <a:pPr marL="889000" indent="-457200">
              <a:lnSpc>
                <a:spcPts val="3060"/>
              </a:lnSpc>
              <a:spcBef>
                <a:spcPts val="0"/>
              </a:spcBef>
              <a:buFont typeface="Arial"/>
              <a:buChar char="•"/>
            </a:pPr>
            <a:r>
              <a:rPr lang="en-GB" dirty="0" smtClean="0"/>
              <a:t>Did you feel able to share your ideas without fear of embarrassment of being wrong? </a:t>
            </a:r>
          </a:p>
          <a:p>
            <a:pPr marL="431800" indent="0">
              <a:lnSpc>
                <a:spcPct val="100000"/>
              </a:lnSpc>
              <a:spcBef>
                <a:spcPts val="0"/>
              </a:spcBef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9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lang="en-GB" dirty="0" smtClean="0"/>
              <a:t>IMPROVING STUDENT COLLABORATION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60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Activity </a:t>
            </a:r>
            <a:r>
              <a:rPr lang="en-GB" dirty="0" smtClean="0"/>
              <a:t>A: </a:t>
            </a:r>
            <a:r>
              <a:rPr lang="en-GB" dirty="0" smtClean="0"/>
              <a:t>Experiencing a </a:t>
            </a:r>
            <a:r>
              <a:rPr lang="en-GB" dirty="0" smtClean="0"/>
              <a:t>discussion (3)</a:t>
            </a:r>
            <a:endParaRPr lang="en-GB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8CE9E9E-D1D7-6E46-8BE5-B132D63219E6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7" name="Inhaltsplatzhalter 1"/>
          <p:cNvSpPr>
            <a:spLocks noGrp="1"/>
          </p:cNvSpPr>
          <p:nvPr>
            <p:ph idx="1"/>
          </p:nvPr>
        </p:nvSpPr>
        <p:spPr>
          <a:xfrm>
            <a:off x="628650" y="1143373"/>
            <a:ext cx="7886700" cy="509152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dirty="0" smtClean="0"/>
              <a:t>What issues could arise in your classroom?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dirty="0" smtClean="0"/>
              <a:t>Consider the following questions: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dirty="0" smtClean="0"/>
          </a:p>
          <a:p>
            <a:pPr marL="889000" indent="-4572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</a:pPr>
            <a:r>
              <a:rPr lang="en-GB" dirty="0" smtClean="0"/>
              <a:t>Did </a:t>
            </a:r>
            <a:r>
              <a:rPr lang="en-GB" dirty="0"/>
              <a:t>you feel you wanted to find your own solution before sharing as a group?</a:t>
            </a:r>
          </a:p>
          <a:p>
            <a:pPr marL="889000" indent="-4572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</a:pPr>
            <a:r>
              <a:rPr lang="en-GB" dirty="0"/>
              <a:t>Did you gain any further understanding of the problem from working together?</a:t>
            </a:r>
          </a:p>
          <a:p>
            <a:pPr marL="889000" indent="-4572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</a:pPr>
            <a:r>
              <a:rPr lang="en-GB" dirty="0"/>
              <a:t>Were you satisfied with the group’s solution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6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lang="en-GB" dirty="0" smtClean="0"/>
              <a:t>IMPROVING STUDENT COLLABORATION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41010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Activity B: Analysing a discussion</a:t>
            </a:r>
            <a:endParaRPr lang="en-GB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B0AB546-353E-7C46-B9E0-20C7F90E5373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9" name="Inhaltsplatzhalter 1"/>
          <p:cNvSpPr>
            <a:spLocks noGrp="1"/>
          </p:cNvSpPr>
          <p:nvPr>
            <p:ph idx="1"/>
          </p:nvPr>
        </p:nvSpPr>
        <p:spPr>
          <a:xfrm>
            <a:off x="628650" y="1143373"/>
            <a:ext cx="8029530" cy="509152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dirty="0" smtClean="0"/>
              <a:t>Read the </a:t>
            </a:r>
            <a:r>
              <a:rPr lang="en-GB" i="1" dirty="0" smtClean="0"/>
              <a:t>Characteristics of helpful and unhelpful talk </a:t>
            </a:r>
            <a:r>
              <a:rPr lang="en-GB" dirty="0" smtClean="0"/>
              <a:t>on </a:t>
            </a:r>
            <a:r>
              <a:rPr lang="en-GB" b="1" dirty="0" err="1" smtClean="0"/>
              <a:t>Handout</a:t>
            </a:r>
            <a:r>
              <a:rPr lang="en-GB" b="1" dirty="0" smtClean="0"/>
              <a:t> 2</a:t>
            </a:r>
            <a:r>
              <a:rPr lang="en-GB" dirty="0" smtClean="0"/>
              <a:t> and discuss the following questions: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dirty="0" smtClean="0"/>
          </a:p>
          <a:p>
            <a:pPr marL="889000" indent="-4572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</a:pPr>
            <a:r>
              <a:rPr lang="en-GB" dirty="0"/>
              <a:t>Which of the characteristics in </a:t>
            </a:r>
            <a:r>
              <a:rPr lang="en-GB" b="1" dirty="0" err="1"/>
              <a:t>Handout</a:t>
            </a:r>
            <a:r>
              <a:rPr lang="en-GB" b="1" dirty="0"/>
              <a:t> </a:t>
            </a:r>
            <a:r>
              <a:rPr lang="en-GB" b="1" dirty="0" smtClean="0"/>
              <a:t>2</a:t>
            </a:r>
            <a:r>
              <a:rPr lang="en-GB" dirty="0" smtClean="0"/>
              <a:t> </a:t>
            </a:r>
            <a:r>
              <a:rPr lang="en-GB" dirty="0"/>
              <a:t>do you recognise in these </a:t>
            </a:r>
            <a:r>
              <a:rPr lang="en-GB" dirty="0" smtClean="0"/>
              <a:t>transcripts (</a:t>
            </a:r>
            <a:r>
              <a:rPr lang="en-GB" b="1" dirty="0" err="1" smtClean="0"/>
              <a:t>Handout</a:t>
            </a:r>
            <a:r>
              <a:rPr lang="en-GB" b="1" dirty="0" smtClean="0"/>
              <a:t> 3</a:t>
            </a:r>
            <a:r>
              <a:rPr lang="en-GB" dirty="0" smtClean="0"/>
              <a:t>)?</a:t>
            </a:r>
            <a:endParaRPr lang="en-GB" dirty="0"/>
          </a:p>
          <a:p>
            <a:pPr marL="889000" indent="-4572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</a:pPr>
            <a:r>
              <a:rPr lang="en-GB" dirty="0"/>
              <a:t>Would you </a:t>
            </a:r>
            <a:r>
              <a:rPr lang="en-GB" dirty="0" smtClean="0"/>
              <a:t>describe each of </a:t>
            </a:r>
            <a:r>
              <a:rPr lang="en-GB" dirty="0"/>
              <a:t>the discussions as </a:t>
            </a:r>
            <a:r>
              <a:rPr lang="en-GB" dirty="0" err="1"/>
              <a:t>disputational</a:t>
            </a:r>
            <a:r>
              <a:rPr lang="en-GB" dirty="0"/>
              <a:t>, cumulative or exploratory?</a:t>
            </a:r>
          </a:p>
          <a:p>
            <a:pPr marL="889000" indent="-4572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</a:pPr>
            <a:r>
              <a:rPr lang="en-GB" dirty="0"/>
              <a:t>What strategies could </a:t>
            </a:r>
            <a:r>
              <a:rPr lang="en-GB" dirty="0" smtClean="0"/>
              <a:t>be used to </a:t>
            </a:r>
            <a:r>
              <a:rPr lang="en-GB" dirty="0"/>
              <a:t>help students to discuss more profitably</a:t>
            </a:r>
            <a:r>
              <a:rPr lang="en-GB" dirty="0" smtClean="0"/>
              <a:t>?</a:t>
            </a:r>
          </a:p>
          <a:p>
            <a:pPr marL="889000" indent="-4572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</a:pPr>
            <a:endParaRPr lang="en-GB" dirty="0" smtClean="0"/>
          </a:p>
          <a:p>
            <a:pPr marL="5715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dirty="0" smtClean="0"/>
              <a:t>Write a response on the back of </a:t>
            </a:r>
            <a:r>
              <a:rPr lang="en-GB" b="1" dirty="0" err="1" smtClean="0"/>
              <a:t>Handout</a:t>
            </a:r>
            <a:r>
              <a:rPr lang="en-GB" b="1" dirty="0" smtClean="0"/>
              <a:t> 2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lang="en-GB" dirty="0" smtClean="0"/>
              <a:t>IMPROVING STUDENT COLLABORATION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7775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Activity </a:t>
            </a:r>
            <a:r>
              <a:rPr lang="en-GB" dirty="0"/>
              <a:t>C</a:t>
            </a:r>
            <a:r>
              <a:rPr lang="en-GB" dirty="0" smtClean="0"/>
              <a:t>: Recognising the concerns of teachers</a:t>
            </a:r>
            <a:endParaRPr lang="en-GB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B0AB546-353E-7C46-B9E0-20C7F90E5373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9" name="Inhaltsplatzhalter 1"/>
          <p:cNvSpPr>
            <a:spLocks noGrp="1"/>
          </p:cNvSpPr>
          <p:nvPr>
            <p:ph idx="1"/>
          </p:nvPr>
        </p:nvSpPr>
        <p:spPr>
          <a:xfrm>
            <a:off x="628650" y="1143373"/>
            <a:ext cx="7886700" cy="93834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dirty="0" smtClean="0"/>
              <a:t>What worries you about discussion lessons in which students work in small groups?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dirty="0"/>
          </a:p>
        </p:txBody>
      </p:sp>
      <p:sp>
        <p:nvSpPr>
          <p:cNvPr id="7" name="Inhaltsplatzhalter 1"/>
          <p:cNvSpPr txBox="1">
            <a:spLocks/>
          </p:cNvSpPr>
          <p:nvPr/>
        </p:nvSpPr>
        <p:spPr>
          <a:xfrm>
            <a:off x="615275" y="2645923"/>
            <a:ext cx="7886700" cy="354086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34988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tabLst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r>
              <a:rPr lang="en-GB" dirty="0" smtClean="0"/>
              <a:t>Read the list of </a:t>
            </a:r>
            <a:r>
              <a:rPr lang="en-GB" i="1" dirty="0" smtClean="0"/>
              <a:t>common obstacles to classroom discussions </a:t>
            </a:r>
            <a:r>
              <a:rPr lang="en-GB" dirty="0" smtClean="0"/>
              <a:t>on </a:t>
            </a:r>
            <a:r>
              <a:rPr lang="en-GB" b="1" dirty="0" err="1" smtClean="0"/>
              <a:t>Handout</a:t>
            </a:r>
            <a:r>
              <a:rPr lang="en-GB" b="1" dirty="0" smtClean="0"/>
              <a:t> 4</a:t>
            </a:r>
            <a:r>
              <a:rPr lang="en-GB" dirty="0" smtClean="0"/>
              <a:t> and respond to the following questions: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endParaRPr lang="en-GB" i="1" dirty="0"/>
          </a:p>
          <a:p>
            <a:pPr marL="889000" indent="-4445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/>
              <a:t>What further concerns would you add, and which would you remove?</a:t>
            </a:r>
          </a:p>
          <a:p>
            <a:pPr marL="889000" indent="-4445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/>
              <a:t>What strategies or approaches could </a:t>
            </a:r>
            <a:r>
              <a:rPr lang="en-GB" dirty="0" smtClean="0"/>
              <a:t>be used to </a:t>
            </a:r>
            <a:r>
              <a:rPr lang="en-GB" dirty="0"/>
              <a:t>minimise the anticipated </a:t>
            </a:r>
            <a:r>
              <a:rPr lang="en-GB" dirty="0" smtClean="0"/>
              <a:t>problems?</a:t>
            </a:r>
            <a:endParaRPr lang="en-GB" dirty="0"/>
          </a:p>
          <a:p>
            <a:pPr marL="44450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GB" i="1" dirty="0"/>
          </a:p>
        </p:txBody>
      </p:sp>
      <p:sp>
        <p:nvSpPr>
          <p:cNvPr id="10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lang="en-GB" dirty="0" smtClean="0"/>
              <a:t>IMPROVING STUDENT COLLABORATION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9192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Activity </a:t>
            </a:r>
            <a:r>
              <a:rPr lang="en-GB" dirty="0"/>
              <a:t>D</a:t>
            </a:r>
            <a:r>
              <a:rPr lang="en-GB" dirty="0" smtClean="0"/>
              <a:t>: Creating </a:t>
            </a:r>
            <a:r>
              <a:rPr lang="en-GB" dirty="0"/>
              <a:t>&amp;</a:t>
            </a:r>
            <a:r>
              <a:rPr lang="en-GB" dirty="0" smtClean="0"/>
              <a:t> </a:t>
            </a:r>
            <a:r>
              <a:rPr lang="en-GB" dirty="0" smtClean="0"/>
              <a:t>establishing ‘ground rules’</a:t>
            </a:r>
            <a:endParaRPr lang="en-GB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B0AB546-353E-7C46-B9E0-20C7F90E5373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10" name="Inhaltsplatzhalter 1"/>
          <p:cNvSpPr>
            <a:spLocks noGrp="1"/>
          </p:cNvSpPr>
          <p:nvPr>
            <p:ph idx="1"/>
          </p:nvPr>
        </p:nvSpPr>
        <p:spPr>
          <a:xfrm>
            <a:off x="628650" y="1045069"/>
            <a:ext cx="7886700" cy="5311282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ts val="3120"/>
              </a:lnSpc>
              <a:spcBef>
                <a:spcPts val="0"/>
              </a:spcBef>
              <a:buNone/>
            </a:pPr>
            <a:r>
              <a:rPr lang="en-GB" dirty="0"/>
              <a:t>Imagine you are starting with a new class and want them to work collaboratively. What classroom ‘rules’ would you seek to establish?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dirty="0" smtClean="0"/>
              <a:t>Compare your ideas to the list of rules on </a:t>
            </a:r>
            <a:r>
              <a:rPr lang="en-GB" b="1" dirty="0" err="1" smtClean="0"/>
              <a:t>Handout</a:t>
            </a:r>
            <a:r>
              <a:rPr lang="en-GB" b="1" dirty="0" smtClean="0"/>
              <a:t> 5</a:t>
            </a:r>
            <a:r>
              <a:rPr lang="en-GB" dirty="0" smtClean="0"/>
              <a:t>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dirty="0" smtClean="0"/>
              <a:t>Consider the following questions:</a:t>
            </a:r>
          </a:p>
          <a:p>
            <a:pPr lvl="0">
              <a:lnSpc>
                <a:spcPts val="3120"/>
              </a:lnSpc>
              <a:buFont typeface="Arial"/>
              <a:buChar char="•"/>
            </a:pPr>
            <a:r>
              <a:rPr lang="en-GB" dirty="0"/>
              <a:t>How would you change this list for your class? What would you add or remove? What would you re-phrase?</a:t>
            </a:r>
          </a:p>
          <a:p>
            <a:pPr lvl="0">
              <a:lnSpc>
                <a:spcPts val="3120"/>
              </a:lnSpc>
              <a:buFont typeface="Arial"/>
              <a:buChar char="•"/>
            </a:pPr>
            <a:r>
              <a:rPr lang="en-GB" dirty="0"/>
              <a:t>What would be the benefit to you, and your students, of involving students in developing a list such as this?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lang="en-GB" dirty="0" smtClean="0"/>
              <a:t>IMPROVING STUDENT COLLABORATION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2709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Activity </a:t>
            </a:r>
            <a:r>
              <a:rPr lang="en-GB" dirty="0"/>
              <a:t>E</a:t>
            </a:r>
            <a:r>
              <a:rPr lang="en-GB" dirty="0" smtClean="0"/>
              <a:t>: Managing </a:t>
            </a:r>
            <a:r>
              <a:rPr lang="en-GB" dirty="0" smtClean="0"/>
              <a:t>discussion (1)</a:t>
            </a:r>
            <a:endParaRPr lang="en-GB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B0AB546-353E-7C46-B9E0-20C7F90E5373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28650" y="1558330"/>
            <a:ext cx="7886700" cy="4503369"/>
          </a:xfrm>
        </p:spPr>
        <p:txBody>
          <a:bodyPr/>
          <a:lstStyle/>
          <a:p>
            <a:pPr marL="0" indent="0">
              <a:buNone/>
            </a:pPr>
            <a:r>
              <a:rPr lang="en-GB" b="1" dirty="0" smtClean="0"/>
              <a:t>Handout 6 </a:t>
            </a:r>
            <a:r>
              <a:rPr lang="en-GB" dirty="0" smtClean="0"/>
              <a:t>discusses the three phases of a well-organised discussion lesson.</a:t>
            </a:r>
          </a:p>
          <a:p>
            <a:pPr marL="0" indent="0">
              <a:buNone/>
            </a:pPr>
            <a:r>
              <a:rPr lang="en-GB" dirty="0" smtClean="0"/>
              <a:t>In </a:t>
            </a:r>
            <a:r>
              <a:rPr lang="en-GB" dirty="0" smtClean="0"/>
              <a:t>terms of </a:t>
            </a:r>
            <a:r>
              <a:rPr lang="en-GB" b="1" dirty="0" smtClean="0"/>
              <a:t>formative assessment</a:t>
            </a:r>
            <a:r>
              <a:rPr lang="en-GB" dirty="0" smtClean="0"/>
              <a:t>:</a:t>
            </a:r>
            <a:endParaRPr lang="en-GB" dirty="0"/>
          </a:p>
          <a:p>
            <a:pPr marL="88900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/>
              <a:t>What is the purpose of ‘thinking time’? What is your role?</a:t>
            </a:r>
          </a:p>
          <a:p>
            <a:pPr marL="88900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/>
              <a:t>What is the purpose of the small group discussion? What is your role?</a:t>
            </a:r>
          </a:p>
          <a:p>
            <a:pPr marL="88900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dirty="0"/>
              <a:t>What is the purpose of the final whole class discussion? What is your role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lang="en-GB" dirty="0" smtClean="0"/>
              <a:t>IMPROVING STUDENT COLLABORATION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15191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Activity </a:t>
            </a:r>
            <a:r>
              <a:rPr lang="en-GB" dirty="0"/>
              <a:t>E</a:t>
            </a:r>
            <a:r>
              <a:rPr lang="en-GB" dirty="0" smtClean="0"/>
              <a:t>: Managing </a:t>
            </a:r>
            <a:r>
              <a:rPr lang="en-GB" dirty="0" smtClean="0"/>
              <a:t>discussion (2)</a:t>
            </a:r>
            <a:endParaRPr lang="en-GB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B0AB546-353E-7C46-B9E0-20C7F90E5373}" type="datetime1">
              <a:rPr lang="de-DE" smtClean="0"/>
              <a:t>03/10/2016</a:t>
            </a:fld>
            <a:endParaRPr lang="en-GB" dirty="0"/>
          </a:p>
        </p:txBody>
      </p:sp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28650" y="1558330"/>
            <a:ext cx="7886700" cy="4503369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Discuss the role of the teacher during:</a:t>
            </a:r>
          </a:p>
          <a:p>
            <a:pPr marL="457200" indent="-457200">
              <a:buFont typeface="Arial"/>
              <a:buChar char="•"/>
            </a:pPr>
            <a:r>
              <a:rPr lang="en-GB" dirty="0" smtClean="0"/>
              <a:t>Small group discussions (</a:t>
            </a:r>
            <a:r>
              <a:rPr lang="en-GB" b="1" dirty="0" smtClean="0"/>
              <a:t>Handout 7</a:t>
            </a:r>
            <a:r>
              <a:rPr lang="en-GB" dirty="0" smtClean="0"/>
              <a:t>)</a:t>
            </a:r>
          </a:p>
          <a:p>
            <a:pPr marL="457200" indent="-457200">
              <a:buFont typeface="Arial"/>
              <a:buChar char="•"/>
            </a:pPr>
            <a:r>
              <a:rPr lang="en-GB" dirty="0" smtClean="0"/>
              <a:t>Final whole class discussion (</a:t>
            </a:r>
            <a:r>
              <a:rPr lang="en-GB" b="1" dirty="0" smtClean="0"/>
              <a:t>Handout 8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lang="en-GB" dirty="0" smtClean="0"/>
              <a:t>IMPROVING STUDENT COLLABORATION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15191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FaSMEd">
  <a:themeElements>
    <a:clrScheme name="FaSMEd">
      <a:dk1>
        <a:srgbClr val="000000"/>
      </a:dk1>
      <a:lt1>
        <a:srgbClr val="FFFFFF"/>
      </a:lt1>
      <a:dk2>
        <a:srgbClr val="1F497D"/>
      </a:dk2>
      <a:lt2>
        <a:srgbClr val="D9D9D9"/>
      </a:lt2>
      <a:accent1>
        <a:srgbClr val="9BBB59"/>
      </a:accent1>
      <a:accent2>
        <a:srgbClr val="F79646"/>
      </a:accent2>
      <a:accent3>
        <a:srgbClr val="345A8A"/>
      </a:accent3>
      <a:accent4>
        <a:srgbClr val="3C9981"/>
      </a:accent4>
      <a:accent5>
        <a:srgbClr val="644B9C"/>
      </a:accent5>
      <a:accent6>
        <a:srgbClr val="BFBFBF"/>
      </a:accent6>
      <a:hlink>
        <a:srgbClr val="345A8A"/>
      </a:hlink>
      <a:folHlink>
        <a:srgbClr val="345A8A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</TotalTime>
  <Words>760</Words>
  <Application>Microsoft Macintosh PowerPoint</Application>
  <PresentationFormat>On-screen Show (4:3)</PresentationFormat>
  <Paragraphs>105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FaSMEd</vt:lpstr>
      <vt:lpstr>IMPROVING STUDENT COLLABORATION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Microsoft Office-Anwender</dc:creator>
  <cp:lastModifiedBy>Ingrid Mostert</cp:lastModifiedBy>
  <cp:revision>107</cp:revision>
  <dcterms:created xsi:type="dcterms:W3CDTF">2016-05-12T08:34:04Z</dcterms:created>
  <dcterms:modified xsi:type="dcterms:W3CDTF">2016-10-03T09:05:39Z</dcterms:modified>
</cp:coreProperties>
</file>