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6" r:id="rId3"/>
    <p:sldId id="287" r:id="rId4"/>
    <p:sldId id="282" r:id="rId5"/>
    <p:sldId id="283" r:id="rId6"/>
    <p:sldId id="259" r:id="rId7"/>
    <p:sldId id="260" r:id="rId8"/>
    <p:sldId id="257" r:id="rId9"/>
    <p:sldId id="258" r:id="rId10"/>
    <p:sldId id="261" r:id="rId11"/>
    <p:sldId id="262" r:id="rId12"/>
    <p:sldId id="263" r:id="rId13"/>
    <p:sldId id="264" r:id="rId14"/>
    <p:sldId id="265" r:id="rId15"/>
    <p:sldId id="266" r:id="rId16"/>
    <p:sldId id="284" r:id="rId17"/>
    <p:sldId id="268" r:id="rId18"/>
    <p:sldId id="269" r:id="rId19"/>
    <p:sldId id="270" r:id="rId20"/>
    <p:sldId id="271" r:id="rId21"/>
    <p:sldId id="273" r:id="rId22"/>
    <p:sldId id="274" r:id="rId23"/>
    <p:sldId id="275" r:id="rId24"/>
    <p:sldId id="278" r:id="rId25"/>
    <p:sldId id="288" r:id="rId26"/>
    <p:sldId id="291" r:id="rId27"/>
    <p:sldId id="292" r:id="rId28"/>
    <p:sldId id="293" r:id="rId29"/>
    <p:sldId id="294"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8829" autoAdjust="0"/>
  </p:normalViewPr>
  <p:slideViewPr>
    <p:cSldViewPr snapToGrid="0" snapToObjects="1">
      <p:cViewPr>
        <p:scale>
          <a:sx n="90" d="100"/>
          <a:sy n="90" d="100"/>
        </p:scale>
        <p:origin x="1648"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2D31D5-1016-2841-B7EC-B323FAF37659}" type="datetimeFigureOut">
              <a:rPr lang="en-US" smtClean="0"/>
              <a:t>11/28/16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1B55A7-726B-5F42-9E85-3432E74622DB}" type="slidenum">
              <a:rPr lang="en-US" smtClean="0"/>
              <a:t>‹Nr.›</a:t>
            </a:fld>
            <a:endParaRPr lang="en-US"/>
          </a:p>
        </p:txBody>
      </p:sp>
    </p:spTree>
    <p:extLst>
      <p:ext uri="{BB962C8B-B14F-4D97-AF65-F5344CB8AC3E}">
        <p14:creationId xmlns:p14="http://schemas.microsoft.com/office/powerpoint/2010/main" val="20718638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A</a:t>
            </a:r>
          </a:p>
          <a:p>
            <a:r>
              <a:rPr lang="en-US" dirty="0" smtClean="0"/>
              <a:t>10</a:t>
            </a:r>
            <a:r>
              <a:rPr lang="en-US" baseline="0" dirty="0" smtClean="0"/>
              <a:t> minutes</a:t>
            </a:r>
            <a:endParaRPr lang="en-US" dirty="0"/>
          </a:p>
        </p:txBody>
      </p:sp>
      <p:sp>
        <p:nvSpPr>
          <p:cNvPr id="4" name="Slide Number Placeholder 3"/>
          <p:cNvSpPr>
            <a:spLocks noGrp="1"/>
          </p:cNvSpPr>
          <p:nvPr>
            <p:ph type="sldNum" sz="quarter" idx="10"/>
          </p:nvPr>
        </p:nvSpPr>
        <p:spPr/>
        <p:txBody>
          <a:bodyPr/>
          <a:lstStyle/>
          <a:p>
            <a:fld id="{2F1B55A7-726B-5F42-9E85-3432E74622DB}" type="slidenum">
              <a:rPr lang="en-US" smtClean="0"/>
              <a:t>8</a:t>
            </a:fld>
            <a:endParaRPr lang="en-US"/>
          </a:p>
        </p:txBody>
      </p:sp>
    </p:spTree>
    <p:extLst>
      <p:ext uri="{BB962C8B-B14F-4D97-AF65-F5344CB8AC3E}">
        <p14:creationId xmlns:p14="http://schemas.microsoft.com/office/powerpoint/2010/main" val="241695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B</a:t>
            </a:r>
          </a:p>
          <a:p>
            <a:r>
              <a:rPr lang="en-US" baseline="0" dirty="0" smtClean="0"/>
              <a:t>10 minutes</a:t>
            </a:r>
            <a:endParaRPr lang="en-US" dirty="0"/>
          </a:p>
        </p:txBody>
      </p:sp>
      <p:sp>
        <p:nvSpPr>
          <p:cNvPr id="4" name="Slide Number Placeholder 3"/>
          <p:cNvSpPr>
            <a:spLocks noGrp="1"/>
          </p:cNvSpPr>
          <p:nvPr>
            <p:ph type="sldNum" sz="quarter" idx="10"/>
          </p:nvPr>
        </p:nvSpPr>
        <p:spPr/>
        <p:txBody>
          <a:bodyPr/>
          <a:lstStyle/>
          <a:p>
            <a:fld id="{2F1B55A7-726B-5F42-9E85-3432E74622DB}" type="slidenum">
              <a:rPr lang="en-US" smtClean="0"/>
              <a:t>10</a:t>
            </a:fld>
            <a:endParaRPr lang="en-US"/>
          </a:p>
        </p:txBody>
      </p:sp>
    </p:spTree>
    <p:extLst>
      <p:ext uri="{BB962C8B-B14F-4D97-AF65-F5344CB8AC3E}">
        <p14:creationId xmlns:p14="http://schemas.microsoft.com/office/powerpoint/2010/main" val="144238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C </a:t>
            </a:r>
          </a:p>
          <a:p>
            <a:r>
              <a:rPr lang="en-US" dirty="0" smtClean="0"/>
              <a:t>20 minutes</a:t>
            </a:r>
            <a:endParaRPr lang="en-US" dirty="0"/>
          </a:p>
        </p:txBody>
      </p:sp>
      <p:sp>
        <p:nvSpPr>
          <p:cNvPr id="4" name="Slide Number Placeholder 3"/>
          <p:cNvSpPr>
            <a:spLocks noGrp="1"/>
          </p:cNvSpPr>
          <p:nvPr>
            <p:ph type="sldNum" sz="quarter" idx="10"/>
          </p:nvPr>
        </p:nvSpPr>
        <p:spPr/>
        <p:txBody>
          <a:bodyPr/>
          <a:lstStyle/>
          <a:p>
            <a:fld id="{2F1B55A7-726B-5F42-9E85-3432E74622DB}" type="slidenum">
              <a:rPr lang="en-US" smtClean="0"/>
              <a:t>12</a:t>
            </a:fld>
            <a:endParaRPr lang="en-US"/>
          </a:p>
        </p:txBody>
      </p:sp>
    </p:spTree>
    <p:extLst>
      <p:ext uri="{BB962C8B-B14F-4D97-AF65-F5344CB8AC3E}">
        <p14:creationId xmlns:p14="http://schemas.microsoft.com/office/powerpoint/2010/main" val="139060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Mini-whiteboards </a:t>
            </a:r>
            <a:r>
              <a:rPr lang="en-US" sz="1200" kern="1200" dirty="0" smtClean="0">
                <a:solidFill>
                  <a:schemeClr val="tx1"/>
                </a:solidFill>
                <a:effectLst/>
                <a:latin typeface="+mn-lt"/>
                <a:ea typeface="+mn-ea"/>
                <a:cs typeface="+mn-cs"/>
              </a:rPr>
              <a:t>are an indispensable resource for the following reasons: </a:t>
            </a:r>
            <a:endParaRPr lang="en-US" dirty="0" smtClean="0"/>
          </a:p>
          <a:p>
            <a:r>
              <a:rPr lang="en-US" sz="1200" kern="1200" dirty="0" smtClean="0">
                <a:solidFill>
                  <a:schemeClr val="tx1"/>
                </a:solidFill>
                <a:effectLst/>
                <a:latin typeface="+mn-lt"/>
                <a:ea typeface="+mn-ea"/>
                <a:cs typeface="+mn-cs"/>
              </a:rPr>
              <a:t>When students hold their ideas up to the teacher, it is possible to see at a glance what </a:t>
            </a:r>
            <a:r>
              <a:rPr lang="en-US" sz="1200" i="1" kern="1200" dirty="0" smtClean="0">
                <a:solidFill>
                  <a:schemeClr val="tx1"/>
                </a:solidFill>
                <a:effectLst/>
                <a:latin typeface="+mn-lt"/>
                <a:ea typeface="+mn-ea"/>
                <a:cs typeface="+mn-cs"/>
              </a:rPr>
              <a:t>every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 thinks. During whole class discussions, they allow the teacher to ask new </a:t>
            </a:r>
            <a:r>
              <a:rPr lang="en-US" sz="1200" i="1" kern="1200" dirty="0" smtClean="0">
                <a:solidFill>
                  <a:schemeClr val="tx1"/>
                </a:solidFill>
                <a:effectLst/>
                <a:latin typeface="+mn-lt"/>
                <a:ea typeface="+mn-ea"/>
                <a:cs typeface="+mn-cs"/>
              </a:rPr>
              <a:t>kinds </a:t>
            </a:r>
            <a:r>
              <a:rPr lang="en-US" sz="1200" kern="1200" dirty="0" smtClean="0">
                <a:solidFill>
                  <a:schemeClr val="tx1"/>
                </a:solidFill>
                <a:effectLst/>
                <a:latin typeface="+mn-lt"/>
                <a:ea typeface="+mn-ea"/>
                <a:cs typeface="+mn-cs"/>
              </a:rPr>
              <a:t>of question (typically </a:t>
            </a:r>
          </a:p>
          <a:p>
            <a:r>
              <a:rPr lang="en-US" sz="1200" kern="1200" dirty="0" smtClean="0">
                <a:solidFill>
                  <a:schemeClr val="tx1"/>
                </a:solidFill>
                <a:effectLst/>
                <a:latin typeface="+mn-lt"/>
                <a:ea typeface="+mn-ea"/>
                <a:cs typeface="+mn-cs"/>
              </a:rPr>
              <a:t>beginning: ‘Show me an example of....’). They allow students to, simultaneously, present a range of written and/or drawn responses </a:t>
            </a:r>
          </a:p>
          <a:p>
            <a:r>
              <a:rPr lang="en-US" sz="1200" kern="1200" dirty="0" smtClean="0">
                <a:solidFill>
                  <a:schemeClr val="tx1"/>
                </a:solidFill>
                <a:effectLst/>
                <a:latin typeface="+mn-lt"/>
                <a:ea typeface="+mn-ea"/>
                <a:cs typeface="+mn-cs"/>
              </a:rPr>
              <a:t>to the teacher and to each other.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Posters </a:t>
            </a:r>
            <a:r>
              <a:rPr lang="en-US" sz="1200" kern="1200" dirty="0" smtClean="0">
                <a:solidFill>
                  <a:schemeClr val="tx1"/>
                </a:solidFill>
                <a:effectLst/>
                <a:latin typeface="+mn-lt"/>
                <a:ea typeface="+mn-ea"/>
                <a:cs typeface="+mn-cs"/>
              </a:rPr>
              <a:t>are also a powerful way of helping students to </a:t>
            </a:r>
            <a:r>
              <a:rPr lang="en-US" sz="1200" kern="1200" dirty="0" err="1" smtClean="0">
                <a:solidFill>
                  <a:schemeClr val="tx1"/>
                </a:solidFill>
                <a:effectLst/>
                <a:latin typeface="+mn-lt"/>
                <a:ea typeface="+mn-ea"/>
                <a:cs typeface="+mn-cs"/>
              </a:rPr>
              <a:t>externalise</a:t>
            </a:r>
            <a:r>
              <a:rPr lang="en-US" sz="1200" kern="1200" dirty="0" smtClean="0">
                <a:solidFill>
                  <a:schemeClr val="tx1"/>
                </a:solidFill>
                <a:effectLst/>
                <a:latin typeface="+mn-lt"/>
                <a:ea typeface="+mn-ea"/>
                <a:cs typeface="+mn-cs"/>
              </a:rPr>
              <a:t> their thinking. This use does not require 'polished', 'complete', 'attractive' products but rather they should be seen as working documents. Perhaps the simplest way of using a poster is for students to solve a problem collaboratively, explaining the thought processes involved at every step. A second use of posters is to find out what they already know about a given topic. In the diagram shown on Handout 2, the teacher asked students to write down all they knew about </a:t>
            </a:r>
            <a:r>
              <a:rPr lang="en-US" sz="1200" i="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=2</a:t>
            </a:r>
            <a:r>
              <a:rPr lang="en-US" sz="1200" i="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-6. As a class, the diagram was developed on the whiteboard. Students were then given a variety of equations (the level of challenge was varied appropriately) and were asked to produce their own poster. The discussion enabled the teacher to assess how much learners knew about equations and how well they were able to link the ideas together. </a:t>
            </a:r>
            <a:endParaRPr lang="en-US" dirty="0" smtClean="0"/>
          </a:p>
          <a:p>
            <a:endParaRPr lang="en-US" dirty="0"/>
          </a:p>
        </p:txBody>
      </p:sp>
      <p:sp>
        <p:nvSpPr>
          <p:cNvPr id="4" name="Slide Number Placeholder 3"/>
          <p:cNvSpPr>
            <a:spLocks noGrp="1"/>
          </p:cNvSpPr>
          <p:nvPr>
            <p:ph type="sldNum" sz="quarter" idx="10"/>
          </p:nvPr>
        </p:nvSpPr>
        <p:spPr/>
        <p:txBody>
          <a:bodyPr/>
          <a:lstStyle/>
          <a:p>
            <a:fld id="{2F1B55A7-726B-5F42-9E85-3432E74622DB}" type="slidenum">
              <a:rPr lang="en-US" smtClean="0"/>
              <a:t>13</a:t>
            </a:fld>
            <a:endParaRPr lang="en-US"/>
          </a:p>
        </p:txBody>
      </p:sp>
    </p:spTree>
    <p:extLst>
      <p:ext uri="{BB962C8B-B14F-4D97-AF65-F5344CB8AC3E}">
        <p14:creationId xmlns:p14="http://schemas.microsoft.com/office/powerpoint/2010/main" val="362065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D</a:t>
            </a:r>
          </a:p>
          <a:p>
            <a:r>
              <a:rPr lang="en-US" dirty="0" smtClean="0"/>
              <a:t>20 Minutes</a:t>
            </a:r>
            <a:endParaRPr lang="en-US" dirty="0"/>
          </a:p>
        </p:txBody>
      </p:sp>
      <p:sp>
        <p:nvSpPr>
          <p:cNvPr id="4" name="Slide Number Placeholder 3"/>
          <p:cNvSpPr>
            <a:spLocks noGrp="1"/>
          </p:cNvSpPr>
          <p:nvPr>
            <p:ph type="sldNum" sz="quarter" idx="10"/>
          </p:nvPr>
        </p:nvSpPr>
        <p:spPr/>
        <p:txBody>
          <a:bodyPr/>
          <a:lstStyle/>
          <a:p>
            <a:fld id="{2F1B55A7-726B-5F42-9E85-3432E74622DB}" type="slidenum">
              <a:rPr lang="en-US" smtClean="0"/>
              <a:t>14</a:t>
            </a:fld>
            <a:endParaRPr lang="en-US"/>
          </a:p>
        </p:txBody>
      </p:sp>
    </p:spTree>
    <p:extLst>
      <p:ext uri="{BB962C8B-B14F-4D97-AF65-F5344CB8AC3E}">
        <p14:creationId xmlns:p14="http://schemas.microsoft.com/office/powerpoint/2010/main" val="234716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Video Links!</a:t>
            </a:r>
          </a:p>
          <a:p>
            <a:endParaRPr lang="en-US" dirty="0"/>
          </a:p>
        </p:txBody>
      </p:sp>
      <p:sp>
        <p:nvSpPr>
          <p:cNvPr id="4" name="Slide Number Placeholder 3"/>
          <p:cNvSpPr>
            <a:spLocks noGrp="1"/>
          </p:cNvSpPr>
          <p:nvPr>
            <p:ph type="sldNum" sz="quarter" idx="10"/>
          </p:nvPr>
        </p:nvSpPr>
        <p:spPr/>
        <p:txBody>
          <a:bodyPr/>
          <a:lstStyle/>
          <a:p>
            <a:fld id="{2F1B55A7-726B-5F42-9E85-3432E74622DB}" type="slidenum">
              <a:rPr lang="en-US" smtClean="0"/>
              <a:t>15</a:t>
            </a:fld>
            <a:endParaRPr lang="en-US"/>
          </a:p>
        </p:txBody>
      </p:sp>
    </p:spTree>
    <p:extLst>
      <p:ext uri="{BB962C8B-B14F-4D97-AF65-F5344CB8AC3E}">
        <p14:creationId xmlns:p14="http://schemas.microsoft.com/office/powerpoint/2010/main" val="175515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H</a:t>
            </a:r>
          </a:p>
          <a:p>
            <a:r>
              <a:rPr lang="en-US" dirty="0" smtClean="0"/>
              <a:t>20</a:t>
            </a:r>
            <a:r>
              <a:rPr lang="en-US" baseline="0" dirty="0" smtClean="0"/>
              <a:t> minutes</a:t>
            </a:r>
            <a:endParaRPr lang="en-US" dirty="0"/>
          </a:p>
        </p:txBody>
      </p:sp>
      <p:sp>
        <p:nvSpPr>
          <p:cNvPr id="4" name="Slide Number Placeholder 3"/>
          <p:cNvSpPr>
            <a:spLocks noGrp="1"/>
          </p:cNvSpPr>
          <p:nvPr>
            <p:ph type="sldNum" sz="quarter" idx="10"/>
          </p:nvPr>
        </p:nvSpPr>
        <p:spPr/>
        <p:txBody>
          <a:bodyPr/>
          <a:lstStyle/>
          <a:p>
            <a:fld id="{2F1B55A7-726B-5F42-9E85-3432E74622DB}" type="slidenum">
              <a:rPr lang="en-US" smtClean="0"/>
              <a:t>16</a:t>
            </a:fld>
            <a:endParaRPr lang="en-US"/>
          </a:p>
        </p:txBody>
      </p:sp>
    </p:spTree>
    <p:extLst>
      <p:ext uri="{BB962C8B-B14F-4D97-AF65-F5344CB8AC3E}">
        <p14:creationId xmlns:p14="http://schemas.microsoft.com/office/powerpoint/2010/main" val="311070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E</a:t>
            </a:r>
          </a:p>
          <a:p>
            <a:r>
              <a:rPr lang="en-US" dirty="0" smtClean="0"/>
              <a:t>20 Minutes</a:t>
            </a:r>
            <a:endParaRPr lang="en-US" dirty="0"/>
          </a:p>
        </p:txBody>
      </p:sp>
      <p:sp>
        <p:nvSpPr>
          <p:cNvPr id="4" name="Slide Number Placeholder 3"/>
          <p:cNvSpPr>
            <a:spLocks noGrp="1"/>
          </p:cNvSpPr>
          <p:nvPr>
            <p:ph type="sldNum" sz="quarter" idx="10"/>
          </p:nvPr>
        </p:nvSpPr>
        <p:spPr/>
        <p:txBody>
          <a:bodyPr/>
          <a:lstStyle/>
          <a:p>
            <a:fld id="{2F1B55A7-726B-5F42-9E85-3432E74622DB}" type="slidenum">
              <a:rPr lang="en-US" smtClean="0"/>
              <a:t>17</a:t>
            </a:fld>
            <a:endParaRPr lang="en-US"/>
          </a:p>
        </p:txBody>
      </p:sp>
    </p:spTree>
    <p:extLst>
      <p:ext uri="{BB962C8B-B14F-4D97-AF65-F5344CB8AC3E}">
        <p14:creationId xmlns:p14="http://schemas.microsoft.com/office/powerpoint/2010/main" val="3563248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help your planning, you may now like to watch one of the three 10-minute videos that show Andrew, Dominic and Amy teaching the three problems from Activity D. They are each following the lesson plan on Handout 9.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F1B55A7-726B-5F42-9E85-3432E74622DB}" type="slidenum">
              <a:rPr lang="en-US" smtClean="0"/>
              <a:t>21</a:t>
            </a:fld>
            <a:endParaRPr lang="en-US"/>
          </a:p>
        </p:txBody>
      </p:sp>
    </p:spTree>
    <p:extLst>
      <p:ext uri="{BB962C8B-B14F-4D97-AF65-F5344CB8AC3E}">
        <p14:creationId xmlns:p14="http://schemas.microsoft.com/office/powerpoint/2010/main" val="59748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11/28/16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‹Nr.›</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dirty="0"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11/28/16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11/28/16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11/28/16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11/28/16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11/28/16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map.mathshell.org/static/draft/pd/modules/1_Formative_Assessment/html/videos_g1.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p.mathshell.org/static/draft/pd/modules/1_Formative_Assessment/html/videos_f1.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idemathematics.org/index.php/formative-re-engaging-lessons" TargetMode="Externa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ncl.ac.uk/fasmed/" TargetMode="Externa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Formative assessment in Science and </a:t>
            </a:r>
            <a:r>
              <a:rPr lang="en-US" dirty="0" err="1" smtClean="0"/>
              <a:t>Maths</a:t>
            </a:r>
            <a:r>
              <a:rPr lang="en-US" dirty="0" smtClean="0"/>
              <a:t> Education</a:t>
            </a:r>
            <a:endParaRPr lang="en-US" dirty="0"/>
          </a:p>
        </p:txBody>
      </p:sp>
      <p:sp>
        <p:nvSpPr>
          <p:cNvPr id="3" name="Subtitle 2"/>
          <p:cNvSpPr>
            <a:spLocks noGrp="1"/>
          </p:cNvSpPr>
          <p:nvPr>
            <p:ph type="subTitle" idx="1"/>
          </p:nvPr>
        </p:nvSpPr>
        <p:spPr/>
        <p:txBody>
          <a:bodyPr>
            <a:normAutofit/>
          </a:bodyPr>
          <a:lstStyle/>
          <a:p>
            <a:r>
              <a:rPr lang="en-US" sz="2400" dirty="0" smtClean="0"/>
              <a:t>Refer to module 1 and 2 materials </a:t>
            </a:r>
            <a:endParaRPr lang="en-US"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980" t="17223" r="76862" b="69151"/>
          <a:stretch/>
        </p:blipFill>
        <p:spPr bwMode="auto">
          <a:xfrm>
            <a:off x="914400" y="4552950"/>
            <a:ext cx="2680335" cy="1257300"/>
          </a:xfrm>
          <a:prstGeom prst="rect">
            <a:avLst/>
          </a:prstGeom>
          <a:noFill/>
          <a:ln>
            <a:noFill/>
          </a:ln>
          <a:extLst>
            <a:ext uri="{53640926-AAD7-44d8-BBD7-CCE9431645EC}">
              <a14:shadowObscured xmlns:a14="http://schemas.microsoft.com/office/drawing/2010/main" xmlns=""/>
            </a:ext>
          </a:extLst>
        </p:spPr>
      </p:pic>
      <p:pic>
        <p:nvPicPr>
          <p:cNvPr id="5" name="Picture 4" descr="C:\Users\njllc\AppData\Local\Microsoft\Windows\Temporary Internet Files\Content.Outlook\I9SSW4I1\viewlogo (2).jpg"/>
          <p:cNvPicPr/>
          <p:nvPr/>
        </p:nvPicPr>
        <p:blipFill>
          <a:blip r:embed="rId3">
            <a:extLst>
              <a:ext uri="{28A0092B-C50C-407E-A947-70E740481C1C}">
                <a14:useLocalDpi xmlns:a14="http://schemas.microsoft.com/office/drawing/2010/main" val="0"/>
              </a:ext>
            </a:extLst>
          </a:blip>
          <a:srcRect/>
          <a:stretch>
            <a:fillRect/>
          </a:stretch>
        </p:blipFill>
        <p:spPr bwMode="auto">
          <a:xfrm>
            <a:off x="6061125" y="4335780"/>
            <a:ext cx="1978960" cy="1474470"/>
          </a:xfrm>
          <a:prstGeom prst="rect">
            <a:avLst/>
          </a:prstGeom>
          <a:noFill/>
          <a:ln>
            <a:noFill/>
          </a:ln>
        </p:spPr>
      </p:pic>
    </p:spTree>
    <p:extLst>
      <p:ext uri="{BB962C8B-B14F-4D97-AF65-F5344CB8AC3E}">
        <p14:creationId xmlns:p14="http://schemas.microsoft.com/office/powerpoint/2010/main" val="4051567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Experiences of Formative Assessment</a:t>
            </a:r>
            <a:endParaRPr lang="en-US" dirty="0"/>
          </a:p>
        </p:txBody>
      </p:sp>
      <p:sp>
        <p:nvSpPr>
          <p:cNvPr id="3" name="Content Placeholder 2"/>
          <p:cNvSpPr>
            <a:spLocks noGrp="1"/>
          </p:cNvSpPr>
          <p:nvPr>
            <p:ph idx="1"/>
          </p:nvPr>
        </p:nvSpPr>
        <p:spPr>
          <a:xfrm>
            <a:off x="519526" y="1847078"/>
            <a:ext cx="8124792" cy="4473393"/>
          </a:xfrm>
        </p:spPr>
        <p:txBody>
          <a:bodyPr>
            <a:normAutofit fontScale="92500" lnSpcReduction="10000"/>
          </a:bodyPr>
          <a:lstStyle/>
          <a:p>
            <a:pPr marL="0" indent="0">
              <a:buNone/>
            </a:pPr>
            <a:r>
              <a:rPr lang="en-US" dirty="0" smtClean="0"/>
              <a:t>Working in pairs consider the following questions:</a:t>
            </a:r>
          </a:p>
          <a:p>
            <a:r>
              <a:rPr lang="en-US" dirty="0"/>
              <a:t>Think of two students in your class, one who is particularly strong and one who is finding the work very difficult. Take it in turns to describe the students' strengths and difficulties to your partner, in as much detail as possible. </a:t>
            </a:r>
          </a:p>
          <a:p>
            <a:r>
              <a:rPr lang="en-US" dirty="0"/>
              <a:t>How did you become aware of these strengths and difficulties? On what evidence do you base your </a:t>
            </a:r>
            <a:r>
              <a:rPr lang="en-US" dirty="0" smtClean="0"/>
              <a:t>judgments? </a:t>
            </a:r>
            <a:r>
              <a:rPr lang="en-US" dirty="0"/>
              <a:t>Test results? Memories of oral responses during lessons? Observations of the student working? Written work? </a:t>
            </a:r>
          </a:p>
          <a:p>
            <a:r>
              <a:rPr lang="en-US" dirty="0"/>
              <a:t>In what ways do your assessments of these students affect your lesson planning? Give examples. </a:t>
            </a:r>
          </a:p>
          <a:p>
            <a:endParaRPr lang="en-US" dirty="0" smtClean="0"/>
          </a:p>
          <a:p>
            <a:pPr marL="0" indent="0">
              <a:buNone/>
            </a:pPr>
            <a:endParaRPr lang="en-US" dirty="0"/>
          </a:p>
        </p:txBody>
      </p:sp>
    </p:spTree>
    <p:extLst>
      <p:ext uri="{BB962C8B-B14F-4D97-AF65-F5344CB8AC3E}">
        <p14:creationId xmlns:p14="http://schemas.microsoft.com/office/powerpoint/2010/main" val="2091350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Difficulties with </a:t>
            </a:r>
            <a:r>
              <a:rPr lang="en-US" dirty="0" smtClean="0"/>
              <a:t>Formative Assessment </a:t>
            </a:r>
            <a:endParaRPr lang="en-US" dirty="0"/>
          </a:p>
        </p:txBody>
      </p:sp>
      <p:sp>
        <p:nvSpPr>
          <p:cNvPr id="3" name="Content Placeholder 2"/>
          <p:cNvSpPr>
            <a:spLocks noGrp="1"/>
          </p:cNvSpPr>
          <p:nvPr>
            <p:ph idx="1"/>
          </p:nvPr>
        </p:nvSpPr>
        <p:spPr/>
        <p:txBody>
          <a:bodyPr/>
          <a:lstStyle/>
          <a:p>
            <a:pPr marL="0" indent="0">
              <a:buNone/>
            </a:pPr>
            <a:r>
              <a:rPr lang="en-US" dirty="0" smtClean="0"/>
              <a:t>Read through </a:t>
            </a:r>
            <a:r>
              <a:rPr lang="en-US" b="1" dirty="0"/>
              <a:t>H</a:t>
            </a:r>
            <a:r>
              <a:rPr lang="en-US" b="1" dirty="0" smtClean="0"/>
              <a:t>andout 1 </a:t>
            </a:r>
            <a:r>
              <a:rPr lang="en-US" dirty="0" smtClean="0"/>
              <a:t>and consider the following questions:</a:t>
            </a:r>
          </a:p>
          <a:p>
            <a:endParaRPr lang="en-US" dirty="0" smtClean="0"/>
          </a:p>
          <a:p>
            <a:r>
              <a:rPr lang="en-US" dirty="0"/>
              <a:t>How far are the criticisms on the handout valid in your context? </a:t>
            </a:r>
          </a:p>
          <a:p>
            <a:r>
              <a:rPr lang="en-US" dirty="0"/>
              <a:t>If any are, then what may be done about them? </a:t>
            </a:r>
          </a:p>
          <a:p>
            <a:endParaRPr lang="en-US" dirty="0"/>
          </a:p>
        </p:txBody>
      </p:sp>
    </p:spTree>
    <p:extLst>
      <p:ext uri="{BB962C8B-B14F-4D97-AF65-F5344CB8AC3E}">
        <p14:creationId xmlns:p14="http://schemas.microsoft.com/office/powerpoint/2010/main" val="3620217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for Formative Assessment</a:t>
            </a:r>
            <a:endParaRPr lang="en-US" dirty="0"/>
          </a:p>
        </p:txBody>
      </p:sp>
      <p:sp>
        <p:nvSpPr>
          <p:cNvPr id="3" name="Content Placeholder 2"/>
          <p:cNvSpPr>
            <a:spLocks noGrp="1"/>
          </p:cNvSpPr>
          <p:nvPr>
            <p:ph idx="1"/>
          </p:nvPr>
        </p:nvSpPr>
        <p:spPr/>
        <p:txBody>
          <a:bodyPr>
            <a:normAutofit lnSpcReduction="10000"/>
          </a:bodyPr>
          <a:lstStyle/>
          <a:p>
            <a:r>
              <a:rPr lang="en-US" dirty="0"/>
              <a:t>Bearing in mind the difficulties discussed </a:t>
            </a:r>
            <a:r>
              <a:rPr lang="en-US" dirty="0" smtClean="0"/>
              <a:t>previously, </a:t>
            </a:r>
            <a:r>
              <a:rPr lang="en-US" dirty="0"/>
              <a:t>how would you suggest that your formative assessment practices be improved? </a:t>
            </a:r>
          </a:p>
          <a:p>
            <a:pPr marL="0" indent="0">
              <a:buNone/>
            </a:pPr>
            <a:r>
              <a:rPr lang="en-US" dirty="0"/>
              <a:t>Discuss the principles outlined on </a:t>
            </a:r>
            <a:r>
              <a:rPr lang="en-US" b="1" dirty="0"/>
              <a:t>Handout 2</a:t>
            </a:r>
            <a:r>
              <a:rPr lang="en-US" dirty="0"/>
              <a:t>. </a:t>
            </a:r>
          </a:p>
          <a:p>
            <a:r>
              <a:rPr lang="en-US" dirty="0" smtClean="0"/>
              <a:t>Which </a:t>
            </a:r>
            <a:r>
              <a:rPr lang="en-US" dirty="0"/>
              <a:t>of these do you currently use in your own teaching</a:t>
            </a:r>
            <a:r>
              <a:rPr lang="en-US" dirty="0" smtClean="0"/>
              <a:t>?</a:t>
            </a:r>
          </a:p>
          <a:p>
            <a:r>
              <a:rPr lang="en-US" dirty="0" smtClean="0"/>
              <a:t>Which </a:t>
            </a:r>
            <a:r>
              <a:rPr lang="en-US" dirty="0"/>
              <a:t>do you find most difficult? Why? </a:t>
            </a:r>
          </a:p>
          <a:p>
            <a:r>
              <a:rPr lang="en-US" dirty="0" smtClean="0"/>
              <a:t>What </a:t>
            </a:r>
            <a:r>
              <a:rPr lang="en-US" dirty="0"/>
              <a:t>other principles do you think are important? </a:t>
            </a:r>
          </a:p>
          <a:p>
            <a:endParaRPr lang="en-US" dirty="0"/>
          </a:p>
        </p:txBody>
      </p:sp>
    </p:spTree>
    <p:extLst>
      <p:ext uri="{BB962C8B-B14F-4D97-AF65-F5344CB8AC3E}">
        <p14:creationId xmlns:p14="http://schemas.microsoft.com/office/powerpoint/2010/main" val="163879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for Formative Assessment</a:t>
            </a:r>
          </a:p>
        </p:txBody>
      </p:sp>
      <p:sp>
        <p:nvSpPr>
          <p:cNvPr id="3" name="Content Placeholder 2"/>
          <p:cNvSpPr>
            <a:spLocks noGrp="1"/>
          </p:cNvSpPr>
          <p:nvPr>
            <p:ph idx="1"/>
          </p:nvPr>
        </p:nvSpPr>
        <p:spPr>
          <a:xfrm>
            <a:off x="562819" y="1904800"/>
            <a:ext cx="8124793" cy="4343520"/>
          </a:xfrm>
        </p:spPr>
        <p:txBody>
          <a:bodyPr>
            <a:normAutofit lnSpcReduction="10000"/>
          </a:bodyPr>
          <a:lstStyle/>
          <a:p>
            <a:pPr marL="0" indent="0" algn="ctr">
              <a:buNone/>
            </a:pPr>
            <a:r>
              <a:rPr lang="en-US" sz="2800" i="1" dirty="0" smtClean="0"/>
              <a:t>“It's </a:t>
            </a:r>
            <a:r>
              <a:rPr lang="en-US" sz="2800" i="1" dirty="0"/>
              <a:t>all very well telling us to assess our students, but how can a busy teacher know what is going on inside 30 individual heads?" </a:t>
            </a:r>
            <a:endParaRPr lang="en-US" sz="2800" i="1" dirty="0" smtClean="0"/>
          </a:p>
          <a:p>
            <a:r>
              <a:rPr lang="en-US" dirty="0"/>
              <a:t>How would you answer this teacher? </a:t>
            </a:r>
          </a:p>
          <a:p>
            <a:r>
              <a:rPr lang="en-US" dirty="0"/>
              <a:t>What strategies do you have for finding out what </a:t>
            </a:r>
            <a:r>
              <a:rPr lang="en-US" dirty="0" smtClean="0"/>
              <a:t>students </a:t>
            </a:r>
            <a:r>
              <a:rPr lang="en-US" dirty="0"/>
              <a:t>are thinking in your lessons? </a:t>
            </a:r>
          </a:p>
          <a:p>
            <a:r>
              <a:rPr lang="en-US" dirty="0"/>
              <a:t>Discuss the suggestions shown on </a:t>
            </a:r>
            <a:r>
              <a:rPr lang="en-US" b="1" dirty="0"/>
              <a:t>Handout 3</a:t>
            </a:r>
            <a:r>
              <a:rPr lang="en-US" dirty="0"/>
              <a:t>. </a:t>
            </a:r>
          </a:p>
          <a:p>
            <a:r>
              <a:rPr lang="en-US" dirty="0"/>
              <a:t>Suggest some further strategies for making reasoning </a:t>
            </a:r>
            <a:r>
              <a:rPr lang="en-US" dirty="0" smtClean="0"/>
              <a:t>more </a:t>
            </a:r>
            <a:r>
              <a:rPr lang="en-US" dirty="0"/>
              <a:t>evident. </a:t>
            </a:r>
          </a:p>
          <a:p>
            <a:pPr marL="0" indent="0">
              <a:buNone/>
            </a:pPr>
            <a:endParaRPr lang="en-US" dirty="0"/>
          </a:p>
          <a:p>
            <a:endParaRPr lang="en-US" dirty="0"/>
          </a:p>
        </p:txBody>
      </p:sp>
    </p:spTree>
    <p:extLst>
      <p:ext uri="{BB962C8B-B14F-4D97-AF65-F5344CB8AC3E}">
        <p14:creationId xmlns:p14="http://schemas.microsoft.com/office/powerpoint/2010/main" val="3137560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Analyse</a:t>
            </a:r>
            <a:r>
              <a:rPr lang="en-US" dirty="0" smtClean="0"/>
              <a:t> Student Responses to Problem Solving Tasks</a:t>
            </a:r>
            <a:endParaRPr lang="en-US" dirty="0"/>
          </a:p>
        </p:txBody>
      </p:sp>
      <p:sp>
        <p:nvSpPr>
          <p:cNvPr id="3" name="Content Placeholder 2"/>
          <p:cNvSpPr>
            <a:spLocks noGrp="1"/>
          </p:cNvSpPr>
          <p:nvPr>
            <p:ph idx="1"/>
          </p:nvPr>
        </p:nvSpPr>
        <p:spPr>
          <a:xfrm>
            <a:off x="453610" y="1844422"/>
            <a:ext cx="8195200" cy="4444755"/>
          </a:xfrm>
        </p:spPr>
        <p:txBody>
          <a:bodyPr>
            <a:normAutofit fontScale="92500" lnSpcReduction="10000"/>
          </a:bodyPr>
          <a:lstStyle/>
          <a:p>
            <a:r>
              <a:rPr lang="en-US" b="1" dirty="0"/>
              <a:t>Handout 4 </a:t>
            </a:r>
            <a:r>
              <a:rPr lang="en-US" dirty="0"/>
              <a:t>presents three problems together with four student responses on each. The tasks are: </a:t>
            </a:r>
            <a:r>
              <a:rPr lang="en-US" i="1" dirty="0"/>
              <a:t>Counting Trees, Cats and Kittens, Security Cameras. </a:t>
            </a:r>
            <a:endParaRPr lang="en-US" dirty="0"/>
          </a:p>
          <a:p>
            <a:r>
              <a:rPr lang="en-US" dirty="0"/>
              <a:t>Read through all three tasks then choose one task that will be most suitable for a class you will soon teach. If you are working on this module in a group, it will be helpful if each participant chooses the same problem, as this will facilitate the follow-up discussion. </a:t>
            </a:r>
          </a:p>
          <a:p>
            <a:r>
              <a:rPr lang="en-US" dirty="0"/>
              <a:t>Consider the four student responses. What does each student’s response tell you about his or her capacity to use each of the processes: </a:t>
            </a:r>
            <a:r>
              <a:rPr lang="en-US" i="1" dirty="0"/>
              <a:t>represent, </a:t>
            </a:r>
            <a:r>
              <a:rPr lang="en-US" i="1" dirty="0" err="1"/>
              <a:t>analyse</a:t>
            </a:r>
            <a:r>
              <a:rPr lang="en-US" i="1" dirty="0"/>
              <a:t>, interpret and evaluate, communicate and reflect</a:t>
            </a:r>
            <a:r>
              <a:rPr lang="en-US" dirty="0"/>
              <a:t>? </a:t>
            </a:r>
          </a:p>
          <a:p>
            <a:endParaRPr lang="en-US" dirty="0"/>
          </a:p>
        </p:txBody>
      </p:sp>
    </p:spTree>
    <p:extLst>
      <p:ext uri="{BB962C8B-B14F-4D97-AF65-F5344CB8AC3E}">
        <p14:creationId xmlns:p14="http://schemas.microsoft.com/office/powerpoint/2010/main" val="372884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Analyse</a:t>
            </a:r>
            <a:r>
              <a:rPr lang="en-US" dirty="0" smtClean="0"/>
              <a:t> Student Responses to Problem Solving Tasks</a:t>
            </a:r>
            <a:endParaRPr lang="en-US" dirty="0"/>
          </a:p>
        </p:txBody>
      </p:sp>
      <p:sp>
        <p:nvSpPr>
          <p:cNvPr id="3" name="Content Placeholder 2"/>
          <p:cNvSpPr>
            <a:spLocks noGrp="1"/>
          </p:cNvSpPr>
          <p:nvPr>
            <p:ph idx="1"/>
          </p:nvPr>
        </p:nvSpPr>
        <p:spPr>
          <a:xfrm>
            <a:off x="423368" y="1799068"/>
            <a:ext cx="8301044" cy="4505227"/>
          </a:xfrm>
        </p:spPr>
        <p:txBody>
          <a:bodyPr>
            <a:normAutofit/>
          </a:bodyPr>
          <a:lstStyle/>
          <a:p>
            <a:r>
              <a:rPr lang="en-US" b="1" dirty="0"/>
              <a:t>Handout 5 </a:t>
            </a:r>
            <a:r>
              <a:rPr lang="en-US" dirty="0"/>
              <a:t>offers some comments on students’ responses to each of the tasks. </a:t>
            </a:r>
          </a:p>
          <a:p>
            <a:r>
              <a:rPr lang="en-US" dirty="0"/>
              <a:t>If you were the teacher of these students, what feedback would you give them, to help them improve their responses</a:t>
            </a:r>
            <a:r>
              <a:rPr lang="en-US" dirty="0" smtClean="0"/>
              <a:t>?</a:t>
            </a:r>
          </a:p>
          <a:p>
            <a:r>
              <a:rPr lang="en-US" dirty="0" smtClean="0"/>
              <a:t> </a:t>
            </a:r>
            <a:r>
              <a:rPr lang="en-US" dirty="0"/>
              <a:t>Try to frame this help in the form of oral questions you could ask in the classroom. You may find it helpful to refer to the generic questions given on </a:t>
            </a:r>
            <a:r>
              <a:rPr lang="en-US" b="1" dirty="0"/>
              <a:t>Handout 6</a:t>
            </a:r>
            <a:r>
              <a:rPr lang="en-US" dirty="0"/>
              <a:t>. </a:t>
            </a:r>
          </a:p>
          <a:p>
            <a:endParaRPr lang="en-US" dirty="0"/>
          </a:p>
        </p:txBody>
      </p:sp>
    </p:spTree>
    <p:extLst>
      <p:ext uri="{BB962C8B-B14F-4D97-AF65-F5344CB8AC3E}">
        <p14:creationId xmlns:p14="http://schemas.microsoft.com/office/powerpoint/2010/main" val="860746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44158"/>
            <a:ext cx="7627736" cy="1339850"/>
          </a:xfrm>
        </p:spPr>
        <p:txBody>
          <a:bodyPr>
            <a:normAutofit fontScale="90000"/>
          </a:bodyPr>
          <a:lstStyle/>
          <a:p>
            <a:r>
              <a:rPr lang="en-US" dirty="0" smtClean="0"/>
              <a:t>Consider the Effects of Feedback on Student Learning</a:t>
            </a:r>
            <a:endParaRPr lang="en-US" dirty="0"/>
          </a:p>
        </p:txBody>
      </p:sp>
      <p:sp>
        <p:nvSpPr>
          <p:cNvPr id="3" name="Content Placeholder 2"/>
          <p:cNvSpPr>
            <a:spLocks noGrp="1"/>
          </p:cNvSpPr>
          <p:nvPr>
            <p:ph idx="1"/>
          </p:nvPr>
        </p:nvSpPr>
        <p:spPr/>
        <p:txBody>
          <a:bodyPr>
            <a:normAutofit/>
          </a:bodyPr>
          <a:lstStyle/>
          <a:p>
            <a:pPr marL="0" indent="0">
              <a:buNone/>
            </a:pPr>
            <a:r>
              <a:rPr lang="en-US" dirty="0"/>
              <a:t>Watch the video of Andrew's students as they discuss the impact of assessment feedback on their learning. </a:t>
            </a:r>
          </a:p>
          <a:p>
            <a:r>
              <a:rPr lang="en-US" dirty="0"/>
              <a:t>Which of their comments strike you as particularly perceptive and important? </a:t>
            </a:r>
          </a:p>
          <a:p>
            <a:r>
              <a:rPr lang="en-US" dirty="0"/>
              <a:t>What are the implications of their comments? </a:t>
            </a:r>
          </a:p>
          <a:p>
            <a:r>
              <a:rPr lang="en-US" dirty="0" smtClean="0">
                <a:hlinkClick r:id="rId3"/>
              </a:rPr>
              <a:t>http:</a:t>
            </a:r>
            <a:r>
              <a:rPr lang="en-US" dirty="0">
                <a:hlinkClick r:id="rId3"/>
              </a:rPr>
              <a:t>//www.map.mathshell.org/static/draft/pd/modules/1_Formative_Assessment/html/videos_g1</a:t>
            </a:r>
            <a:r>
              <a:rPr lang="en-US">
                <a:hlinkClick r:id="rId3"/>
              </a:rPr>
              <a:t>.</a:t>
            </a:r>
            <a:r>
              <a:rPr lang="en-US" smtClean="0">
                <a:hlinkClick r:id="rId3"/>
              </a:rPr>
              <a:t>htm</a:t>
            </a:r>
            <a:endParaRPr lang="en-US" smtClean="0"/>
          </a:p>
          <a:p>
            <a:endParaRPr lang="en-US" dirty="0"/>
          </a:p>
        </p:txBody>
      </p:sp>
    </p:spTree>
    <p:extLst>
      <p:ext uri="{BB962C8B-B14F-4D97-AF65-F5344CB8AC3E}">
        <p14:creationId xmlns:p14="http://schemas.microsoft.com/office/powerpoint/2010/main" val="3584834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Analyse</a:t>
            </a:r>
            <a:r>
              <a:rPr lang="en-US" dirty="0" smtClean="0"/>
              <a:t> Student Responses to Concept Focused Tasks</a:t>
            </a:r>
            <a:endParaRPr lang="en-US" dirty="0"/>
          </a:p>
        </p:txBody>
      </p:sp>
      <p:sp>
        <p:nvSpPr>
          <p:cNvPr id="3" name="Content Placeholder 2"/>
          <p:cNvSpPr>
            <a:spLocks noGrp="1"/>
          </p:cNvSpPr>
          <p:nvPr>
            <p:ph idx="1"/>
          </p:nvPr>
        </p:nvSpPr>
        <p:spPr/>
        <p:txBody>
          <a:bodyPr/>
          <a:lstStyle/>
          <a:p>
            <a:r>
              <a:rPr lang="en-US" dirty="0"/>
              <a:t>On </a:t>
            </a:r>
            <a:r>
              <a:rPr lang="en-US" b="1" dirty="0"/>
              <a:t>Handout 7</a:t>
            </a:r>
            <a:r>
              <a:rPr lang="en-US" dirty="0"/>
              <a:t>, we present four mathematical topics and some sample student work on each one. </a:t>
            </a:r>
            <a:endParaRPr lang="en-US" dirty="0" smtClean="0"/>
          </a:p>
          <a:p>
            <a:endParaRPr lang="en-US" dirty="0" smtClean="0"/>
          </a:p>
          <a:p>
            <a:r>
              <a:rPr lang="en-US" dirty="0"/>
              <a:t>A</a:t>
            </a:r>
            <a:r>
              <a:rPr lang="en-US" dirty="0" smtClean="0"/>
              <a:t>ssess </a:t>
            </a:r>
            <a:r>
              <a:rPr lang="en-US" dirty="0"/>
              <a:t>each response and try to identify the reasoning that lies behind each one. </a:t>
            </a:r>
          </a:p>
          <a:p>
            <a:endParaRPr lang="en-US" dirty="0"/>
          </a:p>
        </p:txBody>
      </p:sp>
    </p:spTree>
    <p:extLst>
      <p:ext uri="{BB962C8B-B14F-4D97-AF65-F5344CB8AC3E}">
        <p14:creationId xmlns:p14="http://schemas.microsoft.com/office/powerpoint/2010/main" val="2947234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Analyse</a:t>
            </a:r>
            <a:r>
              <a:rPr lang="en-US" dirty="0"/>
              <a:t> Student Responses to Concept Focused Tasks</a:t>
            </a:r>
          </a:p>
        </p:txBody>
      </p:sp>
      <p:sp>
        <p:nvSpPr>
          <p:cNvPr id="3" name="Content Placeholder 2"/>
          <p:cNvSpPr>
            <a:spLocks noGrp="1"/>
          </p:cNvSpPr>
          <p:nvPr>
            <p:ph idx="1"/>
          </p:nvPr>
        </p:nvSpPr>
        <p:spPr/>
        <p:txBody>
          <a:bodyPr>
            <a:normAutofit lnSpcReduction="10000"/>
          </a:bodyPr>
          <a:lstStyle/>
          <a:p>
            <a:pPr marL="0" indent="0">
              <a:buNone/>
            </a:pPr>
            <a:r>
              <a:rPr lang="en-US" dirty="0" smtClean="0"/>
              <a:t>Some questions that might help:</a:t>
            </a:r>
          </a:p>
          <a:p>
            <a:r>
              <a:rPr lang="en-US" dirty="0"/>
              <a:t>What does the student appear to understand? Where is your evidence? </a:t>
            </a:r>
          </a:p>
          <a:p>
            <a:r>
              <a:rPr lang="en-US" dirty="0"/>
              <a:t>List the errors and difficulties that are revealed by each response. </a:t>
            </a:r>
          </a:p>
          <a:p>
            <a:r>
              <a:rPr lang="en-US" dirty="0"/>
              <a:t>Try to identify the thinking that lies behind each error. </a:t>
            </a:r>
          </a:p>
          <a:p>
            <a:r>
              <a:rPr lang="en-US" dirty="0"/>
              <a:t>What feedback would you give to each student? </a:t>
            </a:r>
          </a:p>
          <a:p>
            <a:endParaRPr lang="en-US" dirty="0"/>
          </a:p>
        </p:txBody>
      </p:sp>
    </p:spTree>
    <p:extLst>
      <p:ext uri="{BB962C8B-B14F-4D97-AF65-F5344CB8AC3E}">
        <p14:creationId xmlns:p14="http://schemas.microsoft.com/office/powerpoint/2010/main" val="983827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Misconceptions</a:t>
            </a:r>
            <a:endParaRPr lang="en-US" dirty="0"/>
          </a:p>
        </p:txBody>
      </p:sp>
      <p:sp>
        <p:nvSpPr>
          <p:cNvPr id="3" name="Content Placeholder 2"/>
          <p:cNvSpPr>
            <a:spLocks noGrp="1"/>
          </p:cNvSpPr>
          <p:nvPr>
            <p:ph idx="1"/>
          </p:nvPr>
        </p:nvSpPr>
        <p:spPr>
          <a:xfrm>
            <a:off x="453610" y="1829304"/>
            <a:ext cx="8285922" cy="4490110"/>
          </a:xfrm>
        </p:spPr>
        <p:txBody>
          <a:bodyPr>
            <a:normAutofit lnSpcReduction="10000"/>
          </a:bodyPr>
          <a:lstStyle/>
          <a:p>
            <a:pPr marL="0" indent="0">
              <a:buNone/>
            </a:pPr>
            <a:r>
              <a:rPr lang="en-US" dirty="0"/>
              <a:t>There are two common ways of reacting to pupils' errors and misconceptions:</a:t>
            </a:r>
            <a:br>
              <a:rPr lang="en-US" dirty="0"/>
            </a:br>
            <a:endParaRPr lang="en-US" dirty="0" smtClean="0"/>
          </a:p>
          <a:p>
            <a:pPr marL="457200" indent="-457200">
              <a:buFont typeface="+mj-lt"/>
              <a:buAutoNum type="arabicPeriod"/>
            </a:pPr>
            <a:r>
              <a:rPr lang="en-US" dirty="0" smtClean="0"/>
              <a:t>Avoid </a:t>
            </a:r>
            <a:r>
              <a:rPr lang="en-US" dirty="0"/>
              <a:t>them whenever possible: "If I warn pupils about the misconceptions as I teach, they are less likely to happen. Prevention is better than cure."</a:t>
            </a:r>
            <a:br>
              <a:rPr lang="en-US" dirty="0"/>
            </a:br>
            <a:endParaRPr lang="en-US" dirty="0" smtClean="0"/>
          </a:p>
          <a:p>
            <a:pPr marL="457200" indent="-457200">
              <a:buFont typeface="+mj-lt"/>
              <a:buAutoNum type="arabicPeriod"/>
            </a:pPr>
            <a:r>
              <a:rPr lang="en-US" dirty="0" smtClean="0"/>
              <a:t>Use </a:t>
            </a:r>
            <a:r>
              <a:rPr lang="en-US" dirty="0"/>
              <a:t>them as learning opportunities: "I actively encourage pupils to make mistakes and learn from them. </a:t>
            </a:r>
          </a:p>
          <a:p>
            <a:pPr marL="0" indent="0" algn="ctr">
              <a:buNone/>
            </a:pPr>
            <a:r>
              <a:rPr lang="en-US" b="1" dirty="0" smtClean="0"/>
              <a:t>What </a:t>
            </a:r>
            <a:r>
              <a:rPr lang="en-US" b="1" dirty="0"/>
              <a:t>is your view? </a:t>
            </a:r>
          </a:p>
          <a:p>
            <a:endParaRPr lang="en-US" dirty="0"/>
          </a:p>
        </p:txBody>
      </p:sp>
    </p:spTree>
    <p:extLst>
      <p:ext uri="{BB962C8B-B14F-4D97-AF65-F5344CB8AC3E}">
        <p14:creationId xmlns:p14="http://schemas.microsoft.com/office/powerpoint/2010/main" val="220862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FP7 research project </a:t>
            </a:r>
            <a:endParaRPr lang="en-GB" dirty="0"/>
          </a:p>
        </p:txBody>
      </p:sp>
      <p:sp>
        <p:nvSpPr>
          <p:cNvPr id="3" name="Content Placeholder 2"/>
          <p:cNvSpPr>
            <a:spLocks noGrp="1"/>
          </p:cNvSpPr>
          <p:nvPr>
            <p:ph sz="quarter" idx="1"/>
          </p:nvPr>
        </p:nvSpPr>
        <p:spPr>
          <a:xfrm>
            <a:off x="871256" y="1768461"/>
            <a:ext cx="7543800" cy="4023360"/>
          </a:xfrm>
        </p:spPr>
        <p:txBody>
          <a:bodyPr>
            <a:normAutofit/>
          </a:bodyPr>
          <a:lstStyle/>
          <a:p>
            <a:pPr marL="0" indent="0">
              <a:buNone/>
            </a:pPr>
            <a:r>
              <a:rPr lang="en-GB" sz="2800" b="1" i="1" dirty="0" smtClean="0"/>
              <a:t>To </a:t>
            </a:r>
            <a:r>
              <a:rPr lang="en-GB" sz="2800" b="1" i="1" dirty="0"/>
              <a:t>research </a:t>
            </a:r>
            <a:r>
              <a:rPr lang="en-GB" sz="2800" i="1" dirty="0"/>
              <a:t>the use of technology in </a:t>
            </a:r>
            <a:r>
              <a:rPr lang="en-GB" sz="2800" b="1" i="1" dirty="0"/>
              <a:t>formative assessment classroom practices</a:t>
            </a:r>
            <a:r>
              <a:rPr lang="en-GB" sz="2800" i="1" dirty="0"/>
              <a:t> in ways that </a:t>
            </a:r>
            <a:r>
              <a:rPr lang="en-GB" sz="2800" b="1" i="1" dirty="0"/>
              <a:t>allow teachers to respond </a:t>
            </a:r>
            <a:r>
              <a:rPr lang="en-GB" sz="2800" i="1" dirty="0"/>
              <a:t>to the emerging needs </a:t>
            </a:r>
            <a:r>
              <a:rPr lang="en-GB" sz="2800" i="1" dirty="0" smtClean="0"/>
              <a:t>of </a:t>
            </a:r>
            <a:r>
              <a:rPr lang="en-GB" sz="2800" b="1" i="1" dirty="0"/>
              <a:t>learners in mathematics and science </a:t>
            </a:r>
            <a:r>
              <a:rPr lang="en-GB" sz="2800" i="1" dirty="0"/>
              <a:t>so that they are </a:t>
            </a:r>
            <a:r>
              <a:rPr lang="en-GB" sz="2800" b="1" i="1" dirty="0"/>
              <a:t>better</a:t>
            </a:r>
            <a:r>
              <a:rPr lang="en-GB" sz="2800" i="1" dirty="0"/>
              <a:t> motivated </a:t>
            </a:r>
            <a:r>
              <a:rPr lang="en-GB" sz="2800" b="1" i="1" dirty="0"/>
              <a:t>in their learning </a:t>
            </a:r>
            <a:r>
              <a:rPr lang="en-GB" sz="2800" i="1" dirty="0"/>
              <a:t>of these important subjects. </a:t>
            </a:r>
            <a:endParaRPr lang="en-GB" sz="2800" i="1" dirty="0" smtClean="0"/>
          </a:p>
          <a:p>
            <a:pPr marL="0" indent="0">
              <a:buNone/>
            </a:pPr>
            <a:endParaRPr lang="en-GB" sz="2800" i="1" dirty="0" smtClean="0"/>
          </a:p>
          <a:p>
            <a:endParaRPr lang="en-GB" dirty="0"/>
          </a:p>
        </p:txBody>
      </p:sp>
    </p:spTree>
    <p:extLst>
      <p:ext uri="{BB962C8B-B14F-4D97-AF65-F5344CB8AC3E}">
        <p14:creationId xmlns:p14="http://schemas.microsoft.com/office/powerpoint/2010/main" val="1888589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Misconceptions</a:t>
            </a:r>
            <a:endParaRPr lang="en-US" dirty="0"/>
          </a:p>
        </p:txBody>
      </p:sp>
      <p:sp>
        <p:nvSpPr>
          <p:cNvPr id="3" name="Content Placeholder 2"/>
          <p:cNvSpPr>
            <a:spLocks noGrp="1"/>
          </p:cNvSpPr>
          <p:nvPr>
            <p:ph idx="1"/>
          </p:nvPr>
        </p:nvSpPr>
        <p:spPr>
          <a:xfrm>
            <a:off x="498970" y="1889776"/>
            <a:ext cx="8270803" cy="4323809"/>
          </a:xfrm>
        </p:spPr>
        <p:txBody>
          <a:bodyPr>
            <a:normAutofit lnSpcReduction="10000"/>
          </a:bodyPr>
          <a:lstStyle/>
          <a:p>
            <a:r>
              <a:rPr lang="en-US" b="1" dirty="0"/>
              <a:t>Handout 8 </a:t>
            </a:r>
            <a:r>
              <a:rPr lang="en-US" dirty="0"/>
              <a:t>is a one page research review by Askew and </a:t>
            </a:r>
            <a:r>
              <a:rPr lang="en-US" dirty="0" err="1"/>
              <a:t>Wiliam</a:t>
            </a:r>
            <a:r>
              <a:rPr lang="en-US" dirty="0"/>
              <a:t>. This describes some research that was conducted in Britain over the past 30 years on dealing with student errors and difficulties. </a:t>
            </a:r>
          </a:p>
          <a:p>
            <a:r>
              <a:rPr lang="en-US" dirty="0" smtClean="0"/>
              <a:t>How do you feel </a:t>
            </a:r>
            <a:r>
              <a:rPr lang="en-US" dirty="0"/>
              <a:t>about the dilemmas presented in this paper?</a:t>
            </a:r>
            <a:br>
              <a:rPr lang="en-US" dirty="0"/>
            </a:br>
            <a:r>
              <a:rPr lang="en-US" dirty="0"/>
              <a:t>	</a:t>
            </a:r>
            <a:r>
              <a:rPr lang="en-US" dirty="0" smtClean="0"/>
              <a:t>- </a:t>
            </a:r>
            <a:r>
              <a:rPr lang="en-US" dirty="0"/>
              <a:t>is it possible to present examples where rules do not </a:t>
            </a:r>
            <a:r>
              <a:rPr lang="en-US" dirty="0" smtClean="0"/>
              <a:t>	work</a:t>
            </a:r>
            <a:r>
              <a:rPr lang="en-US" dirty="0"/>
              <a:t>?</a:t>
            </a:r>
            <a:br>
              <a:rPr lang="en-US" dirty="0"/>
            </a:br>
            <a:r>
              <a:rPr lang="en-US" dirty="0" smtClean="0"/>
              <a:t>	- </a:t>
            </a:r>
            <a:r>
              <a:rPr lang="en-US" dirty="0"/>
              <a:t>do </a:t>
            </a:r>
            <a:r>
              <a:rPr lang="en-US" dirty="0" smtClean="0"/>
              <a:t>you </a:t>
            </a:r>
            <a:r>
              <a:rPr lang="en-US" dirty="0"/>
              <a:t>share the view that it is counter-productive </a:t>
            </a:r>
            <a:r>
              <a:rPr lang="en-US" dirty="0" smtClean="0"/>
              <a:t>	to </a:t>
            </a:r>
            <a:r>
              <a:rPr lang="en-US" dirty="0"/>
              <a:t>teach simpler examples before more complex </a:t>
            </a:r>
            <a:r>
              <a:rPr lang="en-US" dirty="0" smtClean="0"/>
              <a:t>	examples</a:t>
            </a:r>
            <a:r>
              <a:rPr lang="en-US" dirty="0"/>
              <a:t>? </a:t>
            </a:r>
          </a:p>
          <a:p>
            <a:endParaRPr lang="en-US" dirty="0"/>
          </a:p>
        </p:txBody>
      </p:sp>
    </p:spTree>
    <p:extLst>
      <p:ext uri="{BB962C8B-B14F-4D97-AF65-F5344CB8AC3E}">
        <p14:creationId xmlns:p14="http://schemas.microsoft.com/office/powerpoint/2010/main" val="3964569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and Report Back on an Assessment Lesson</a:t>
            </a:r>
            <a:endParaRPr lang="en-US" dirty="0"/>
          </a:p>
        </p:txBody>
      </p:sp>
      <p:sp>
        <p:nvSpPr>
          <p:cNvPr id="3" name="Content Placeholder 2"/>
          <p:cNvSpPr>
            <a:spLocks noGrp="1"/>
          </p:cNvSpPr>
          <p:nvPr>
            <p:ph idx="1"/>
          </p:nvPr>
        </p:nvSpPr>
        <p:spPr>
          <a:xfrm>
            <a:off x="559451" y="1889777"/>
            <a:ext cx="8134719" cy="4369164"/>
          </a:xfrm>
        </p:spPr>
        <p:txBody>
          <a:bodyPr>
            <a:normAutofit lnSpcReduction="10000"/>
          </a:bodyPr>
          <a:lstStyle/>
          <a:p>
            <a:pPr marL="0" indent="0">
              <a:buNone/>
            </a:pPr>
            <a:r>
              <a:rPr lang="en-US" dirty="0" smtClean="0"/>
              <a:t>What we want you to do over the following week:</a:t>
            </a:r>
          </a:p>
          <a:p>
            <a:r>
              <a:rPr lang="en-US" dirty="0" smtClean="0"/>
              <a:t>Plan </a:t>
            </a:r>
            <a:r>
              <a:rPr lang="en-US" dirty="0"/>
              <a:t>your own lesson using one of the problems. </a:t>
            </a:r>
          </a:p>
          <a:p>
            <a:r>
              <a:rPr lang="en-US" dirty="0" smtClean="0"/>
              <a:t>Plan </a:t>
            </a:r>
            <a:r>
              <a:rPr lang="en-US" dirty="0"/>
              <a:t>a time for students to tackle the problem on their own without help. </a:t>
            </a:r>
          </a:p>
          <a:p>
            <a:r>
              <a:rPr lang="en-US" dirty="0" smtClean="0"/>
              <a:t>Plan </a:t>
            </a:r>
            <a:r>
              <a:rPr lang="en-US" dirty="0"/>
              <a:t>how you will assess this work, give feedback and conduct a follow up lesson. </a:t>
            </a:r>
          </a:p>
          <a:p>
            <a:r>
              <a:rPr lang="en-US" dirty="0" smtClean="0"/>
              <a:t>Collect </a:t>
            </a:r>
            <a:r>
              <a:rPr lang="en-US" dirty="0"/>
              <a:t>samples of students' work to show how their thinking has changed. These will be discussed at the follow- up session. </a:t>
            </a:r>
          </a:p>
          <a:p>
            <a:endParaRPr lang="en-US" dirty="0"/>
          </a:p>
        </p:txBody>
      </p:sp>
    </p:spTree>
    <p:extLst>
      <p:ext uri="{BB962C8B-B14F-4D97-AF65-F5344CB8AC3E}">
        <p14:creationId xmlns:p14="http://schemas.microsoft.com/office/powerpoint/2010/main" val="2843218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 and Report Back on an Assessment Lesson</a:t>
            </a:r>
          </a:p>
        </p:txBody>
      </p:sp>
      <p:sp>
        <p:nvSpPr>
          <p:cNvPr id="3" name="Content Placeholder 2"/>
          <p:cNvSpPr>
            <a:spLocks noGrp="1"/>
          </p:cNvSpPr>
          <p:nvPr>
            <p:ph idx="1"/>
          </p:nvPr>
        </p:nvSpPr>
        <p:spPr>
          <a:xfrm>
            <a:off x="498970" y="1753713"/>
            <a:ext cx="8180081" cy="4520346"/>
          </a:xfrm>
        </p:spPr>
        <p:txBody>
          <a:bodyPr>
            <a:normAutofit/>
          </a:bodyPr>
          <a:lstStyle/>
          <a:p>
            <a:r>
              <a:rPr lang="en-US" dirty="0" smtClean="0"/>
              <a:t>Video: teachers teaching their formative assessment lessons</a:t>
            </a:r>
          </a:p>
          <a:p>
            <a:r>
              <a:rPr lang="en-US" dirty="0">
                <a:solidFill>
                  <a:schemeClr val="tx1"/>
                </a:solidFill>
                <a:hlinkClick r:id="rId2"/>
              </a:rPr>
              <a:t>http://www.map.mathshell.org/static/draft/pd/modules/1_Formative_Assessment/html/videos_f1.</a:t>
            </a:r>
            <a:r>
              <a:rPr lang="en-US" dirty="0" smtClean="0">
                <a:solidFill>
                  <a:schemeClr val="tx1"/>
                </a:solidFill>
                <a:hlinkClick r:id="rId2"/>
              </a:rPr>
              <a:t>htm</a:t>
            </a:r>
            <a:endParaRPr lang="en-US" dirty="0" smtClean="0"/>
          </a:p>
          <a:p>
            <a:endParaRPr lang="en-US" dirty="0"/>
          </a:p>
          <a:p>
            <a:r>
              <a:rPr lang="en-US" b="1" dirty="0" smtClean="0"/>
              <a:t>Handout 9 </a:t>
            </a:r>
            <a:r>
              <a:rPr lang="en-US" dirty="0" smtClean="0"/>
              <a:t>provides you will a formative assessment lesson plan that will help you in your planning.</a:t>
            </a:r>
          </a:p>
          <a:p>
            <a:endParaRPr lang="en-US" dirty="0"/>
          </a:p>
        </p:txBody>
      </p:sp>
    </p:spTree>
    <p:extLst>
      <p:ext uri="{BB962C8B-B14F-4D97-AF65-F5344CB8AC3E}">
        <p14:creationId xmlns:p14="http://schemas.microsoft.com/office/powerpoint/2010/main" val="392461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 and Report Back on an Assessment Lesson</a:t>
            </a:r>
          </a:p>
        </p:txBody>
      </p:sp>
      <p:sp>
        <p:nvSpPr>
          <p:cNvPr id="3" name="Content Placeholder 2"/>
          <p:cNvSpPr>
            <a:spLocks noGrp="1"/>
          </p:cNvSpPr>
          <p:nvPr>
            <p:ph idx="1"/>
          </p:nvPr>
        </p:nvSpPr>
        <p:spPr>
          <a:xfrm>
            <a:off x="544331" y="1844422"/>
            <a:ext cx="8164959" cy="4399401"/>
          </a:xfrm>
        </p:spPr>
        <p:txBody>
          <a:bodyPr>
            <a:normAutofit/>
          </a:bodyPr>
          <a:lstStyle/>
          <a:p>
            <a:pPr marL="0" indent="0">
              <a:buNone/>
            </a:pPr>
            <a:r>
              <a:rPr lang="en-US" dirty="0"/>
              <a:t>After you have taught the lesson, reflect on what happened with a group of colleagues. Take it in turns to share stories of the assessment strategies you used. </a:t>
            </a:r>
          </a:p>
          <a:p>
            <a:r>
              <a:rPr lang="en-US" dirty="0"/>
              <a:t>How did you collect and assess evidence of your students' work? </a:t>
            </a:r>
          </a:p>
          <a:p>
            <a:r>
              <a:rPr lang="en-US" dirty="0"/>
              <a:t>What did you learn from this evidence? </a:t>
            </a:r>
          </a:p>
          <a:p>
            <a:r>
              <a:rPr lang="en-US" dirty="0"/>
              <a:t>What did students learn from the follow-up lesson? </a:t>
            </a:r>
          </a:p>
          <a:p>
            <a:r>
              <a:rPr lang="en-US" dirty="0"/>
              <a:t>What are the implications for you mathematics teaching more generally? </a:t>
            </a:r>
          </a:p>
          <a:p>
            <a:endParaRPr lang="en-US" dirty="0"/>
          </a:p>
        </p:txBody>
      </p:sp>
    </p:spTree>
    <p:extLst>
      <p:ext uri="{BB962C8B-B14F-4D97-AF65-F5344CB8AC3E}">
        <p14:creationId xmlns:p14="http://schemas.microsoft.com/office/powerpoint/2010/main" val="1140308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Discuss some </a:t>
            </a:r>
            <a:r>
              <a:rPr lang="en-US" dirty="0"/>
              <a:t>ways of applying what you have learned in this </a:t>
            </a:r>
            <a:r>
              <a:rPr lang="en-US" dirty="0" smtClean="0"/>
              <a:t>professional development </a:t>
            </a:r>
            <a:r>
              <a:rPr lang="en-US" dirty="0"/>
              <a:t>module to the other </a:t>
            </a:r>
            <a:r>
              <a:rPr lang="en-US" dirty="0" smtClean="0"/>
              <a:t>mathematics or science </a:t>
            </a:r>
            <a:r>
              <a:rPr lang="en-US" dirty="0"/>
              <a:t>lessons that you teach. </a:t>
            </a:r>
          </a:p>
          <a:p>
            <a:r>
              <a:rPr lang="en-US" dirty="0" smtClean="0"/>
              <a:t>How </a:t>
            </a:r>
            <a:r>
              <a:rPr lang="en-US" dirty="0"/>
              <a:t>could you involve pupils in improving your assessment practices? </a:t>
            </a:r>
          </a:p>
          <a:p>
            <a:endParaRPr lang="en-US" dirty="0"/>
          </a:p>
        </p:txBody>
      </p:sp>
    </p:spTree>
    <p:extLst>
      <p:ext uri="{BB962C8B-B14F-4D97-AF65-F5344CB8AC3E}">
        <p14:creationId xmlns:p14="http://schemas.microsoft.com/office/powerpoint/2010/main" val="2047058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Deliverables:</a:t>
            </a:r>
            <a:endParaRPr lang="en-GB" dirty="0"/>
          </a:p>
        </p:txBody>
      </p:sp>
      <p:sp>
        <p:nvSpPr>
          <p:cNvPr id="3" name="Content Placeholder 2"/>
          <p:cNvSpPr>
            <a:spLocks noGrp="1"/>
          </p:cNvSpPr>
          <p:nvPr>
            <p:ph sz="quarter" idx="1"/>
          </p:nvPr>
        </p:nvSpPr>
        <p:spPr/>
        <p:txBody>
          <a:bodyPr>
            <a:normAutofit fontScale="85000" lnSpcReduction="20000"/>
          </a:bodyPr>
          <a:lstStyle/>
          <a:p>
            <a:pPr marL="457200" lvl="0" indent="-457200">
              <a:buFont typeface="+mj-lt"/>
              <a:buAutoNum type="arabicPeriod"/>
            </a:pPr>
            <a:r>
              <a:rPr lang="en-GB" sz="2800" dirty="0"/>
              <a:t>O</a:t>
            </a:r>
            <a:r>
              <a:rPr lang="en-GB" sz="2800" dirty="0" smtClean="0"/>
              <a:t>ffer </a:t>
            </a:r>
            <a:r>
              <a:rPr lang="en-GB" sz="2800" dirty="0"/>
              <a:t>approaches for the use of new technologies to support the formative assessment of lower achieving students. </a:t>
            </a:r>
          </a:p>
          <a:p>
            <a:pPr marL="457200" lvl="0" indent="-457200">
              <a:buFont typeface="+mj-lt"/>
              <a:buAutoNum type="arabicPeriod"/>
            </a:pPr>
            <a:r>
              <a:rPr lang="en-GB" sz="2800" dirty="0"/>
              <a:t>D</a:t>
            </a:r>
            <a:r>
              <a:rPr lang="en-GB" sz="2800" dirty="0" smtClean="0"/>
              <a:t>evelop </a:t>
            </a:r>
            <a:r>
              <a:rPr lang="en-GB" sz="2800" dirty="0"/>
              <a:t>sustainable teaching practices that improve attainment in Mathematics and Science for the targeted students. </a:t>
            </a:r>
          </a:p>
          <a:p>
            <a:pPr marL="457200" lvl="0" indent="-457200">
              <a:buFont typeface="+mj-lt"/>
              <a:buAutoNum type="arabicPeriod"/>
            </a:pPr>
            <a:r>
              <a:rPr lang="en-GB" sz="2800" dirty="0"/>
              <a:t>P</a:t>
            </a:r>
            <a:r>
              <a:rPr lang="en-GB" sz="2800" dirty="0" smtClean="0"/>
              <a:t>roduce </a:t>
            </a:r>
            <a:r>
              <a:rPr lang="en-GB" sz="2800" dirty="0"/>
              <a:t>a toolkit for teachers to support the development of practice and a professional development resource to support </a:t>
            </a:r>
            <a:r>
              <a:rPr lang="en-GB" sz="2800" dirty="0" smtClean="0"/>
              <a:t>it.</a:t>
            </a:r>
            <a:endParaRPr lang="en-GB" sz="2800" dirty="0"/>
          </a:p>
          <a:p>
            <a:pPr marL="457200" lvl="0" indent="-457200">
              <a:buFont typeface="+mj-lt"/>
              <a:buAutoNum type="arabicPeriod"/>
            </a:pPr>
            <a:r>
              <a:rPr lang="en-GB" sz="2800" dirty="0"/>
              <a:t>D</a:t>
            </a:r>
            <a:r>
              <a:rPr lang="en-GB" sz="2800" dirty="0" smtClean="0"/>
              <a:t>isseminate </a:t>
            </a:r>
            <a:r>
              <a:rPr lang="en-GB" sz="2800" dirty="0"/>
              <a:t>the outcomes.</a:t>
            </a:r>
          </a:p>
          <a:p>
            <a:endParaRPr lang="en-GB" dirty="0"/>
          </a:p>
        </p:txBody>
      </p:sp>
    </p:spTree>
    <p:extLst>
      <p:ext uri="{BB962C8B-B14F-4D97-AF65-F5344CB8AC3E}">
        <p14:creationId xmlns:p14="http://schemas.microsoft.com/office/powerpoint/2010/main" val="3961702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Re-Engaging Learners.</a:t>
            </a:r>
            <a:endParaRPr lang="en-GB" dirty="0"/>
          </a:p>
        </p:txBody>
      </p:sp>
      <p:sp>
        <p:nvSpPr>
          <p:cNvPr id="3" name="Content Placeholder 2"/>
          <p:cNvSpPr>
            <a:spLocks noGrp="1"/>
          </p:cNvSpPr>
          <p:nvPr>
            <p:ph sz="quarter" idx="1"/>
          </p:nvPr>
        </p:nvSpPr>
        <p:spPr/>
        <p:txBody>
          <a:bodyPr>
            <a:normAutofit fontScale="32500" lnSpcReduction="20000"/>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sz="1600" dirty="0" smtClean="0">
              <a:hlinkClick r:id="rId2"/>
            </a:endParaRPr>
          </a:p>
          <a:p>
            <a:pPr marL="0" indent="0">
              <a:buNone/>
            </a:pPr>
            <a:endParaRPr lang="en-GB" sz="1600" dirty="0" smtClean="0">
              <a:hlinkClick r:id="rId2"/>
            </a:endParaRPr>
          </a:p>
          <a:p>
            <a:pPr marL="0" indent="0">
              <a:buNone/>
            </a:pPr>
            <a:endParaRPr lang="en-GB" sz="1600" dirty="0" smtClean="0">
              <a:hlinkClick r:id="rId2"/>
            </a:endParaRPr>
          </a:p>
          <a:p>
            <a:pPr marL="0" indent="0">
              <a:buNone/>
            </a:pPr>
            <a:endParaRPr lang="en-GB" sz="1600" dirty="0" smtClean="0">
              <a:hlinkClick r:id="rId2"/>
            </a:endParaRPr>
          </a:p>
          <a:p>
            <a:pPr marL="0" indent="0">
              <a:buNone/>
            </a:pPr>
            <a:endParaRPr lang="en-GB" sz="1600" dirty="0" smtClean="0">
              <a:hlinkClick r:id="rId2"/>
            </a:endParaRPr>
          </a:p>
          <a:p>
            <a:pPr marL="0" indent="0">
              <a:buNone/>
            </a:pPr>
            <a:r>
              <a:rPr lang="en-GB" sz="1600" dirty="0" smtClean="0">
                <a:hlinkClick r:id="rId2"/>
              </a:rPr>
              <a:t>Inside mathematics, Re-engaging learners</a:t>
            </a:r>
            <a:endParaRPr lang="en-GB" sz="1600" dirty="0"/>
          </a:p>
        </p:txBody>
      </p:sp>
      <p:pic>
        <p:nvPicPr>
          <p:cNvPr id="2050" name="Picture 2"/>
          <p:cNvPicPr>
            <a:picLocks noChangeAspect="1" noChangeArrowheads="1"/>
          </p:cNvPicPr>
          <p:nvPr/>
        </p:nvPicPr>
        <p:blipFill>
          <a:blip r:embed="rId3"/>
          <a:srcRect l="25520" t="45901" r="22857" b="32135"/>
          <a:stretch>
            <a:fillRect/>
          </a:stretch>
        </p:blipFill>
        <p:spPr bwMode="auto">
          <a:xfrm>
            <a:off x="944089" y="1693780"/>
            <a:ext cx="7179307" cy="3519487"/>
          </a:xfrm>
          <a:prstGeom prst="rect">
            <a:avLst/>
          </a:prstGeom>
          <a:noFill/>
          <a:ln w="9525">
            <a:noFill/>
            <a:miter lim="800000"/>
            <a:headEnd/>
            <a:tailEnd/>
          </a:ln>
        </p:spPr>
      </p:pic>
    </p:spTree>
    <p:extLst>
      <p:ext uri="{BB962C8B-B14F-4D97-AF65-F5344CB8AC3E}">
        <p14:creationId xmlns:p14="http://schemas.microsoft.com/office/powerpoint/2010/main" val="3916403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1786" t="14610" r="13799" b="4424"/>
          <a:stretch>
            <a:fillRect/>
          </a:stretch>
        </p:blipFill>
        <p:spPr bwMode="auto">
          <a:xfrm>
            <a:off x="1612077" y="180618"/>
            <a:ext cx="5753594" cy="6677382"/>
          </a:xfrm>
          <a:prstGeom prst="rect">
            <a:avLst/>
          </a:prstGeom>
          <a:noFill/>
          <a:ln w="9525">
            <a:noFill/>
            <a:miter lim="800000"/>
            <a:headEnd/>
            <a:tailEnd/>
          </a:ln>
        </p:spPr>
      </p:pic>
    </p:spTree>
    <p:extLst>
      <p:ext uri="{BB962C8B-B14F-4D97-AF65-F5344CB8AC3E}">
        <p14:creationId xmlns:p14="http://schemas.microsoft.com/office/powerpoint/2010/main" val="3944732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Using the toolkit</a:t>
            </a:r>
            <a:endParaRPr lang="en-IE" dirty="0"/>
          </a:p>
        </p:txBody>
      </p:sp>
      <p:sp>
        <p:nvSpPr>
          <p:cNvPr id="4" name="Content Placeholder 3"/>
          <p:cNvSpPr>
            <a:spLocks noGrp="1"/>
          </p:cNvSpPr>
          <p:nvPr>
            <p:ph sz="quarter" idx="1"/>
          </p:nvPr>
        </p:nvSpPr>
        <p:spPr/>
        <p:txBody>
          <a:bodyPr/>
          <a:lstStyle/>
          <a:p>
            <a:r>
              <a:rPr lang="en-IE" dirty="0" smtClean="0"/>
              <a:t>Plan an activity</a:t>
            </a:r>
          </a:p>
          <a:p>
            <a:r>
              <a:rPr lang="en-IE" dirty="0" smtClean="0"/>
              <a:t>Do the activity</a:t>
            </a:r>
          </a:p>
          <a:p>
            <a:r>
              <a:rPr lang="en-IE" dirty="0" smtClean="0"/>
              <a:t>Review the activity</a:t>
            </a:r>
            <a:endParaRPr lang="en-IE" dirty="0"/>
          </a:p>
        </p:txBody>
      </p:sp>
      <p:pic>
        <p:nvPicPr>
          <p:cNvPr id="1026" name="Picture 2"/>
          <p:cNvPicPr>
            <a:picLocks noChangeAspect="1" noChangeArrowheads="1"/>
          </p:cNvPicPr>
          <p:nvPr/>
        </p:nvPicPr>
        <p:blipFill>
          <a:blip r:embed="rId2"/>
          <a:srcRect l="28247" t="27171" r="32403" b="34964"/>
          <a:stretch>
            <a:fillRect/>
          </a:stretch>
        </p:blipFill>
        <p:spPr bwMode="auto">
          <a:xfrm>
            <a:off x="4729349" y="2315689"/>
            <a:ext cx="3598223" cy="3693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7510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Timeline</a:t>
            </a:r>
            <a:endParaRPr lang="en-IE" dirty="0"/>
          </a:p>
        </p:txBody>
      </p:sp>
      <p:sp>
        <p:nvSpPr>
          <p:cNvPr id="3" name="Content Placeholder 2"/>
          <p:cNvSpPr>
            <a:spLocks noGrp="1"/>
          </p:cNvSpPr>
          <p:nvPr>
            <p:ph sz="quarter" idx="1"/>
          </p:nvPr>
        </p:nvSpPr>
        <p:spPr>
          <a:xfrm>
            <a:off x="451556" y="1848556"/>
            <a:ext cx="8198555" cy="4445000"/>
          </a:xfrm>
        </p:spPr>
        <p:txBody>
          <a:bodyPr>
            <a:normAutofit fontScale="85000" lnSpcReduction="20000"/>
          </a:bodyPr>
          <a:lstStyle/>
          <a:p>
            <a:r>
              <a:rPr lang="en-IE" dirty="0" smtClean="0"/>
              <a:t>Toolkit 1 : November</a:t>
            </a:r>
          </a:p>
          <a:p>
            <a:r>
              <a:rPr lang="en-IE" dirty="0" smtClean="0"/>
              <a:t>Toolkit 2: December/January </a:t>
            </a:r>
          </a:p>
          <a:p>
            <a:r>
              <a:rPr lang="en-IE" dirty="0" smtClean="0"/>
              <a:t>Toolkit 3 and 4: January/February</a:t>
            </a:r>
          </a:p>
          <a:p>
            <a:r>
              <a:rPr lang="en-IE" dirty="0" smtClean="0"/>
              <a:t>Toolkit 5: March</a:t>
            </a:r>
          </a:p>
          <a:p>
            <a:r>
              <a:rPr lang="en-IE" dirty="0" smtClean="0"/>
              <a:t>Toolkit 6: April</a:t>
            </a:r>
          </a:p>
          <a:p>
            <a:r>
              <a:rPr lang="en-IE" dirty="0" smtClean="0"/>
              <a:t>Finish by end of May 2015</a:t>
            </a:r>
          </a:p>
          <a:p>
            <a:r>
              <a:rPr lang="en-IE" dirty="0" smtClean="0"/>
              <a:t>Evaluation of the teaching and learning materials</a:t>
            </a:r>
          </a:p>
          <a:p>
            <a:r>
              <a:rPr lang="en-IE" dirty="0" smtClean="0"/>
              <a:t>Dissemination</a:t>
            </a:r>
          </a:p>
          <a:p>
            <a:r>
              <a:rPr lang="en-IE" dirty="0" smtClean="0"/>
              <a:t>Stakeholder meetings in 2015 and 2016</a:t>
            </a:r>
          </a:p>
        </p:txBody>
      </p:sp>
    </p:spTree>
    <p:extLst>
      <p:ext uri="{BB962C8B-B14F-4D97-AF65-F5344CB8AC3E}">
        <p14:creationId xmlns:p14="http://schemas.microsoft.com/office/powerpoint/2010/main" val="226596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sz="quarter" idx="1"/>
          </p:nvPr>
        </p:nvSpPr>
        <p:spPr/>
        <p:txBody>
          <a:bodyPr>
            <a:normAutofit fontScale="92500" lnSpcReduction="10000"/>
          </a:bodyPr>
          <a:lstStyle/>
          <a:p>
            <a:r>
              <a:rPr lang="en-GB" sz="3200" dirty="0"/>
              <a:t>To adapt and develop existing research-informed pedagogical interventions (developed by the partners), </a:t>
            </a:r>
            <a:r>
              <a:rPr lang="en-GB" sz="3200" dirty="0" smtClean="0"/>
              <a:t>for working with learners and </a:t>
            </a:r>
            <a:r>
              <a:rPr lang="en-GB" sz="3200" dirty="0"/>
              <a:t>transforming teaching </a:t>
            </a:r>
            <a:r>
              <a:rPr lang="en-GB" sz="3200" dirty="0" smtClean="0"/>
              <a:t>through:</a:t>
            </a:r>
            <a:endParaRPr lang="en-GB" sz="3200" dirty="0"/>
          </a:p>
          <a:p>
            <a:pPr lvl="1"/>
            <a:r>
              <a:rPr lang="en-GB" sz="2800" dirty="0"/>
              <a:t>fostering high quality </a:t>
            </a:r>
            <a:r>
              <a:rPr lang="en-GB" sz="2800" dirty="0" smtClean="0"/>
              <a:t>interactions;</a:t>
            </a:r>
            <a:endParaRPr lang="en-GB" sz="2800" dirty="0"/>
          </a:p>
          <a:p>
            <a:pPr lvl="1"/>
            <a:r>
              <a:rPr lang="en-GB" sz="2800" dirty="0"/>
              <a:t>e</a:t>
            </a:r>
            <a:r>
              <a:rPr lang="en-GB" sz="2800" dirty="0" smtClean="0"/>
              <a:t>xpanding </a:t>
            </a:r>
            <a:r>
              <a:rPr lang="en-GB" sz="2800" dirty="0"/>
              <a:t>our knowledge of technologically enhanced teaching and assessment methods </a:t>
            </a:r>
            <a:r>
              <a:rPr lang="en-GB" sz="2800" dirty="0" smtClean="0"/>
              <a:t>in </a:t>
            </a:r>
            <a:r>
              <a:rPr lang="en-GB" sz="2800" dirty="0"/>
              <a:t>mathematics and </a:t>
            </a:r>
            <a:r>
              <a:rPr lang="en-GB" sz="2800" dirty="0" smtClean="0"/>
              <a:t>science.</a:t>
            </a:r>
            <a:endParaRPr lang="en-GB" sz="2800" dirty="0"/>
          </a:p>
          <a:p>
            <a:endParaRPr lang="en-GB" dirty="0"/>
          </a:p>
        </p:txBody>
      </p:sp>
    </p:spTree>
    <p:extLst>
      <p:ext uri="{BB962C8B-B14F-4D97-AF65-F5344CB8AC3E}">
        <p14:creationId xmlns:p14="http://schemas.microsoft.com/office/powerpoint/2010/main" val="2765714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hlinkClick r:id="rId2"/>
              </a:rPr>
              <a:t>http://research.ncl.ac.uk/fasmed/</a:t>
            </a:r>
            <a:r>
              <a:rPr lang="en-IE" dirty="0" smtClean="0"/>
              <a:t> </a:t>
            </a:r>
            <a:endParaRPr lang="en-IE" dirty="0"/>
          </a:p>
        </p:txBody>
      </p:sp>
      <p:pic>
        <p:nvPicPr>
          <p:cNvPr id="1026" name="Picture 2"/>
          <p:cNvPicPr>
            <a:picLocks noGrp="1" noChangeAspect="1" noChangeArrowheads="1"/>
          </p:cNvPicPr>
          <p:nvPr>
            <p:ph sz="quarter" idx="1"/>
          </p:nvPr>
        </p:nvPicPr>
        <p:blipFill>
          <a:blip r:embed="rId3"/>
          <a:srcRect l="12390" t="11710" r="12182" b="9589"/>
          <a:stretch>
            <a:fillRect/>
          </a:stretch>
        </p:blipFill>
        <p:spPr bwMode="auto">
          <a:xfrm>
            <a:off x="2116667" y="1551406"/>
            <a:ext cx="4768052" cy="5306593"/>
          </a:xfrm>
          <a:prstGeom prst="rect">
            <a:avLst/>
          </a:prstGeom>
          <a:noFill/>
          <a:ln w="9525">
            <a:noFill/>
            <a:miter lim="800000"/>
            <a:headEnd/>
            <a:tailEnd/>
          </a:ln>
        </p:spPr>
      </p:pic>
    </p:spTree>
    <p:extLst>
      <p:ext uri="{BB962C8B-B14F-4D97-AF65-F5344CB8AC3E}">
        <p14:creationId xmlns:p14="http://schemas.microsoft.com/office/powerpoint/2010/main" val="116221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7304" y="244475"/>
            <a:ext cx="7345362" cy="1339850"/>
          </a:xfrm>
        </p:spPr>
        <p:txBody>
          <a:bodyPr>
            <a:normAutofit/>
          </a:bodyPr>
          <a:lstStyle/>
          <a:p>
            <a:r>
              <a:rPr lang="en-US" sz="4400" dirty="0" smtClean="0"/>
              <a:t>Our Team</a:t>
            </a:r>
            <a:endParaRPr lang="en-US" sz="4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b="7286"/>
          <a:stretch/>
        </p:blipFill>
        <p:spPr bwMode="auto">
          <a:xfrm>
            <a:off x="996861" y="1584325"/>
            <a:ext cx="1609866" cy="1364897"/>
          </a:xfrm>
          <a:prstGeom prst="rect">
            <a:avLst/>
          </a:prstGeom>
          <a:ln>
            <a:noFill/>
          </a:ln>
          <a:extLst>
            <a:ext uri="{53640926-AAD7-44d8-BBD7-CCE9431645EC}">
              <a14:shadowObscured xmlns:a14="http://schemas.microsoft.com/office/drawing/2010/main" xmlns=""/>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13689" r="14359"/>
          <a:stretch/>
        </p:blipFill>
        <p:spPr bwMode="auto">
          <a:xfrm>
            <a:off x="6475871" y="1584325"/>
            <a:ext cx="1524280" cy="1364897"/>
          </a:xfrm>
          <a:prstGeom prst="rect">
            <a:avLst/>
          </a:prstGeom>
          <a:noFill/>
          <a:ln>
            <a:noFill/>
          </a:ln>
          <a:extLst>
            <a:ext uri="{53640926-AAD7-44d8-BBD7-CCE9431645EC}">
              <a14:shadowObscured xmlns:a14="http://schemas.microsoft.com/office/drawing/2010/main" xmlns=""/>
            </a:ext>
          </a:extLst>
        </p:spPr>
      </p:pic>
      <p:pic>
        <p:nvPicPr>
          <p:cNvPr id="7" name="Picture 6"/>
          <p:cNvPicPr/>
          <p:nvPr/>
        </p:nvPicPr>
        <p:blipFill rotWithShape="1">
          <a:blip r:embed="rId4">
            <a:extLst>
              <a:ext uri="{28A0092B-C50C-407E-A947-70E740481C1C}">
                <a14:useLocalDpi xmlns:a14="http://schemas.microsoft.com/office/drawing/2010/main" val="0"/>
              </a:ext>
            </a:extLst>
          </a:blip>
          <a:srcRect l="8889" t="8707" r="5085" b="18797"/>
          <a:stretch/>
        </p:blipFill>
        <p:spPr bwMode="auto">
          <a:xfrm>
            <a:off x="3653786" y="4148666"/>
            <a:ext cx="1522307" cy="1425221"/>
          </a:xfrm>
          <a:prstGeom prst="rect">
            <a:avLst/>
          </a:prstGeom>
          <a:noFill/>
          <a:ln>
            <a:noFill/>
          </a:ln>
          <a:extLst>
            <a:ext uri="{53640926-AAD7-44d8-BBD7-CCE9431645EC}">
              <a14:shadowObscured xmlns:a14="http://schemas.microsoft.com/office/drawing/2010/main" xmlns=""/>
            </a:ext>
          </a:extLst>
        </p:spPr>
      </p:pic>
      <p:sp>
        <p:nvSpPr>
          <p:cNvPr id="8" name="TextBox 7"/>
          <p:cNvSpPr txBox="1"/>
          <p:nvPr/>
        </p:nvSpPr>
        <p:spPr>
          <a:xfrm>
            <a:off x="507998" y="3104444"/>
            <a:ext cx="2667000" cy="646331"/>
          </a:xfrm>
          <a:prstGeom prst="rect">
            <a:avLst/>
          </a:prstGeom>
          <a:noFill/>
        </p:spPr>
        <p:txBody>
          <a:bodyPr wrap="square" rtlCol="0">
            <a:spAutoFit/>
          </a:bodyPr>
          <a:lstStyle/>
          <a:p>
            <a:pPr algn="ctr"/>
            <a:r>
              <a:rPr lang="en-US" dirty="0" smtClean="0"/>
              <a:t>Niamh Burke</a:t>
            </a:r>
          </a:p>
          <a:p>
            <a:pPr algn="ctr"/>
            <a:r>
              <a:rPr lang="en-US" dirty="0" smtClean="0"/>
              <a:t>Project Administrator</a:t>
            </a:r>
            <a:endParaRPr lang="en-US" dirty="0"/>
          </a:p>
        </p:txBody>
      </p:sp>
      <p:sp>
        <p:nvSpPr>
          <p:cNvPr id="9" name="TextBox 8"/>
          <p:cNvSpPr txBox="1"/>
          <p:nvPr/>
        </p:nvSpPr>
        <p:spPr>
          <a:xfrm>
            <a:off x="6088941" y="3104444"/>
            <a:ext cx="2300111" cy="646331"/>
          </a:xfrm>
          <a:prstGeom prst="rect">
            <a:avLst/>
          </a:prstGeom>
          <a:noFill/>
        </p:spPr>
        <p:txBody>
          <a:bodyPr wrap="square" rtlCol="0">
            <a:spAutoFit/>
          </a:bodyPr>
          <a:lstStyle/>
          <a:p>
            <a:pPr algn="ctr"/>
            <a:r>
              <a:rPr lang="en-US" dirty="0" smtClean="0"/>
              <a:t>Majella Dempsey</a:t>
            </a:r>
          </a:p>
          <a:p>
            <a:pPr algn="ctr"/>
            <a:r>
              <a:rPr lang="en-US" dirty="0" smtClean="0"/>
              <a:t>Project Leader</a:t>
            </a:r>
            <a:endParaRPr lang="en-US" dirty="0"/>
          </a:p>
        </p:txBody>
      </p:sp>
      <p:sp>
        <p:nvSpPr>
          <p:cNvPr id="11" name="TextBox 10"/>
          <p:cNvSpPr txBox="1"/>
          <p:nvPr/>
        </p:nvSpPr>
        <p:spPr>
          <a:xfrm>
            <a:off x="3653786" y="5729111"/>
            <a:ext cx="1531188" cy="646331"/>
          </a:xfrm>
          <a:prstGeom prst="rect">
            <a:avLst/>
          </a:prstGeom>
          <a:noFill/>
        </p:spPr>
        <p:txBody>
          <a:bodyPr wrap="none" rtlCol="0">
            <a:spAutoFit/>
          </a:bodyPr>
          <a:lstStyle/>
          <a:p>
            <a:pPr algn="ctr"/>
            <a:r>
              <a:rPr lang="en-US" dirty="0" smtClean="0"/>
              <a:t>Ann O’Shea</a:t>
            </a:r>
          </a:p>
          <a:p>
            <a:pPr algn="ctr"/>
            <a:r>
              <a:rPr lang="en-US" dirty="0" smtClean="0"/>
              <a:t>Maths Expert</a:t>
            </a:r>
            <a:endParaRPr lang="en-US" dirty="0"/>
          </a:p>
        </p:txBody>
      </p:sp>
      <p:pic>
        <p:nvPicPr>
          <p:cNvPr id="12" name="Picture 11" descr="C:\Users\njllc\AppData\Local\Microsoft\Windows\Temporary Internet Files\Content.Outlook\I9SSW4I1\viewlogo (2).jpg"/>
          <p:cNvPicPr/>
          <p:nvPr/>
        </p:nvPicPr>
        <p:blipFill>
          <a:blip r:embed="rId5">
            <a:extLst>
              <a:ext uri="{28A0092B-C50C-407E-A947-70E740481C1C}">
                <a14:useLocalDpi xmlns:a14="http://schemas.microsoft.com/office/drawing/2010/main" val="0"/>
              </a:ext>
            </a:extLst>
          </a:blip>
          <a:srcRect/>
          <a:stretch>
            <a:fillRect/>
          </a:stretch>
        </p:blipFill>
        <p:spPr bwMode="auto">
          <a:xfrm>
            <a:off x="3422347" y="1866335"/>
            <a:ext cx="1978960" cy="1474470"/>
          </a:xfrm>
          <a:prstGeom prst="rect">
            <a:avLst/>
          </a:prstGeom>
          <a:noFill/>
          <a:ln>
            <a:noFill/>
          </a:ln>
        </p:spPr>
      </p:pic>
    </p:spTree>
    <p:extLst>
      <p:ext uri="{BB962C8B-B14F-4D97-AF65-F5344CB8AC3E}">
        <p14:creationId xmlns:p14="http://schemas.microsoft.com/office/powerpoint/2010/main" val="2565919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on Prior Knowledge</a:t>
            </a:r>
            <a:endParaRPr lang="en-US" dirty="0"/>
          </a:p>
        </p:txBody>
      </p:sp>
      <p:sp>
        <p:nvSpPr>
          <p:cNvPr id="5" name="Text Placeholder 4"/>
          <p:cNvSpPr>
            <a:spLocks noGrp="1"/>
          </p:cNvSpPr>
          <p:nvPr>
            <p:ph type="body" idx="1"/>
          </p:nvPr>
        </p:nvSpPr>
        <p:spPr/>
        <p:txBody>
          <a:bodyPr>
            <a:normAutofit/>
          </a:bodyPr>
          <a:lstStyle/>
          <a:p>
            <a:r>
              <a:rPr lang="en-US" sz="3200" dirty="0" smtClean="0"/>
              <a:t>Session 1</a:t>
            </a:r>
            <a:endParaRPr lang="en-US" sz="32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l="4980" t="17223" r="76862" b="69151"/>
          <a:stretch/>
        </p:blipFill>
        <p:spPr bwMode="auto">
          <a:xfrm>
            <a:off x="3186288" y="4440062"/>
            <a:ext cx="2680335" cy="12573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28497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00112" y="1933660"/>
            <a:ext cx="7345363" cy="4131861"/>
          </a:xfrm>
        </p:spPr>
        <p:txBody>
          <a:bodyPr>
            <a:normAutofit fontScale="92500" lnSpcReduction="10000"/>
          </a:bodyPr>
          <a:lstStyle/>
          <a:p>
            <a:r>
              <a:rPr lang="en-US" dirty="0"/>
              <a:t>Research shows that teaching is more effective when it assesses and uses </a:t>
            </a:r>
            <a:r>
              <a:rPr lang="en-US" b="1" dirty="0"/>
              <a:t>prior learning </a:t>
            </a:r>
            <a:r>
              <a:rPr lang="en-US" dirty="0"/>
              <a:t>so that the teaching may be adapted to the needs of students (Black &amp; </a:t>
            </a:r>
            <a:r>
              <a:rPr lang="en-US" dirty="0" err="1"/>
              <a:t>Wiliam</a:t>
            </a:r>
            <a:r>
              <a:rPr lang="en-US" dirty="0"/>
              <a:t>, 1998). </a:t>
            </a:r>
            <a:endParaRPr lang="en-US" dirty="0" smtClean="0"/>
          </a:p>
          <a:p>
            <a:r>
              <a:rPr lang="en-US" dirty="0" smtClean="0"/>
              <a:t>Prior </a:t>
            </a:r>
            <a:r>
              <a:rPr lang="en-US" dirty="0"/>
              <a:t>learning may be uncovered through any activity that offers students opportunities to </a:t>
            </a:r>
            <a:r>
              <a:rPr lang="en-US" b="1" dirty="0"/>
              <a:t>express their understanding and reasoning</a:t>
            </a:r>
            <a:r>
              <a:rPr lang="en-US" dirty="0"/>
              <a:t>. It does not require more testing. </a:t>
            </a:r>
            <a:endParaRPr lang="en-US" dirty="0" smtClean="0"/>
          </a:p>
          <a:p>
            <a:r>
              <a:rPr lang="en-US" dirty="0" smtClean="0"/>
              <a:t>For </a:t>
            </a:r>
            <a:r>
              <a:rPr lang="en-US" dirty="0"/>
              <a:t>example, it can take the form of a single written question given at the beginning of a session to elicit a range of explanations that may then be discussed. </a:t>
            </a:r>
          </a:p>
        </p:txBody>
      </p:sp>
    </p:spTree>
    <p:extLst>
      <p:ext uri="{BB962C8B-B14F-4D97-AF65-F5344CB8AC3E}">
        <p14:creationId xmlns:p14="http://schemas.microsoft.com/office/powerpoint/2010/main" val="3203661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This process, often referred to as formative assessment, may be defined as: </a:t>
            </a:r>
          </a:p>
          <a:p>
            <a:r>
              <a:rPr lang="en-US" i="1" dirty="0"/>
              <a:t>"... all those activities undertaken by teachers, and by their students in assessing themselves, which provide information to be used as feedback to modify the teaching and learning activities in which they are engaged. Such assessment becomes ‘formative assessment’ when the evidence is actually used to adapt the teaching work to meet the needs." (Black &amp; </a:t>
            </a:r>
            <a:r>
              <a:rPr lang="en-US" i="1" dirty="0" err="1"/>
              <a:t>Wiliam</a:t>
            </a:r>
            <a:r>
              <a:rPr lang="en-US" i="1" dirty="0"/>
              <a:t>, 1998 </a:t>
            </a:r>
            <a:r>
              <a:rPr lang="en-US" i="1" dirty="0" err="1"/>
              <a:t>para</a:t>
            </a:r>
            <a:r>
              <a:rPr lang="en-US" i="1" dirty="0"/>
              <a:t>, 91) </a:t>
            </a:r>
            <a:endParaRPr lang="en-US" dirty="0"/>
          </a:p>
          <a:p>
            <a:endParaRPr lang="en-US" dirty="0"/>
          </a:p>
        </p:txBody>
      </p:sp>
    </p:spTree>
    <p:extLst>
      <p:ext uri="{BB962C8B-B14F-4D97-AF65-F5344CB8AC3E}">
        <p14:creationId xmlns:p14="http://schemas.microsoft.com/office/powerpoint/2010/main" val="521498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Formative Assessment</a:t>
            </a:r>
            <a:endParaRPr lang="en-US" dirty="0"/>
          </a:p>
        </p:txBody>
      </p:sp>
      <p:sp>
        <p:nvSpPr>
          <p:cNvPr id="3" name="Content Placeholder 2"/>
          <p:cNvSpPr>
            <a:spLocks noGrp="1"/>
          </p:cNvSpPr>
          <p:nvPr>
            <p:ph idx="1"/>
          </p:nvPr>
        </p:nvSpPr>
        <p:spPr/>
        <p:txBody>
          <a:bodyPr/>
          <a:lstStyle/>
          <a:p>
            <a:r>
              <a:rPr lang="en-US" sz="2800" dirty="0" smtClean="0"/>
              <a:t>Why </a:t>
            </a:r>
            <a:r>
              <a:rPr lang="en-US" sz="2800" dirty="0"/>
              <a:t>do you assess students? </a:t>
            </a:r>
            <a:endParaRPr lang="en-US" sz="2800" dirty="0" smtClean="0"/>
          </a:p>
          <a:p>
            <a:endParaRPr lang="en-US" sz="2800" dirty="0"/>
          </a:p>
          <a:p>
            <a:r>
              <a:rPr lang="en-US" sz="2800" dirty="0"/>
              <a:t>What different purposes do your assessments serve? Make a list. </a:t>
            </a:r>
          </a:p>
          <a:p>
            <a:endParaRPr lang="en-US" dirty="0"/>
          </a:p>
        </p:txBody>
      </p:sp>
    </p:spTree>
    <p:extLst>
      <p:ext uri="{BB962C8B-B14F-4D97-AF65-F5344CB8AC3E}">
        <p14:creationId xmlns:p14="http://schemas.microsoft.com/office/powerpoint/2010/main" val="3170720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Introducing Formative Assessment</a:t>
            </a:r>
          </a:p>
        </p:txBody>
      </p:sp>
      <p:sp>
        <p:nvSpPr>
          <p:cNvPr id="3" name="Content Placeholder 2"/>
          <p:cNvSpPr>
            <a:spLocks noGrp="1"/>
          </p:cNvSpPr>
          <p:nvPr>
            <p:ph idx="1"/>
          </p:nvPr>
        </p:nvSpPr>
        <p:spPr>
          <a:xfrm>
            <a:off x="519525" y="1861509"/>
            <a:ext cx="8182517" cy="4430102"/>
          </a:xfrm>
        </p:spPr>
        <p:txBody>
          <a:bodyPr>
            <a:normAutofit fontScale="92500"/>
          </a:bodyPr>
          <a:lstStyle/>
          <a:p>
            <a:pPr marL="0" indent="0">
              <a:buNone/>
            </a:pPr>
            <a:r>
              <a:rPr lang="en-US" dirty="0"/>
              <a:t>T</a:t>
            </a:r>
            <a:r>
              <a:rPr lang="en-US" dirty="0" smtClean="0"/>
              <a:t>wo </a:t>
            </a:r>
            <a:r>
              <a:rPr lang="en-US" dirty="0"/>
              <a:t>main purposes of assessment: </a:t>
            </a:r>
            <a:endParaRPr lang="en-US" dirty="0" smtClean="0"/>
          </a:p>
          <a:p>
            <a:r>
              <a:rPr lang="en-US" b="1" dirty="0"/>
              <a:t>Summative assessment </a:t>
            </a:r>
            <a:r>
              <a:rPr lang="en-US" dirty="0"/>
              <a:t>- to </a:t>
            </a:r>
            <a:r>
              <a:rPr lang="en-US" dirty="0" err="1"/>
              <a:t>summarise</a:t>
            </a:r>
            <a:r>
              <a:rPr lang="en-US" dirty="0"/>
              <a:t> and record overall achievement at the end of a </a:t>
            </a:r>
            <a:r>
              <a:rPr lang="en-US" dirty="0" smtClean="0"/>
              <a:t>course</a:t>
            </a:r>
            <a:r>
              <a:rPr lang="en-US" dirty="0"/>
              <a:t>, for promotion and certification. Most ‘high stakes’ tests and external examinations are designed for this purpose. Summative assessment is also used to evaluate the relative effectiveness of a particular course, teaching method, or even an institution. </a:t>
            </a:r>
          </a:p>
          <a:p>
            <a:r>
              <a:rPr lang="en-US" b="1" dirty="0"/>
              <a:t>Formative assessment </a:t>
            </a:r>
            <a:r>
              <a:rPr lang="en-US" dirty="0"/>
              <a:t>– to </a:t>
            </a:r>
            <a:r>
              <a:rPr lang="en-US" dirty="0" err="1"/>
              <a:t>recognise</a:t>
            </a:r>
            <a:r>
              <a:rPr lang="en-US" dirty="0"/>
              <a:t> achievements and difficulties at the beginning or during a course, so that teachers and students can take appropriate action. This type of assessment forms an integral part of all learning. </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1495354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0</TotalTime>
  <Words>1827</Words>
  <Application>Microsoft Macintosh PowerPoint</Application>
  <PresentationFormat>Bildschirmpräsentation (4:3)</PresentationFormat>
  <Paragraphs>169</Paragraphs>
  <Slides>30</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30</vt:i4>
      </vt:variant>
    </vt:vector>
  </HeadingPairs>
  <TitlesOfParts>
    <vt:vector size="35" baseType="lpstr">
      <vt:lpstr>Arial</vt:lpstr>
      <vt:lpstr>Brush Script MT</vt:lpstr>
      <vt:lpstr>Calibri</vt:lpstr>
      <vt:lpstr>Calisto MT</vt:lpstr>
      <vt:lpstr>Capital</vt:lpstr>
      <vt:lpstr>Formative assessment in Science and Maths Education</vt:lpstr>
      <vt:lpstr>FP7 research project </vt:lpstr>
      <vt:lpstr>Objectives:</vt:lpstr>
      <vt:lpstr>Our Team</vt:lpstr>
      <vt:lpstr>Building on Prior Knowledge</vt:lpstr>
      <vt:lpstr>Introduction</vt:lpstr>
      <vt:lpstr>Introduction</vt:lpstr>
      <vt:lpstr>Introducing Formative Assessment</vt:lpstr>
      <vt:lpstr>Introducing Formative Assessment</vt:lpstr>
      <vt:lpstr>Your Experiences of Formative Assessment</vt:lpstr>
      <vt:lpstr>Difficulties with Formative Assessment </vt:lpstr>
      <vt:lpstr>Principles for Formative Assessment</vt:lpstr>
      <vt:lpstr>Principles for Formative Assessment</vt:lpstr>
      <vt:lpstr>Analyse Student Responses to Problem Solving Tasks</vt:lpstr>
      <vt:lpstr>Analyse Student Responses to Problem Solving Tasks</vt:lpstr>
      <vt:lpstr>Consider the Effects of Feedback on Student Learning</vt:lpstr>
      <vt:lpstr>Analyse Student Responses to Concept Focused Tasks</vt:lpstr>
      <vt:lpstr>Analyse Student Responses to Concept Focused Tasks</vt:lpstr>
      <vt:lpstr>Identifying Misconceptions</vt:lpstr>
      <vt:lpstr>Identifying Misconceptions</vt:lpstr>
      <vt:lpstr>Plan and Report Back on an Assessment Lesson</vt:lpstr>
      <vt:lpstr>Plan and Report Back on an Assessment Lesson</vt:lpstr>
      <vt:lpstr>Plan and Report Back on an Assessment Lesson</vt:lpstr>
      <vt:lpstr>Conclusion</vt:lpstr>
      <vt:lpstr>Our Deliverables:</vt:lpstr>
      <vt:lpstr>Re-Engaging Learners.</vt:lpstr>
      <vt:lpstr>PowerPoint-Präsentation</vt:lpstr>
      <vt:lpstr>Using the toolkit</vt:lpstr>
      <vt:lpstr>Timeline</vt:lpstr>
      <vt:lpstr>http://research.ncl.ac.uk/fasmed/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dc:title>
  <dc:creator>Niamh Burke</dc:creator>
  <cp:lastModifiedBy>Microsoft Office-Anwender</cp:lastModifiedBy>
  <cp:revision>39</cp:revision>
  <dcterms:created xsi:type="dcterms:W3CDTF">2014-10-23T10:51:26Z</dcterms:created>
  <dcterms:modified xsi:type="dcterms:W3CDTF">2016-11-28T13:45:02Z</dcterms:modified>
</cp:coreProperties>
</file>