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61" r:id="rId5"/>
    <p:sldId id="263" r:id="rId6"/>
    <p:sldId id="264" r:id="rId7"/>
    <p:sldId id="266" r:id="rId8"/>
    <p:sldId id="265" r:id="rId9"/>
    <p:sldId id="267" r:id="rId10"/>
    <p:sldId id="270" r:id="rId11"/>
    <p:sldId id="272" r:id="rId12"/>
    <p:sldId id="268" r:id="rId13"/>
    <p:sldId id="271" r:id="rId14"/>
    <p:sldId id="273" r:id="rId15"/>
    <p:sldId id="274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3FF"/>
    <a:srgbClr val="5B9BD5"/>
    <a:srgbClr val="DADADA"/>
    <a:srgbClr val="008000"/>
    <a:srgbClr val="9BBB59"/>
    <a:srgbClr val="888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1"/>
    <p:restoredTop sz="95122"/>
  </p:normalViewPr>
  <p:slideViewPr>
    <p:cSldViewPr snapToGrid="0" snapToObjects="1">
      <p:cViewPr>
        <p:scale>
          <a:sx n="75" d="100"/>
          <a:sy n="75" d="100"/>
        </p:scale>
        <p:origin x="-22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48406-DB5C-A44A-BA44-6D4F95EB4E95}" type="datetimeFigureOut">
              <a:rPr lang="en-US" smtClean="0"/>
              <a:t>03/10/2016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C9144-9750-AF4B-8A21-7E909ED0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865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BEF25-170C-FC44-B51D-6A42F629D056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E0574-6F0C-D748-8B18-16295E542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6236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E0574-6F0C-D748-8B18-16295E542CC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61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650" y="1781221"/>
            <a:ext cx="7886700" cy="2387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sz="5400" b="1">
                <a:ln w="3175" cap="rnd">
                  <a:solidFill>
                    <a:srgbClr val="002060"/>
                  </a:solidFill>
                  <a:bevel/>
                </a:ln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28650" y="3952183"/>
            <a:ext cx="78867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n w="3175" cap="rnd">
                  <a:solidFill>
                    <a:srgbClr val="002060"/>
                  </a:solidFill>
                  <a:bevel/>
                </a:ln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MASTER-UNTERTITELFORMAT BEARBEITEN</a:t>
            </a:r>
            <a:endParaRPr lang="en-GB" dirty="0"/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72997"/>
            <a:ext cx="7886700" cy="649091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400" b="1">
                <a:solidFill>
                  <a:schemeClr val="tx2"/>
                </a:solidFill>
              </a:defRPr>
            </a:lvl2pPr>
            <a:lvl3pPr marL="914400" indent="0">
              <a:buNone/>
              <a:defRPr sz="2400" b="1">
                <a:solidFill>
                  <a:schemeClr val="tx2"/>
                </a:solidFill>
              </a:defRPr>
            </a:lvl3pPr>
            <a:lvl4pPr marL="1371600" indent="0">
              <a:buNone/>
              <a:defRPr sz="2400" b="1">
                <a:solidFill>
                  <a:schemeClr val="tx2"/>
                </a:solidFill>
              </a:defRPr>
            </a:lvl4pPr>
            <a:lvl5pPr marL="1828800" indent="0">
              <a:buNone/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HEADING</a:t>
            </a:r>
            <a:endParaRPr lang="en-GB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2DC1F68-46B1-3A44-8120-19CE9CF3E555}" type="datetime1">
              <a:rPr lang="en-ZA" smtClean="0"/>
              <a:t>03/10/2016</a:t>
            </a:fld>
            <a:endParaRPr lang="en-GB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INTRODUCING FORMATIVE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20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15" name="Textplatzhalt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72997"/>
            <a:ext cx="7886700" cy="649091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400" b="1">
                <a:solidFill>
                  <a:schemeClr val="tx2"/>
                </a:solidFill>
              </a:defRPr>
            </a:lvl2pPr>
            <a:lvl3pPr marL="914400" indent="0">
              <a:buNone/>
              <a:defRPr sz="2400" b="1">
                <a:solidFill>
                  <a:schemeClr val="tx2"/>
                </a:solidFill>
              </a:defRPr>
            </a:lvl3pPr>
            <a:lvl4pPr marL="1371600" indent="0">
              <a:buNone/>
              <a:defRPr sz="2400" b="1">
                <a:solidFill>
                  <a:schemeClr val="tx2"/>
                </a:solidFill>
              </a:defRPr>
            </a:lvl4pPr>
            <a:lvl5pPr marL="1828800" indent="0">
              <a:buNone/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err="1" smtClean="0"/>
              <a:t>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11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1114927"/>
            <a:ext cx="1971675" cy="5133473"/>
          </a:xfrm>
          <a:prstGeom prst="rect">
            <a:avLst/>
          </a:prstGeom>
        </p:spPr>
        <p:txBody>
          <a:bodyPr vert="eaVert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GB" dirty="0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628650" y="1114925"/>
            <a:ext cx="5800725" cy="5133474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14" name="Textplatzhalt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72997"/>
            <a:ext cx="7886700" cy="649091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400" b="1">
                <a:solidFill>
                  <a:schemeClr val="tx2"/>
                </a:solidFill>
              </a:defRPr>
            </a:lvl2pPr>
            <a:lvl3pPr marL="914400" indent="0">
              <a:buNone/>
              <a:defRPr sz="2400" b="1">
                <a:solidFill>
                  <a:schemeClr val="tx2"/>
                </a:solidFill>
              </a:defRPr>
            </a:lvl3pPr>
            <a:lvl4pPr marL="1371600" indent="0">
              <a:buNone/>
              <a:defRPr sz="2400" b="1">
                <a:solidFill>
                  <a:schemeClr val="tx2"/>
                </a:solidFill>
              </a:defRPr>
            </a:lvl4pPr>
            <a:lvl5pPr marL="1828800" indent="0">
              <a:buNone/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err="1" smtClean="0"/>
              <a:t>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94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143373"/>
            <a:ext cx="7886700" cy="5091520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534988" indent="0">
              <a:buFontTx/>
              <a:buNone/>
              <a:tabLst/>
              <a:defRPr/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16" name="Textplatzhalt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72997"/>
            <a:ext cx="7886700" cy="649091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400" b="1">
                <a:solidFill>
                  <a:schemeClr val="tx2"/>
                </a:solidFill>
              </a:defRPr>
            </a:lvl2pPr>
            <a:lvl3pPr marL="914400" indent="0">
              <a:buNone/>
              <a:defRPr sz="2400" b="1">
                <a:solidFill>
                  <a:schemeClr val="tx2"/>
                </a:solidFill>
              </a:defRPr>
            </a:lvl3pPr>
            <a:lvl4pPr marL="1371600" indent="0">
              <a:buNone/>
              <a:defRPr sz="2400" b="1">
                <a:solidFill>
                  <a:schemeClr val="tx2"/>
                </a:solidFill>
              </a:defRPr>
            </a:lvl4pPr>
            <a:lvl5pPr marL="1828800" indent="0">
              <a:buNone/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HEADING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CF765FC-F644-9441-BD1F-9FC09364C2B9}" type="datetime1">
              <a:rPr lang="en-ZA" smtClean="0"/>
              <a:t>03/10/2016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INTRODUCING FORMATIVE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33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258493"/>
            <a:ext cx="7886700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4111230"/>
            <a:ext cx="7886700" cy="1500187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8" name="Textplatzhalt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72997"/>
            <a:ext cx="7886700" cy="649091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400" b="1">
                <a:solidFill>
                  <a:schemeClr val="tx2"/>
                </a:solidFill>
              </a:defRPr>
            </a:lvl2pPr>
            <a:lvl3pPr marL="914400" indent="0">
              <a:buNone/>
              <a:defRPr sz="2400" b="1">
                <a:solidFill>
                  <a:schemeClr val="tx2"/>
                </a:solidFill>
              </a:defRPr>
            </a:lvl3pPr>
            <a:lvl4pPr marL="1371600" indent="0">
              <a:buNone/>
              <a:defRPr sz="2400" b="1">
                <a:solidFill>
                  <a:schemeClr val="tx2"/>
                </a:solidFill>
              </a:defRPr>
            </a:lvl4pPr>
            <a:lvl5pPr marL="1828800" indent="0">
              <a:buNone/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err="1" smtClean="0"/>
              <a:t>Heading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72E686A-7346-3C43-BA0D-CB29A8FB1DE2}" type="datetime1">
              <a:rPr lang="en-ZA" smtClean="0"/>
              <a:t>03/10/2016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INTRODUCING FORMATIVE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570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130968"/>
            <a:ext cx="3886200" cy="5125453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130967"/>
            <a:ext cx="3886200" cy="5125453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16" name="Textplatzhalt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72997"/>
            <a:ext cx="7886700" cy="649091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400" b="1">
                <a:solidFill>
                  <a:schemeClr val="tx2"/>
                </a:solidFill>
              </a:defRPr>
            </a:lvl2pPr>
            <a:lvl3pPr marL="914400" indent="0">
              <a:buNone/>
              <a:defRPr sz="2400" b="1">
                <a:solidFill>
                  <a:schemeClr val="tx2"/>
                </a:solidFill>
              </a:defRPr>
            </a:lvl3pPr>
            <a:lvl4pPr marL="1371600" indent="0">
              <a:buNone/>
              <a:defRPr sz="2400" b="1">
                <a:solidFill>
                  <a:schemeClr val="tx2"/>
                </a:solidFill>
              </a:defRPr>
            </a:lvl4pPr>
            <a:lvl5pPr marL="1828800" indent="0">
              <a:buNone/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err="1" smtClean="0"/>
              <a:t>Heading</a:t>
            </a:r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A70FD10-5519-3347-9F80-68E153C7F4AE}" type="datetime1">
              <a:rPr lang="en-ZA" smtClean="0"/>
              <a:t>03/10/2016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INTRODUCING FORMATIVE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52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1" y="117734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101516"/>
            <a:ext cx="3868340" cy="4088147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2000" y="117734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72000" y="2109538"/>
            <a:ext cx="3887391" cy="4088147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grpSp>
        <p:nvGrpSpPr>
          <p:cNvPr id="11" name="Gruppierung 10"/>
          <p:cNvGrpSpPr/>
          <p:nvPr userDrawn="1"/>
        </p:nvGrpSpPr>
        <p:grpSpPr>
          <a:xfrm>
            <a:off x="7402555" y="241898"/>
            <a:ext cx="1199297" cy="1080000"/>
            <a:chOff x="9870073" y="241898"/>
            <a:chExt cx="1599063" cy="1080000"/>
          </a:xfrm>
        </p:grpSpPr>
        <p:sp>
          <p:nvSpPr>
            <p:cNvPr id="12" name="Textfeld 11"/>
            <p:cNvSpPr txBox="1"/>
            <p:nvPr userDrawn="1"/>
          </p:nvSpPr>
          <p:spPr>
            <a:xfrm>
              <a:off x="9870073" y="499446"/>
              <a:ext cx="10106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>
                  <a:solidFill>
                    <a:schemeClr val="tx2"/>
                  </a:solidFill>
                  <a:latin typeface="Cambria" charset="0"/>
                  <a:ea typeface="Cambria" charset="0"/>
                  <a:cs typeface="Cambria" charset="0"/>
                </a:rPr>
                <a:t>FaSMEd</a:t>
              </a:r>
              <a:endParaRPr lang="en-GB" b="1" dirty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endParaRPr>
            </a:p>
          </p:txBody>
        </p:sp>
        <p:pic>
          <p:nvPicPr>
            <p:cNvPr id="13" name="Bild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70500" l="10000" r="90000">
                          <a14:foregroundMark x1="68000" y1="16500" x2="73000" y2="15500"/>
                          <a14:foregroundMark x1="71000" y1="8000" x2="74000" y2="8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058" r="12468" b="26864"/>
            <a:stretch/>
          </p:blipFill>
          <p:spPr bwMode="auto">
            <a:xfrm>
              <a:off x="10292315" y="241898"/>
              <a:ext cx="1176821" cy="108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  <a:ext uri="{FAA26D3D-D897-4be2-8F04-BA451C77F1D7}">
                <ma14:placeholderFlag xmlns:ma14="http://schemas.microsoft.com/office/mac/drawingml/2011/main"/>
              </a:ext>
            </a:extLst>
          </p:spPr>
        </p:pic>
      </p:grpSp>
      <p:sp>
        <p:nvSpPr>
          <p:cNvPr id="18" name="Textplatzhalt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72997"/>
            <a:ext cx="7886700" cy="649091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400" b="1">
                <a:solidFill>
                  <a:schemeClr val="tx2"/>
                </a:solidFill>
              </a:defRPr>
            </a:lvl2pPr>
            <a:lvl3pPr marL="914400" indent="0">
              <a:buNone/>
              <a:defRPr sz="2400" b="1">
                <a:solidFill>
                  <a:schemeClr val="tx2"/>
                </a:solidFill>
              </a:defRPr>
            </a:lvl3pPr>
            <a:lvl4pPr marL="1371600" indent="0">
              <a:buNone/>
              <a:defRPr sz="2400" b="1">
                <a:solidFill>
                  <a:schemeClr val="tx2"/>
                </a:solidFill>
              </a:defRPr>
            </a:lvl4pPr>
            <a:lvl5pPr marL="1828800" indent="0">
              <a:buNone/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err="1" smtClean="0"/>
              <a:t>Heading</a:t>
            </a:r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592B79A-98CE-F642-9BA8-229C4142632A}" type="datetime1">
              <a:rPr lang="en-ZA" smtClean="0"/>
              <a:t>03/10/2016</a:t>
            </a:fld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INTRODUCING FORMATIVE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5642" y="2434558"/>
            <a:ext cx="7886700" cy="66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en-GB" dirty="0"/>
          </a:p>
        </p:txBody>
      </p:sp>
      <p:grpSp>
        <p:nvGrpSpPr>
          <p:cNvPr id="7" name="Gruppierung 6"/>
          <p:cNvGrpSpPr/>
          <p:nvPr userDrawn="1"/>
        </p:nvGrpSpPr>
        <p:grpSpPr>
          <a:xfrm>
            <a:off x="7402555" y="241898"/>
            <a:ext cx="1199297" cy="1080000"/>
            <a:chOff x="9870073" y="241898"/>
            <a:chExt cx="1599063" cy="1080000"/>
          </a:xfrm>
        </p:grpSpPr>
        <p:sp>
          <p:nvSpPr>
            <p:cNvPr id="8" name="Textfeld 7"/>
            <p:cNvSpPr txBox="1"/>
            <p:nvPr userDrawn="1"/>
          </p:nvSpPr>
          <p:spPr>
            <a:xfrm>
              <a:off x="9870073" y="499446"/>
              <a:ext cx="10106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>
                  <a:solidFill>
                    <a:schemeClr val="tx2"/>
                  </a:solidFill>
                  <a:latin typeface="Cambria" charset="0"/>
                  <a:ea typeface="Cambria" charset="0"/>
                  <a:cs typeface="Cambria" charset="0"/>
                </a:rPr>
                <a:t>FaSMEd</a:t>
              </a:r>
              <a:endParaRPr lang="en-GB" b="1" dirty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endParaRPr>
            </a:p>
          </p:txBody>
        </p:sp>
        <p:pic>
          <p:nvPicPr>
            <p:cNvPr id="9" name="Bild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70500" l="10000" r="90000">
                          <a14:foregroundMark x1="68000" y1="16500" x2="73000" y2="15500"/>
                          <a14:foregroundMark x1="71000" y1="8000" x2="74000" y2="8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058" r="12468" b="26864"/>
            <a:stretch/>
          </p:blipFill>
          <p:spPr bwMode="auto">
            <a:xfrm>
              <a:off x="10292315" y="241898"/>
              <a:ext cx="1176821" cy="108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  <a:ext uri="{FAA26D3D-D897-4be2-8F04-BA451C77F1D7}">
                <ma14:placeholderFlag xmlns:ma14="http://schemas.microsoft.com/office/mac/drawingml/2011/main"/>
              </a:ext>
            </a:extLst>
          </p:spPr>
        </p:pic>
      </p:grpSp>
      <p:sp>
        <p:nvSpPr>
          <p:cNvPr id="13" name="Textplatzhalt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72997"/>
            <a:ext cx="7886700" cy="649091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400" b="1">
                <a:solidFill>
                  <a:schemeClr val="tx2"/>
                </a:solidFill>
              </a:defRPr>
            </a:lvl2pPr>
            <a:lvl3pPr marL="914400" indent="0">
              <a:buNone/>
              <a:defRPr sz="2400" b="1">
                <a:solidFill>
                  <a:schemeClr val="tx2"/>
                </a:solidFill>
              </a:defRPr>
            </a:lvl3pPr>
            <a:lvl4pPr marL="1371600" indent="0">
              <a:buNone/>
              <a:defRPr sz="2400" b="1">
                <a:solidFill>
                  <a:schemeClr val="tx2"/>
                </a:solidFill>
              </a:defRPr>
            </a:lvl4pPr>
            <a:lvl5pPr marL="1828800" indent="0">
              <a:buNone/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err="1" smtClean="0"/>
              <a:t>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45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ung 5"/>
          <p:cNvGrpSpPr/>
          <p:nvPr userDrawn="1"/>
        </p:nvGrpSpPr>
        <p:grpSpPr>
          <a:xfrm>
            <a:off x="7402555" y="241898"/>
            <a:ext cx="1199297" cy="1080000"/>
            <a:chOff x="9870073" y="241898"/>
            <a:chExt cx="1599063" cy="1080000"/>
          </a:xfrm>
        </p:grpSpPr>
        <p:sp>
          <p:nvSpPr>
            <p:cNvPr id="7" name="Textfeld 6"/>
            <p:cNvSpPr txBox="1"/>
            <p:nvPr userDrawn="1"/>
          </p:nvSpPr>
          <p:spPr>
            <a:xfrm>
              <a:off x="9870073" y="499446"/>
              <a:ext cx="10106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>
                  <a:solidFill>
                    <a:schemeClr val="tx2"/>
                  </a:solidFill>
                  <a:latin typeface="Cambria" charset="0"/>
                  <a:ea typeface="Cambria" charset="0"/>
                  <a:cs typeface="Cambria" charset="0"/>
                </a:rPr>
                <a:t>FaSMEd</a:t>
              </a:r>
              <a:endParaRPr lang="en-GB" b="1" dirty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endParaRPr>
            </a:p>
          </p:txBody>
        </p:sp>
        <p:pic>
          <p:nvPicPr>
            <p:cNvPr id="8" name="Bild 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70500" l="10000" r="90000">
                          <a14:foregroundMark x1="68000" y1="16500" x2="73000" y2="15500"/>
                          <a14:foregroundMark x1="71000" y1="8000" x2="74000" y2="8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058" r="12468" b="26864"/>
            <a:stretch/>
          </p:blipFill>
          <p:spPr bwMode="auto">
            <a:xfrm>
              <a:off x="10292315" y="241898"/>
              <a:ext cx="1176821" cy="108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  <a:ext uri="{FAA26D3D-D897-4be2-8F04-BA451C77F1D7}">
                <ma14:placeholderFlag xmlns:ma14="http://schemas.microsoft.com/office/mac/drawingml/2011/main"/>
              </a:ext>
            </a:extLst>
          </p:spPr>
        </p:pic>
      </p:grpSp>
      <p:sp>
        <p:nvSpPr>
          <p:cNvPr id="12" name="Textplatzhalt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72997"/>
            <a:ext cx="7886700" cy="649091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400" b="1">
                <a:solidFill>
                  <a:schemeClr val="tx2"/>
                </a:solidFill>
              </a:defRPr>
            </a:lvl2pPr>
            <a:lvl3pPr marL="914400" indent="0">
              <a:buNone/>
              <a:defRPr sz="2400" b="1">
                <a:solidFill>
                  <a:schemeClr val="tx2"/>
                </a:solidFill>
              </a:defRPr>
            </a:lvl3pPr>
            <a:lvl4pPr marL="1371600" indent="0">
              <a:buNone/>
              <a:defRPr sz="2400" b="1">
                <a:solidFill>
                  <a:schemeClr val="tx2"/>
                </a:solidFill>
              </a:defRPr>
            </a:lvl4pPr>
            <a:lvl5pPr marL="1828800" indent="0">
              <a:buNone/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err="1" smtClean="0"/>
              <a:t>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1138989"/>
            <a:ext cx="2949178" cy="918411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1138988"/>
            <a:ext cx="4629150" cy="5029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41107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grpSp>
        <p:nvGrpSpPr>
          <p:cNvPr id="9" name="Gruppierung 8"/>
          <p:cNvGrpSpPr/>
          <p:nvPr userDrawn="1"/>
        </p:nvGrpSpPr>
        <p:grpSpPr>
          <a:xfrm>
            <a:off x="7402555" y="241898"/>
            <a:ext cx="1199297" cy="1080000"/>
            <a:chOff x="9870073" y="241898"/>
            <a:chExt cx="1599063" cy="1080000"/>
          </a:xfrm>
        </p:grpSpPr>
        <p:sp>
          <p:nvSpPr>
            <p:cNvPr id="10" name="Textfeld 9"/>
            <p:cNvSpPr txBox="1"/>
            <p:nvPr userDrawn="1"/>
          </p:nvSpPr>
          <p:spPr>
            <a:xfrm>
              <a:off x="9870073" y="499446"/>
              <a:ext cx="10106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>
                  <a:solidFill>
                    <a:schemeClr val="tx2"/>
                  </a:solidFill>
                  <a:latin typeface="Cambria" charset="0"/>
                  <a:ea typeface="Cambria" charset="0"/>
                  <a:cs typeface="Cambria" charset="0"/>
                </a:rPr>
                <a:t>FaSMEd</a:t>
              </a:r>
              <a:endParaRPr lang="en-GB" b="1" dirty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endParaRPr>
            </a:p>
          </p:txBody>
        </p:sp>
        <p:pic>
          <p:nvPicPr>
            <p:cNvPr id="11" name="Bild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70500" l="10000" r="90000">
                          <a14:foregroundMark x1="68000" y1="16500" x2="73000" y2="15500"/>
                          <a14:foregroundMark x1="71000" y1="8000" x2="74000" y2="8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058" r="12468" b="26864"/>
            <a:stretch/>
          </p:blipFill>
          <p:spPr bwMode="auto">
            <a:xfrm>
              <a:off x="10292315" y="241898"/>
              <a:ext cx="1176821" cy="108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  <a:ext uri="{FAA26D3D-D897-4be2-8F04-BA451C77F1D7}">
                <ma14:placeholderFlag xmlns:ma14="http://schemas.microsoft.com/office/mac/drawingml/2011/main"/>
              </a:ext>
            </a:extLst>
          </p:spPr>
        </p:pic>
      </p:grpSp>
      <p:sp>
        <p:nvSpPr>
          <p:cNvPr id="15" name="Textplatzhalt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72997"/>
            <a:ext cx="7886700" cy="649091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400" b="1">
                <a:solidFill>
                  <a:schemeClr val="tx2"/>
                </a:solidFill>
              </a:defRPr>
            </a:lvl2pPr>
            <a:lvl3pPr marL="914400" indent="0">
              <a:buNone/>
              <a:defRPr sz="2400" b="1">
                <a:solidFill>
                  <a:schemeClr val="tx2"/>
                </a:solidFill>
              </a:defRPr>
            </a:lvl3pPr>
            <a:lvl4pPr marL="1371600" indent="0">
              <a:buNone/>
              <a:defRPr sz="2400" b="1">
                <a:solidFill>
                  <a:schemeClr val="tx2"/>
                </a:solidFill>
              </a:defRPr>
            </a:lvl4pPr>
            <a:lvl5pPr marL="1828800" indent="0">
              <a:buNone/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err="1" smtClean="0"/>
              <a:t>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82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1155868"/>
            <a:ext cx="2949178" cy="901532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en-GB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6200" y="1155868"/>
            <a:ext cx="4629150" cy="50845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41829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5" name="Textplatzhalt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72997"/>
            <a:ext cx="7886700" cy="649091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400" b="1">
                <a:solidFill>
                  <a:schemeClr val="tx2"/>
                </a:solidFill>
              </a:defRPr>
            </a:lvl2pPr>
            <a:lvl3pPr marL="914400" indent="0">
              <a:buNone/>
              <a:defRPr sz="2400" b="1">
                <a:solidFill>
                  <a:schemeClr val="tx2"/>
                </a:solidFill>
              </a:defRPr>
            </a:lvl3pPr>
            <a:lvl4pPr marL="1371600" indent="0">
              <a:buNone/>
              <a:defRPr sz="2400" b="1">
                <a:solidFill>
                  <a:schemeClr val="tx2"/>
                </a:solidFill>
              </a:defRPr>
            </a:lvl4pPr>
            <a:lvl5pPr marL="1828800" indent="0">
              <a:buNone/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err="1" smtClean="0"/>
              <a:t>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03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126329"/>
            <a:ext cx="7886700" cy="5091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cxnSp>
        <p:nvCxnSpPr>
          <p:cNvPr id="18" name="Gerade Verbindung 17"/>
          <p:cNvCxnSpPr/>
          <p:nvPr userDrawn="1"/>
        </p:nvCxnSpPr>
        <p:spPr>
          <a:xfrm>
            <a:off x="625643" y="6363191"/>
            <a:ext cx="78867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8"/>
          <p:cNvSpPr txBox="1">
            <a:spLocks/>
          </p:cNvSpPr>
          <p:nvPr userDrawn="1"/>
        </p:nvSpPr>
        <p:spPr>
          <a:xfrm>
            <a:off x="628650" y="368301"/>
            <a:ext cx="7886700" cy="6270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7" name="Textfeld 26"/>
          <p:cNvSpPr txBox="1"/>
          <p:nvPr userDrawn="1"/>
        </p:nvSpPr>
        <p:spPr>
          <a:xfrm>
            <a:off x="7162343" y="6397980"/>
            <a:ext cx="1350000" cy="307777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pPr marL="7938" indent="0" algn="r">
              <a:tabLst/>
            </a:pPr>
            <a:fld id="{AB585FEF-27C1-2F46-A34C-DB1E842D4698}" type="slidenum">
              <a:rPr lang="en-GB" sz="1400" b="0" smtClean="0">
                <a:solidFill>
                  <a:schemeClr val="bg1">
                    <a:lumMod val="65000"/>
                  </a:schemeClr>
                </a:solidFill>
              </a:rPr>
              <a:t>‹#›</a:t>
            </a:fld>
            <a:endParaRPr lang="en-GB" sz="1400" b="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8" name="Gruppierung 37"/>
          <p:cNvGrpSpPr/>
          <p:nvPr userDrawn="1"/>
        </p:nvGrpSpPr>
        <p:grpSpPr>
          <a:xfrm>
            <a:off x="625642" y="241898"/>
            <a:ext cx="7976210" cy="1080000"/>
            <a:chOff x="834190" y="241898"/>
            <a:chExt cx="10634946" cy="1080000"/>
          </a:xfrm>
        </p:grpSpPr>
        <p:sp>
          <p:nvSpPr>
            <p:cNvPr id="31" name="Textplatzhalter 17"/>
            <p:cNvSpPr txBox="1">
              <a:spLocks/>
            </p:cNvSpPr>
            <p:nvPr userDrawn="1"/>
          </p:nvSpPr>
          <p:spPr>
            <a:xfrm>
              <a:off x="834190" y="360082"/>
              <a:ext cx="10515600" cy="629803"/>
            </a:xfrm>
            <a:prstGeom prst="rect">
              <a:avLst/>
            </a:prstGeom>
            <a:solidFill>
              <a:srgbClr val="E3F3FF"/>
            </a:solidFill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/>
                <a:buNone/>
                <a:defRPr sz="28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2400" dirty="0"/>
            </a:p>
          </p:txBody>
        </p:sp>
        <p:cxnSp>
          <p:nvCxnSpPr>
            <p:cNvPr id="10" name="Gerade Verbindung 9"/>
            <p:cNvCxnSpPr/>
            <p:nvPr userDrawn="1"/>
          </p:nvCxnSpPr>
          <p:spPr>
            <a:xfrm>
              <a:off x="834190" y="1007279"/>
              <a:ext cx="10515600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ierung 31"/>
            <p:cNvGrpSpPr/>
            <p:nvPr userDrawn="1"/>
          </p:nvGrpSpPr>
          <p:grpSpPr>
            <a:xfrm>
              <a:off x="9330267" y="241898"/>
              <a:ext cx="2138869" cy="1080000"/>
              <a:chOff x="9330267" y="241898"/>
              <a:chExt cx="2138869" cy="1080000"/>
            </a:xfrm>
          </p:grpSpPr>
          <p:sp>
            <p:nvSpPr>
              <p:cNvPr id="33" name="Textfeld 32"/>
              <p:cNvSpPr txBox="1"/>
              <p:nvPr userDrawn="1"/>
            </p:nvSpPr>
            <p:spPr>
              <a:xfrm>
                <a:off x="9330267" y="499446"/>
                <a:ext cx="155045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b="1" dirty="0" err="1" smtClean="0">
                    <a:solidFill>
                      <a:schemeClr val="tx2"/>
                    </a:solidFill>
                    <a:latin typeface="Cambria" charset="0"/>
                    <a:ea typeface="Cambria" charset="0"/>
                    <a:cs typeface="Cambria" charset="0"/>
                  </a:rPr>
                  <a:t>FaSMEd</a:t>
                </a:r>
                <a:endParaRPr lang="en-GB" b="1" dirty="0">
                  <a:solidFill>
                    <a:schemeClr val="tx2"/>
                  </a:solidFill>
                  <a:latin typeface="Cambria" charset="0"/>
                  <a:ea typeface="Cambria" charset="0"/>
                  <a:cs typeface="Cambria" charset="0"/>
                </a:endParaRPr>
              </a:p>
            </p:txBody>
          </p:sp>
          <p:pic>
            <p:nvPicPr>
              <p:cNvPr id="34" name="Bild 33"/>
              <p:cNvPicPr>
                <a:picLocks noChangeAspect="1"/>
              </p:cNvPicPr>
              <p:nvPr userDrawn="1"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0" b="70500" l="10000" r="90000">
                            <a14:foregroundMark x1="68000" y1="16500" x2="73000" y2="15500"/>
                            <a14:foregroundMark x1="71000" y1="8000" x2="74000" y2="8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7058" r="12468" b="26864"/>
              <a:stretch/>
            </p:blipFill>
            <p:spPr bwMode="auto">
              <a:xfrm>
                <a:off x="10292315" y="241898"/>
                <a:ext cx="1176821" cy="10800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</p:grp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D0A13-C23C-044B-BB5A-BC9381C12B5F}" type="datetime1">
              <a:rPr lang="en-ZA" smtClean="0"/>
              <a:t>03/10/2016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INTRODUCING FORMATIVE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9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ln>
            <a:noFill/>
          </a:ln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p.mathshell.org/pd/modules/1_Formative_Assessment/html/videos_e1.htm" TargetMode="Externa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p.mathshell.org/pd/modules/1_Formative_Assessment/html/videos_g1.htm" TargetMode="Externa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p.mathshell.org/lessons.php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p.mathshell.org/pd/modules/1_Formative_Assessment/html/videos_c1.htm" TargetMode="Externa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p.mathshell.org/pd/modules/1_Formative_Assessment/html/videos_d1.htm" TargetMode="Externa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el 3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dirty="0" smtClean="0"/>
              <a:t>INTRODUCING</a:t>
            </a:r>
            <a:br>
              <a:rPr lang="en-GB" sz="5400" dirty="0" smtClean="0"/>
            </a:br>
            <a:r>
              <a:rPr lang="en-GB" sz="5400" dirty="0" smtClean="0"/>
              <a:t>FORMATIVE ASSESSMENT</a:t>
            </a:r>
            <a:endParaRPr lang="en-GB" sz="5400" dirty="0"/>
          </a:p>
        </p:txBody>
      </p:sp>
      <p:sp>
        <p:nvSpPr>
          <p:cNvPr id="37" name="Untertitel 3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err="1" smtClean="0"/>
              <a:t>FaSMEd</a:t>
            </a:r>
            <a:r>
              <a:rPr lang="en-GB" sz="2800" dirty="0" smtClean="0"/>
              <a:t> PROFESSIONAL DEVELOPMENT MODULE</a:t>
            </a:r>
            <a:endParaRPr lang="en-GB" sz="2800" dirty="0"/>
          </a:p>
        </p:txBody>
      </p:sp>
      <p:sp>
        <p:nvSpPr>
          <p:cNvPr id="16" name="Textfeld 15"/>
          <p:cNvSpPr txBox="1"/>
          <p:nvPr/>
        </p:nvSpPr>
        <p:spPr>
          <a:xfrm>
            <a:off x="4659199" y="65516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29DC556-5A99-5F4B-B5DE-96DBA9E13951}" type="datetime1">
              <a:rPr lang="en-ZA" smtClean="0"/>
              <a:t>03/10/2016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INTRODUCING FORMATIVE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74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Activity E: Observing formative assessment </a:t>
            </a:r>
            <a:r>
              <a:rPr lang="en-GB" dirty="0" smtClean="0"/>
              <a:t>(2)</a:t>
            </a:r>
            <a:endParaRPr lang="de-DE" dirty="0"/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400050" y="1638299"/>
            <a:ext cx="3397250" cy="4389967"/>
          </a:xfrm>
        </p:spPr>
        <p:txBody>
          <a:bodyPr>
            <a:normAutofit fontScale="92500"/>
          </a:bodyPr>
          <a:lstStyle/>
          <a:p>
            <a:pPr lvl="0">
              <a:lnSpc>
                <a:spcPts val="2800"/>
              </a:lnSpc>
              <a:buFont typeface="Arial"/>
              <a:buChar char="•"/>
            </a:pPr>
            <a:r>
              <a:rPr lang="en-GB" dirty="0"/>
              <a:t>What different kinds </a:t>
            </a:r>
            <a:r>
              <a:rPr lang="en-GB" dirty="0" smtClean="0"/>
              <a:t>of assessment </a:t>
            </a:r>
            <a:r>
              <a:rPr lang="en-GB" dirty="0"/>
              <a:t>can you see?</a:t>
            </a:r>
          </a:p>
          <a:p>
            <a:pPr lvl="0">
              <a:lnSpc>
                <a:spcPts val="2800"/>
              </a:lnSpc>
              <a:buFont typeface="Arial"/>
              <a:buChar char="•"/>
            </a:pPr>
            <a:r>
              <a:rPr lang="en-GB" dirty="0"/>
              <a:t>What is the purpose of </a:t>
            </a:r>
            <a:r>
              <a:rPr lang="en-GB" dirty="0" smtClean="0"/>
              <a:t>each </a:t>
            </a:r>
            <a:r>
              <a:rPr lang="en-GB" dirty="0"/>
              <a:t>kind of assessment?</a:t>
            </a:r>
          </a:p>
          <a:p>
            <a:pPr lvl="0">
              <a:lnSpc>
                <a:spcPts val="2800"/>
              </a:lnSpc>
              <a:buFont typeface="Arial"/>
              <a:buChar char="•"/>
            </a:pPr>
            <a:r>
              <a:rPr lang="en-GB" dirty="0"/>
              <a:t>What do both the </a:t>
            </a:r>
            <a:r>
              <a:rPr lang="en-GB" dirty="0" smtClean="0"/>
              <a:t>teachers </a:t>
            </a:r>
            <a:r>
              <a:rPr lang="en-GB" dirty="0"/>
              <a:t>and students </a:t>
            </a:r>
            <a:r>
              <a:rPr lang="en-GB" dirty="0" smtClean="0"/>
              <a:t>learn?</a:t>
            </a:r>
          </a:p>
          <a:p>
            <a:pPr marL="0" lvl="0" indent="0">
              <a:lnSpc>
                <a:spcPts val="2800"/>
              </a:lnSpc>
              <a:buNone/>
            </a:pPr>
            <a:r>
              <a:rPr lang="en-GB" dirty="0" smtClean="0"/>
              <a:t>(answer on </a:t>
            </a:r>
            <a:r>
              <a:rPr lang="en-GB" b="1" dirty="0"/>
              <a:t>H</a:t>
            </a:r>
            <a:r>
              <a:rPr lang="en-GB" b="1" dirty="0" smtClean="0"/>
              <a:t>andout 8</a:t>
            </a:r>
            <a:r>
              <a:rPr lang="en-GB" dirty="0" smtClean="0"/>
              <a:t>)</a:t>
            </a:r>
          </a:p>
          <a:p>
            <a:pPr lvl="0">
              <a:lnSpc>
                <a:spcPts val="2800"/>
              </a:lnSpc>
              <a:buFont typeface="Arial"/>
              <a:buChar char="•"/>
            </a:pPr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20B4677-7D04-BA4C-AA75-857BDA0BCCBE}" type="datetime1">
              <a:rPr lang="en-ZA" smtClean="0"/>
              <a:t>03/10/2016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INTRODUCING FORMATIVE ASSESSMENT</a:t>
            </a:r>
            <a:endParaRPr lang="en-GB" dirty="0"/>
          </a:p>
        </p:txBody>
      </p:sp>
      <p:pic>
        <p:nvPicPr>
          <p:cNvPr id="8" name="Picture 7" descr="Description: Picture 1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816100"/>
            <a:ext cx="4948238" cy="3238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217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Activity E: Observing formative assessment </a:t>
            </a:r>
            <a:r>
              <a:rPr lang="en-GB" dirty="0" smtClean="0"/>
              <a:t>(3)</a:t>
            </a:r>
            <a:endParaRPr lang="de-DE" dirty="0"/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628650" y="1151467"/>
            <a:ext cx="7753350" cy="5204884"/>
          </a:xfrm>
        </p:spPr>
        <p:txBody>
          <a:bodyPr>
            <a:normAutofit/>
          </a:bodyPr>
          <a:lstStyle/>
          <a:p>
            <a:pPr marL="0" lvl="0" indent="0">
              <a:lnSpc>
                <a:spcPts val="2800"/>
              </a:lnSpc>
              <a:buNone/>
            </a:pPr>
            <a:r>
              <a:rPr lang="en-GB" dirty="0" smtClean="0"/>
              <a:t>Five key strategies:</a:t>
            </a:r>
          </a:p>
          <a:p>
            <a:pPr marL="1079500" lvl="0" indent="-355600">
              <a:lnSpc>
                <a:spcPts val="2880"/>
              </a:lnSpc>
              <a:buFont typeface="Arial"/>
              <a:buChar char="•"/>
            </a:pPr>
            <a:r>
              <a:rPr lang="en-GB" dirty="0"/>
              <a:t>C</a:t>
            </a:r>
            <a:r>
              <a:rPr lang="en-GB" dirty="0" smtClean="0"/>
              <a:t>larifying</a:t>
            </a:r>
            <a:r>
              <a:rPr lang="en-GB" dirty="0"/>
              <a:t>/ </a:t>
            </a:r>
            <a:r>
              <a:rPr lang="en-GB" dirty="0" smtClean="0"/>
              <a:t>understanding</a:t>
            </a:r>
            <a:r>
              <a:rPr lang="en-GB" dirty="0"/>
              <a:t>/ </a:t>
            </a:r>
            <a:r>
              <a:rPr lang="en-GB" dirty="0" smtClean="0"/>
              <a:t>sharing </a:t>
            </a:r>
            <a:r>
              <a:rPr lang="en-GB" dirty="0"/>
              <a:t>learning intentions and criteria for </a:t>
            </a:r>
            <a:r>
              <a:rPr lang="en-GB" dirty="0" smtClean="0"/>
              <a:t>success;</a:t>
            </a:r>
            <a:endParaRPr lang="en-GB" dirty="0"/>
          </a:p>
          <a:p>
            <a:pPr marL="1079500" lvl="0" indent="-355600">
              <a:lnSpc>
                <a:spcPts val="2880"/>
              </a:lnSpc>
              <a:buFont typeface="Arial"/>
              <a:buChar char="•"/>
            </a:pPr>
            <a:r>
              <a:rPr lang="en-GB" dirty="0"/>
              <a:t>Engineering effective classroom discussions and other learning tasks that elicit evidence of student </a:t>
            </a:r>
            <a:r>
              <a:rPr lang="en-GB" dirty="0" smtClean="0"/>
              <a:t>understanding;</a:t>
            </a:r>
            <a:endParaRPr lang="en-GB" dirty="0"/>
          </a:p>
          <a:p>
            <a:pPr marL="1079500" lvl="0" indent="-355600">
              <a:lnSpc>
                <a:spcPts val="2880"/>
              </a:lnSpc>
              <a:buFont typeface="Arial"/>
              <a:buChar char="•"/>
            </a:pPr>
            <a:r>
              <a:rPr lang="en-GB" dirty="0"/>
              <a:t>Providing feedback that moves learners </a:t>
            </a:r>
            <a:r>
              <a:rPr lang="en-GB" dirty="0" smtClean="0"/>
              <a:t>forward;</a:t>
            </a:r>
            <a:endParaRPr lang="en-GB" dirty="0"/>
          </a:p>
          <a:p>
            <a:pPr marL="1079500" lvl="0" indent="-355600">
              <a:lnSpc>
                <a:spcPts val="2880"/>
              </a:lnSpc>
              <a:buFont typeface="Arial"/>
              <a:buChar char="•"/>
            </a:pPr>
            <a:r>
              <a:rPr lang="en-GB" dirty="0"/>
              <a:t>Activating students as instructional resources for one </a:t>
            </a:r>
            <a:r>
              <a:rPr lang="en-GB" dirty="0" smtClean="0"/>
              <a:t>another;</a:t>
            </a:r>
            <a:endParaRPr lang="en-GB" dirty="0"/>
          </a:p>
          <a:p>
            <a:pPr marL="1079500" lvl="0" indent="-355600">
              <a:lnSpc>
                <a:spcPts val="2880"/>
              </a:lnSpc>
              <a:buFont typeface="Arial"/>
              <a:buChar char="•"/>
            </a:pPr>
            <a:r>
              <a:rPr lang="en-GB" dirty="0"/>
              <a:t>Activating students as owners of their own learning.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20B4677-7D04-BA4C-AA75-857BDA0BCCBE}" type="datetime1">
              <a:rPr lang="en-ZA" smtClean="0"/>
              <a:t>03/10/2016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INTRODUCING FORMATIVE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436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Activity F: The </a:t>
            </a:r>
            <a:r>
              <a:rPr lang="en-GB" dirty="0"/>
              <a:t>effects of </a:t>
            </a:r>
            <a:r>
              <a:rPr lang="en-GB" dirty="0" smtClean="0"/>
              <a:t>feedback (1)</a:t>
            </a:r>
            <a:endParaRPr lang="de-DE" dirty="0"/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107950" y="1866900"/>
            <a:ext cx="3067050" cy="4272743"/>
          </a:xfrm>
        </p:spPr>
        <p:txBody>
          <a:bodyPr>
            <a:normAutofit/>
          </a:bodyPr>
          <a:lstStyle/>
          <a:p>
            <a:pPr lvl="0">
              <a:lnSpc>
                <a:spcPts val="2960"/>
              </a:lnSpc>
              <a:buFont typeface="Arial"/>
              <a:buChar char="•"/>
            </a:pPr>
            <a:r>
              <a:rPr lang="en-GB" sz="2400" dirty="0"/>
              <a:t>Which of their comments strike you as particularly important?</a:t>
            </a:r>
          </a:p>
          <a:p>
            <a:pPr lvl="0">
              <a:lnSpc>
                <a:spcPts val="2960"/>
              </a:lnSpc>
              <a:buFont typeface="Arial"/>
              <a:buChar char="•"/>
            </a:pPr>
            <a:r>
              <a:rPr lang="en-GB" sz="2400" dirty="0"/>
              <a:t>What are the implications of their </a:t>
            </a:r>
            <a:r>
              <a:rPr lang="en-GB" sz="2400" dirty="0" smtClean="0"/>
              <a:t>comments?</a:t>
            </a:r>
          </a:p>
          <a:p>
            <a:pPr marL="0" lvl="0" indent="0">
              <a:lnSpc>
                <a:spcPts val="2960"/>
              </a:lnSpc>
              <a:buNone/>
            </a:pPr>
            <a:r>
              <a:rPr lang="en-GB" sz="2400" dirty="0" smtClean="0"/>
              <a:t>(answer on </a:t>
            </a:r>
            <a:r>
              <a:rPr lang="en-GB" sz="2400" b="1" dirty="0" smtClean="0"/>
              <a:t>Handout 9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C6B4723-AA03-CF47-8D0E-2DF653550153}" type="datetime1">
              <a:rPr lang="en-ZA" smtClean="0"/>
              <a:t>03/10/2016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INTRODUCING FORMATIVE ASSESSMENT</a:t>
            </a:r>
            <a:endParaRPr lang="en-GB" dirty="0"/>
          </a:p>
        </p:txBody>
      </p:sp>
      <p:pic>
        <p:nvPicPr>
          <p:cNvPr id="6" name="Picture 5" descr="Description: Picture 8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4" y="1619250"/>
            <a:ext cx="5695951" cy="3295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751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Activity F: The effects of feedback </a:t>
            </a:r>
            <a:r>
              <a:rPr lang="en-GB" dirty="0" smtClean="0"/>
              <a:t>(2)</a:t>
            </a:r>
            <a:endParaRPr lang="de-DE" dirty="0"/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828675" y="1794933"/>
            <a:ext cx="7315200" cy="456141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3200" i="1" dirty="0" smtClean="0"/>
              <a:t>The </a:t>
            </a:r>
            <a:r>
              <a:rPr lang="en-GB" sz="3200" b="1" i="1" dirty="0"/>
              <a:t>dangers</a:t>
            </a:r>
            <a:r>
              <a:rPr lang="en-GB" sz="3200" i="1" dirty="0"/>
              <a:t> of giving marks, levels, rewards and </a:t>
            </a:r>
            <a:r>
              <a:rPr lang="en-GB" sz="3200" i="1" dirty="0" smtClean="0"/>
              <a:t>rankings</a:t>
            </a:r>
            <a:endParaRPr lang="en-GB" sz="3200" dirty="0"/>
          </a:p>
          <a:p>
            <a:pPr marL="457200" lvl="1" indent="-457200">
              <a:spcBef>
                <a:spcPts val="1000"/>
              </a:spcBef>
              <a:buFont typeface="Arial"/>
              <a:buChar char="•"/>
            </a:pPr>
            <a:r>
              <a:rPr lang="en-GB" sz="2800" dirty="0"/>
              <a:t>What are the implications of this for your practice</a:t>
            </a:r>
            <a:r>
              <a:rPr lang="en-GB" sz="2800" dirty="0" smtClean="0"/>
              <a:t>?</a:t>
            </a:r>
            <a:endParaRPr lang="en-GB" sz="2800" dirty="0"/>
          </a:p>
          <a:p>
            <a:pPr marL="457200" indent="-457200">
              <a:buFont typeface="Arial"/>
              <a:buChar char="•"/>
            </a:pPr>
            <a:r>
              <a:rPr lang="en-GB" dirty="0" smtClean="0"/>
              <a:t>What </a:t>
            </a:r>
            <a:r>
              <a:rPr lang="en-GB" dirty="0"/>
              <a:t>would happen if you stopped giving marks or </a:t>
            </a:r>
            <a:r>
              <a:rPr lang="en-GB" dirty="0" smtClean="0"/>
              <a:t>level on </a:t>
            </a:r>
            <a:r>
              <a:rPr lang="en-GB" dirty="0"/>
              <a:t>pupils’ work? </a:t>
            </a:r>
            <a:endParaRPr lang="en-GB" dirty="0" smtClean="0"/>
          </a:p>
          <a:p>
            <a:pPr marL="457200" indent="-457200">
              <a:buFont typeface="Arial"/>
              <a:buChar char="•"/>
            </a:pPr>
            <a:r>
              <a:rPr lang="en-GB" dirty="0" smtClean="0"/>
              <a:t>Why </a:t>
            </a:r>
            <a:r>
              <a:rPr lang="en-GB" dirty="0"/>
              <a:t>are so many teachers resistant to making this </a:t>
            </a:r>
            <a:r>
              <a:rPr lang="en-GB" dirty="0" smtClean="0"/>
              <a:t>change?</a:t>
            </a:r>
          </a:p>
          <a:p>
            <a:pPr marL="0" indent="0">
              <a:buNone/>
            </a:pPr>
            <a:r>
              <a:rPr lang="en-GB" i="1" dirty="0"/>
              <a:t>The </a:t>
            </a:r>
            <a:r>
              <a:rPr lang="en-GB" b="1" i="1" dirty="0"/>
              <a:t>advantages</a:t>
            </a:r>
            <a:r>
              <a:rPr lang="en-GB" i="1" dirty="0"/>
              <a:t> of giving clear, specific, content-focused feedback</a:t>
            </a:r>
            <a:endParaRPr lang="en-GB" dirty="0"/>
          </a:p>
          <a:p>
            <a:pPr marL="342900" indent="-342900">
              <a:buFont typeface="Arial"/>
              <a:buChar char="•"/>
            </a:pPr>
            <a:r>
              <a:rPr lang="en-GB" dirty="0"/>
              <a:t>What are the implications of this for your practice?</a:t>
            </a:r>
          </a:p>
          <a:p>
            <a:pPr marL="342900" indent="-342900">
              <a:buFont typeface="Arial"/>
              <a:buChar char="•"/>
            </a:pPr>
            <a:r>
              <a:rPr lang="en-GB" dirty="0"/>
              <a:t>Does this kind of feedback necessarily take much longer to give? 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8AC1DB9-E1A5-4F41-8431-2A45C4FD3B22}" type="datetime1">
              <a:rPr lang="en-ZA" smtClean="0"/>
              <a:t>03/10/2016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INTRODUCING FORMATIVE ASSESSMENT</a:t>
            </a:r>
            <a:endParaRPr lang="en-GB" dirty="0"/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828675" y="1244600"/>
            <a:ext cx="741045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498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 err="1"/>
              <a:t>Handout</a:t>
            </a:r>
            <a:r>
              <a:rPr lang="en-GB" sz="2400" b="1" dirty="0"/>
              <a:t> 9</a:t>
            </a:r>
            <a:r>
              <a:rPr lang="en-GB" sz="2400" dirty="0"/>
              <a:t>: </a:t>
            </a:r>
            <a:r>
              <a:rPr lang="en-GB" sz="2400" i="1" dirty="0"/>
              <a:t>The effects of feedback on students’ learning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46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Activity F</a:t>
            </a:r>
            <a:r>
              <a:rPr lang="en-GB" dirty="0"/>
              <a:t>: The effects of feedback </a:t>
            </a:r>
            <a:r>
              <a:rPr lang="en-GB" dirty="0" smtClean="0"/>
              <a:t>(3)</a:t>
            </a:r>
            <a:endParaRPr lang="de-DE" dirty="0"/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828675" y="1981200"/>
            <a:ext cx="7315200" cy="4152092"/>
          </a:xfrm>
        </p:spPr>
        <p:txBody>
          <a:bodyPr>
            <a:normAutofit/>
          </a:bodyPr>
          <a:lstStyle/>
          <a:p>
            <a:pPr marL="444500" indent="-4445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de-DE" sz="2400" dirty="0" smtClean="0"/>
              <a:t>Plan a problem</a:t>
            </a:r>
            <a:r>
              <a:rPr lang="de-DE" sz="2400" dirty="0"/>
              <a:t>-</a:t>
            </a:r>
            <a:r>
              <a:rPr lang="de-DE" sz="2400" dirty="0" err="1" smtClean="0"/>
              <a:t>solving</a:t>
            </a:r>
            <a:r>
              <a:rPr lang="de-DE" sz="2400" dirty="0" smtClean="0"/>
              <a:t> </a:t>
            </a:r>
            <a:r>
              <a:rPr lang="de-DE" sz="2400" dirty="0" err="1" smtClean="0"/>
              <a:t>lesson</a:t>
            </a:r>
            <a:r>
              <a:rPr lang="de-DE" sz="2400" dirty="0" smtClean="0"/>
              <a:t> (</a:t>
            </a:r>
            <a:r>
              <a:rPr lang="de-DE" sz="2400" i="1" dirty="0" err="1" smtClean="0"/>
              <a:t>Counting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trees</a:t>
            </a:r>
            <a:r>
              <a:rPr lang="de-DE" sz="2400" i="1" dirty="0" smtClean="0"/>
              <a:t>, </a:t>
            </a:r>
            <a:r>
              <a:rPr lang="de-DE" sz="2400" i="1" dirty="0" err="1" smtClean="0"/>
              <a:t>Cats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and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kittens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or</a:t>
            </a:r>
            <a:r>
              <a:rPr lang="de-DE" sz="2400" i="1" dirty="0" smtClean="0"/>
              <a:t> </a:t>
            </a:r>
            <a:r>
              <a:rPr lang="de-DE" sz="2400" i="1" dirty="0" err="1" smtClean="0">
                <a:hlinkClick r:id="rId2"/>
              </a:rPr>
              <a:t>something</a:t>
            </a:r>
            <a:r>
              <a:rPr lang="de-DE" sz="2400" i="1" dirty="0" smtClean="0">
                <a:hlinkClick r:id="rId2"/>
              </a:rPr>
              <a:t> </a:t>
            </a:r>
            <a:r>
              <a:rPr lang="de-DE" sz="2400" i="1" dirty="0" err="1" smtClean="0">
                <a:hlinkClick r:id="rId2"/>
              </a:rPr>
              <a:t>else</a:t>
            </a:r>
            <a:r>
              <a:rPr lang="de-DE" sz="2400" i="1" dirty="0" smtClean="0"/>
              <a:t>)</a:t>
            </a:r>
            <a:endParaRPr lang="de-DE" sz="2400" dirty="0"/>
          </a:p>
          <a:p>
            <a:pPr marL="444500" indent="-4445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de-DE" sz="2400" dirty="0" err="1" smtClean="0"/>
              <a:t>Use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handout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guidance</a:t>
            </a:r>
            <a:endParaRPr lang="de-DE" sz="2400" dirty="0" smtClean="0"/>
          </a:p>
          <a:p>
            <a:pPr marL="444500" indent="-4445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de-DE" sz="2400" dirty="0" smtClean="0"/>
              <a:t>But </a:t>
            </a:r>
            <a:r>
              <a:rPr lang="de-DE" sz="2400" dirty="0" err="1" smtClean="0"/>
              <a:t>make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lesson</a:t>
            </a:r>
            <a:r>
              <a:rPr lang="de-DE" sz="2400" dirty="0" smtClean="0"/>
              <a:t> </a:t>
            </a:r>
            <a:r>
              <a:rPr lang="de-DE" sz="2400" i="1" dirty="0" err="1" smtClean="0"/>
              <a:t>your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own</a:t>
            </a:r>
            <a:r>
              <a:rPr lang="de-DE" sz="2400" i="1" dirty="0" smtClean="0"/>
              <a:t>!</a:t>
            </a:r>
          </a:p>
          <a:p>
            <a:pPr marL="444500" indent="-4445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endParaRPr lang="de-DE" sz="2400" i="1" dirty="0"/>
          </a:p>
          <a:p>
            <a:pPr marL="444500" indent="-4445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de-DE" sz="2400" dirty="0" err="1" smtClean="0">
                <a:solidFill>
                  <a:srgbClr val="FF0000"/>
                </a:solidFill>
              </a:rPr>
              <a:t>Teach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the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lesson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between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now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and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next</a:t>
            </a:r>
            <a:r>
              <a:rPr lang="de-DE" sz="2400" dirty="0" smtClean="0">
                <a:solidFill>
                  <a:srgbClr val="FF0000"/>
                </a:solidFill>
              </a:rPr>
              <a:t> time</a:t>
            </a:r>
          </a:p>
          <a:p>
            <a:pPr marL="444500" indent="-4445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endParaRPr lang="de-DE" sz="2400" dirty="0">
              <a:solidFill>
                <a:srgbClr val="FF0000"/>
              </a:solidFill>
            </a:endParaRPr>
          </a:p>
          <a:p>
            <a:pPr marL="444500" indent="-4445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de-DE" sz="2400" dirty="0" err="1" smtClean="0">
                <a:solidFill>
                  <a:srgbClr val="FF0000"/>
                </a:solidFill>
              </a:rPr>
              <a:t>Be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ready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to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report</a:t>
            </a:r>
            <a:r>
              <a:rPr lang="de-DE" sz="2400" dirty="0" smtClean="0">
                <a:solidFill>
                  <a:srgbClr val="FF0000"/>
                </a:solidFill>
              </a:rPr>
              <a:t> back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8AC1DB9-E1A5-4F41-8431-2A45C4FD3B22}" type="datetime1">
              <a:rPr lang="en-ZA" smtClean="0"/>
              <a:t>03/10/2016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INTRODUCING FORMATIVE ASSESSMENT</a:t>
            </a:r>
            <a:endParaRPr lang="en-GB" dirty="0"/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828675" y="1244600"/>
            <a:ext cx="741045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498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 err="1"/>
              <a:t>Handout</a:t>
            </a:r>
            <a:r>
              <a:rPr lang="en-GB" sz="2400" b="1" dirty="0"/>
              <a:t> </a:t>
            </a:r>
            <a:r>
              <a:rPr lang="en-GB" sz="2400" b="1" dirty="0" smtClean="0"/>
              <a:t>10</a:t>
            </a:r>
            <a:r>
              <a:rPr lang="en-GB" sz="2400" dirty="0" smtClean="0"/>
              <a:t>: </a:t>
            </a:r>
            <a:r>
              <a:rPr lang="en-GB" sz="2400" i="1" dirty="0" smtClean="0"/>
              <a:t>A formative assessment lesson plan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50569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Activity G: Exchanging experiences</a:t>
            </a:r>
            <a:endParaRPr lang="de-DE" dirty="0"/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828675" y="1981200"/>
            <a:ext cx="7315200" cy="4152092"/>
          </a:xfrm>
        </p:spPr>
        <p:txBody>
          <a:bodyPr>
            <a:normAutofit/>
          </a:bodyPr>
          <a:lstStyle/>
          <a:p>
            <a:pPr lvl="0">
              <a:buFont typeface="Arial"/>
              <a:buChar char="•"/>
            </a:pPr>
            <a:r>
              <a:rPr lang="en-GB" sz="2400" dirty="0" smtClean="0"/>
              <a:t>What worked well and less well in terms of formative assessment? </a:t>
            </a:r>
            <a:endParaRPr lang="en-ZA" sz="2400" dirty="0" smtClean="0"/>
          </a:p>
          <a:p>
            <a:pPr>
              <a:buFont typeface="Arial"/>
              <a:buChar char="•"/>
            </a:pPr>
            <a:r>
              <a:rPr lang="en-GB" sz="2400" dirty="0" smtClean="0"/>
              <a:t>What did you learn about the students’ understanding from the initial activity?</a:t>
            </a:r>
            <a:endParaRPr lang="en-ZA" sz="2400" dirty="0" smtClean="0"/>
          </a:p>
          <a:p>
            <a:pPr>
              <a:buFont typeface="Arial"/>
              <a:buChar char="•"/>
            </a:pPr>
            <a:r>
              <a:rPr lang="en-GB" sz="2400" dirty="0" smtClean="0"/>
              <a:t>How did the students respond to your feedback?</a:t>
            </a:r>
            <a:endParaRPr lang="en-ZA" sz="2400" dirty="0" smtClean="0"/>
          </a:p>
          <a:p>
            <a:pPr lvl="0">
              <a:buFont typeface="Arial"/>
              <a:buChar char="•"/>
            </a:pPr>
            <a:r>
              <a:rPr lang="en-GB" sz="2400" dirty="0" smtClean="0"/>
              <a:t>What worked well and less well in terms of problem solving? </a:t>
            </a:r>
            <a:endParaRPr lang="en-ZA" sz="2400" dirty="0" smtClean="0"/>
          </a:p>
          <a:p>
            <a:pPr>
              <a:buFont typeface="Arial"/>
              <a:buChar char="•"/>
            </a:pPr>
            <a:r>
              <a:rPr lang="en-GB" sz="2400" dirty="0" smtClean="0"/>
              <a:t>What are the implications of this lesson for your future teaching?</a:t>
            </a:r>
            <a:r>
              <a:rPr lang="en-ZA" sz="2400" dirty="0" smtClean="0"/>
              <a:t> 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8AC1DB9-E1A5-4F41-8431-2A45C4FD3B22}" type="datetime1">
              <a:rPr lang="en-ZA" smtClean="0"/>
              <a:t>03/10/2016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INTRODUCING FORMATIVE ASSESSMENT</a:t>
            </a:r>
            <a:endParaRPr lang="en-GB" dirty="0"/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828675" y="1244600"/>
            <a:ext cx="741045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498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/>
              <a:t>Handout </a:t>
            </a:r>
            <a:r>
              <a:rPr lang="en-GB" sz="2400" b="1" dirty="0" smtClean="0"/>
              <a:t>11</a:t>
            </a:r>
            <a:r>
              <a:rPr lang="en-GB" sz="2400" dirty="0" smtClean="0"/>
              <a:t>: </a:t>
            </a:r>
            <a:r>
              <a:rPr lang="en-GB" sz="2400" i="1" dirty="0" smtClean="0"/>
              <a:t>Exchanging experiences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80693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28650" y="1803400"/>
            <a:ext cx="7886700" cy="440690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/>
              <a:t>Discuss the following questions and think about a few specific examples: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 smtClean="0"/>
          </a:p>
          <a:p>
            <a:pPr lvl="0">
              <a:buFont typeface="Arial"/>
              <a:buChar char="•"/>
            </a:pPr>
            <a:r>
              <a:rPr lang="en-GB" dirty="0"/>
              <a:t>Why do you assess students?</a:t>
            </a:r>
          </a:p>
          <a:p>
            <a:pPr lvl="0">
              <a:buFont typeface="Arial"/>
              <a:buChar char="•"/>
            </a:pPr>
            <a:r>
              <a:rPr lang="en-GB" dirty="0"/>
              <a:t>What different purposes do your assessments serve? Make a list</a:t>
            </a:r>
            <a:r>
              <a:rPr lang="en-GB" dirty="0" smtClean="0"/>
              <a:t>.</a:t>
            </a:r>
          </a:p>
          <a:p>
            <a:pPr lvl="0">
              <a:buFont typeface="Arial"/>
              <a:buChar char="•"/>
            </a:pPr>
            <a:endParaRPr lang="en-GB" dirty="0" smtClean="0"/>
          </a:p>
          <a:p>
            <a:pPr marL="0" lvl="0" indent="0">
              <a:buNone/>
            </a:pPr>
            <a:r>
              <a:rPr lang="en-GB" b="1" dirty="0" smtClean="0"/>
              <a:t>Handout 1:</a:t>
            </a:r>
            <a:r>
              <a:rPr lang="en-GB" dirty="0" smtClean="0"/>
              <a:t> </a:t>
            </a:r>
            <a:r>
              <a:rPr lang="en-GB" i="1" dirty="0" smtClean="0"/>
              <a:t>The importance of formative assessment </a:t>
            </a:r>
            <a:r>
              <a:rPr lang="en-GB" dirty="0" smtClean="0"/>
              <a:t>discusses the potential of formative assessment to improve learning</a:t>
            </a:r>
            <a:endParaRPr lang="en-GB" i="1" dirty="0" smtClean="0"/>
          </a:p>
          <a:p>
            <a:pPr marL="22225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Activity A: What is formative assessment?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BB1CC0D-F6E3-CE47-BB48-4649BDAF4FEC}" type="datetime1">
              <a:rPr lang="en-ZA" smtClean="0"/>
              <a:t>03/10/2016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INTRODUCING FORMATIVE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51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28650" y="1460500"/>
            <a:ext cx="7886700" cy="4622800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ts val="3060"/>
              </a:lnSpc>
              <a:buFont typeface="Arial"/>
              <a:buChar char="•"/>
            </a:pPr>
            <a:r>
              <a:rPr lang="en-GB" dirty="0"/>
              <a:t>What strategies do you use to find out what your students know and understand?</a:t>
            </a:r>
          </a:p>
          <a:p>
            <a:pPr lvl="0">
              <a:lnSpc>
                <a:spcPts val="3060"/>
              </a:lnSpc>
              <a:buFont typeface="Arial"/>
              <a:buChar char="•"/>
            </a:pPr>
            <a:r>
              <a:rPr lang="en-GB" dirty="0"/>
              <a:t>Think of two students in your class, one who is particularly strong and one who is finding the work very difficult. </a:t>
            </a:r>
            <a:r>
              <a:rPr lang="en-GB" dirty="0" smtClean="0"/>
              <a:t>Describe the </a:t>
            </a:r>
            <a:r>
              <a:rPr lang="en-GB" dirty="0"/>
              <a:t>students' strengths and difficulties to your </a:t>
            </a:r>
            <a:r>
              <a:rPr lang="en-GB" dirty="0" smtClean="0"/>
              <a:t>partner.</a:t>
            </a:r>
            <a:endParaRPr lang="en-GB" dirty="0"/>
          </a:p>
          <a:p>
            <a:pPr lvl="0">
              <a:lnSpc>
                <a:spcPts val="3060"/>
              </a:lnSpc>
              <a:buFont typeface="Arial"/>
              <a:buChar char="•"/>
            </a:pPr>
            <a:r>
              <a:rPr lang="en-GB" dirty="0"/>
              <a:t>How did you become aware of these strengths and difficulties? On what evidence do you base your judgments? </a:t>
            </a:r>
            <a:endParaRPr lang="en-GB" dirty="0" smtClean="0"/>
          </a:p>
          <a:p>
            <a:pPr lvl="0">
              <a:lnSpc>
                <a:spcPts val="3060"/>
              </a:lnSpc>
              <a:buFont typeface="Arial"/>
              <a:buChar char="•"/>
            </a:pPr>
            <a:r>
              <a:rPr lang="en-GB" dirty="0" smtClean="0"/>
              <a:t>In </a:t>
            </a:r>
            <a:r>
              <a:rPr lang="en-GB" dirty="0"/>
              <a:t>what ways do your assessments of these students affect your lesson planning? </a:t>
            </a:r>
            <a:br>
              <a:rPr lang="en-GB" dirty="0"/>
            </a:br>
            <a:r>
              <a:rPr lang="en-GB" dirty="0"/>
              <a:t>Give examples.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Activity B: Teachers’ </a:t>
            </a:r>
            <a:r>
              <a:rPr lang="en-GB" dirty="0"/>
              <a:t>own </a:t>
            </a:r>
            <a:r>
              <a:rPr lang="en-GB" dirty="0" smtClean="0"/>
              <a:t>experiences (1)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7DF139B-4810-444E-8508-95ECD4AD0D0E}" type="datetime1">
              <a:rPr lang="en-ZA" smtClean="0"/>
              <a:t>03/10/2016</a:t>
            </a:fld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INTRODUCING FORMATIVE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77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Activity B: </a:t>
            </a:r>
            <a:r>
              <a:rPr lang="en-GB" dirty="0"/>
              <a:t>Teachers’ own experiences </a:t>
            </a:r>
            <a:r>
              <a:rPr lang="en-GB" dirty="0" smtClean="0"/>
              <a:t>(2)</a:t>
            </a:r>
            <a:endParaRPr lang="en-GB" dirty="0"/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628650" y="1143373"/>
            <a:ext cx="7886700" cy="509152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ts val="282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dirty="0" err="1" smtClean="0"/>
              <a:t>Handout</a:t>
            </a:r>
            <a:r>
              <a:rPr lang="en-GB" b="1" dirty="0" smtClean="0"/>
              <a:t> </a:t>
            </a:r>
            <a:r>
              <a:rPr lang="de-DE" b="1" dirty="0" smtClean="0"/>
              <a:t>2: </a:t>
            </a:r>
            <a:r>
              <a:rPr lang="en-GB" i="1" dirty="0"/>
              <a:t>Difficulties with formative assessment</a:t>
            </a:r>
            <a:r>
              <a:rPr lang="en-GB" dirty="0"/>
              <a:t> </a:t>
            </a:r>
            <a:r>
              <a:rPr lang="de-DE" dirty="0" smtClean="0"/>
              <a:t>summarises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findings</a:t>
            </a:r>
            <a:r>
              <a:rPr lang="de-DE" dirty="0" smtClean="0"/>
              <a:t>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challenges</a:t>
            </a:r>
            <a:r>
              <a:rPr lang="de-DE" dirty="0" smtClean="0"/>
              <a:t> </a:t>
            </a:r>
            <a:r>
              <a:rPr lang="de-DE" dirty="0" err="1" smtClean="0"/>
              <a:t>associated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formative </a:t>
            </a:r>
            <a:r>
              <a:rPr lang="de-DE" dirty="0" err="1" smtClean="0"/>
              <a:t>assessment</a:t>
            </a:r>
            <a:r>
              <a:rPr lang="de-DE" dirty="0" smtClean="0"/>
              <a:t>. </a:t>
            </a:r>
          </a:p>
          <a:p>
            <a:pPr lvl="0">
              <a:lnSpc>
                <a:spcPct val="120000"/>
              </a:lnSpc>
              <a:buFont typeface="Arial"/>
              <a:buChar char="•"/>
            </a:pPr>
            <a:r>
              <a:rPr lang="en-GB" dirty="0"/>
              <a:t>How far are the </a:t>
            </a:r>
            <a:r>
              <a:rPr lang="en-GB" dirty="0" smtClean="0"/>
              <a:t>difficulties on </a:t>
            </a:r>
            <a:r>
              <a:rPr lang="en-GB" dirty="0"/>
              <a:t>the </a:t>
            </a:r>
            <a:r>
              <a:rPr lang="en-GB" dirty="0" err="1"/>
              <a:t>handout</a:t>
            </a:r>
            <a:r>
              <a:rPr lang="en-GB" dirty="0"/>
              <a:t> valid in your </a:t>
            </a:r>
            <a:r>
              <a:rPr lang="en-GB" dirty="0" smtClean="0"/>
              <a:t>context?</a:t>
            </a:r>
            <a:endParaRPr lang="en-GB" dirty="0"/>
          </a:p>
          <a:p>
            <a:pPr lvl="0">
              <a:lnSpc>
                <a:spcPct val="120000"/>
              </a:lnSpc>
              <a:buFont typeface="Arial"/>
              <a:buChar char="•"/>
            </a:pPr>
            <a:r>
              <a:rPr lang="en-GB" dirty="0"/>
              <a:t>If any are, then </a:t>
            </a:r>
            <a:r>
              <a:rPr lang="en-GB"/>
              <a:t>what </a:t>
            </a:r>
            <a:r>
              <a:rPr lang="en-GB" smtClean="0"/>
              <a:t>may be </a:t>
            </a:r>
            <a:r>
              <a:rPr lang="en-GB" dirty="0"/>
              <a:t>done about them?</a:t>
            </a:r>
          </a:p>
          <a:p>
            <a:pPr lvl="0">
              <a:lnSpc>
                <a:spcPct val="110000"/>
              </a:lnSpc>
              <a:buFont typeface="Arial"/>
              <a:buChar char="•"/>
            </a:pPr>
            <a:r>
              <a:rPr lang="en-GB" dirty="0"/>
              <a:t>How would you answer a teacher who asks the following? What approaches would you suggest that they use?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GB" sz="2400" i="1" dirty="0" smtClean="0"/>
              <a:t>“</a:t>
            </a:r>
            <a:r>
              <a:rPr lang="en-GB" sz="2400" i="1" dirty="0"/>
              <a:t>I know it makes sense to assess students as we go along, </a:t>
            </a:r>
            <a:r>
              <a:rPr lang="en-GB" sz="2400" i="1" dirty="0" smtClean="0"/>
              <a:t/>
            </a:r>
            <a:br>
              <a:rPr lang="en-GB" sz="2400" i="1" dirty="0" smtClean="0"/>
            </a:br>
            <a:r>
              <a:rPr lang="en-GB" sz="2400" i="1" dirty="0" smtClean="0"/>
              <a:t>but how can </a:t>
            </a:r>
            <a:r>
              <a:rPr lang="en-GB" sz="2400" i="1" dirty="0"/>
              <a:t>I, in </a:t>
            </a:r>
            <a:r>
              <a:rPr lang="en-GB" sz="2400" i="1" dirty="0" smtClean="0"/>
              <a:t>the</a:t>
            </a:r>
            <a:r>
              <a:rPr lang="en-GB" sz="2400" i="1" dirty="0"/>
              <a:t> </a:t>
            </a:r>
            <a:r>
              <a:rPr lang="en-GB" sz="2400" i="1" dirty="0" smtClean="0"/>
              <a:t>midst </a:t>
            </a:r>
            <a:r>
              <a:rPr lang="en-GB" sz="2400" i="1" dirty="0"/>
              <a:t>of a lesson, </a:t>
            </a:r>
            <a:r>
              <a:rPr lang="en-GB" sz="2400" i="1" dirty="0" smtClean="0"/>
              <a:t/>
            </a:r>
            <a:br>
              <a:rPr lang="en-GB" sz="2400" i="1" dirty="0" smtClean="0"/>
            </a:br>
            <a:r>
              <a:rPr lang="en-GB" sz="2400" i="1" dirty="0" smtClean="0"/>
              <a:t>know </a:t>
            </a:r>
            <a:r>
              <a:rPr lang="en-GB" sz="2400" i="1" dirty="0"/>
              <a:t>what each of my 30 students is thinking?”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D260CEB-2E78-1849-835D-17368BF680BE}" type="datetime1">
              <a:rPr lang="en-ZA" smtClean="0"/>
              <a:t>03/10/2016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INTRODUCING FORMATIVE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837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Activity </a:t>
            </a:r>
            <a:r>
              <a:rPr lang="en-US" dirty="0" smtClean="0"/>
              <a:t>C: Principles and strategies</a:t>
            </a:r>
            <a:r>
              <a:rPr lang="en-US" dirty="0"/>
              <a:t> </a:t>
            </a:r>
            <a:r>
              <a:rPr lang="en-US" dirty="0" smtClean="0"/>
              <a:t>for FA (1)</a:t>
            </a:r>
            <a:endParaRPr lang="de-DE" dirty="0"/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628650" y="1409700"/>
            <a:ext cx="7886700" cy="478790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ts val="2960"/>
              </a:lnSpc>
              <a:spcAft>
                <a:spcPts val="600"/>
              </a:spcAft>
              <a:buNone/>
            </a:pPr>
            <a:r>
              <a:rPr lang="en-GB" b="1" dirty="0" smtClean="0"/>
              <a:t>Handout 3</a:t>
            </a:r>
            <a:r>
              <a:rPr lang="en-GB" dirty="0" smtClean="0"/>
              <a:t>: </a:t>
            </a:r>
            <a:r>
              <a:rPr lang="en-GB" i="1" dirty="0"/>
              <a:t>Principles and strategies for formative </a:t>
            </a:r>
            <a:r>
              <a:rPr lang="en-GB" i="1" dirty="0" smtClean="0"/>
              <a:t>assessment</a:t>
            </a:r>
            <a:r>
              <a:rPr lang="en-GB" dirty="0"/>
              <a:t> </a:t>
            </a:r>
            <a:r>
              <a:rPr lang="en-GB" dirty="0" smtClean="0"/>
              <a:t>is based on research into formative assessment.</a:t>
            </a:r>
          </a:p>
          <a:p>
            <a:pPr lvl="0">
              <a:lnSpc>
                <a:spcPts val="2960"/>
              </a:lnSpc>
              <a:spcAft>
                <a:spcPts val="600"/>
              </a:spcAft>
              <a:buFont typeface="Arial"/>
              <a:buChar char="•"/>
            </a:pPr>
            <a:r>
              <a:rPr lang="en-GB" dirty="0" smtClean="0"/>
              <a:t>Bearing </a:t>
            </a:r>
            <a:r>
              <a:rPr lang="en-GB" dirty="0"/>
              <a:t>in mind the difficulties discussed in Activity B, how would you suggest that your formative assessment practices be improved?</a:t>
            </a:r>
          </a:p>
          <a:p>
            <a:pPr lvl="0">
              <a:lnSpc>
                <a:spcPts val="2960"/>
              </a:lnSpc>
              <a:spcAft>
                <a:spcPts val="600"/>
              </a:spcAft>
              <a:buFont typeface="Arial"/>
              <a:buChar char="•"/>
            </a:pPr>
            <a:r>
              <a:rPr lang="en-GB" dirty="0"/>
              <a:t>Discuss the principles </a:t>
            </a:r>
            <a:r>
              <a:rPr lang="en-GB" dirty="0" smtClean="0"/>
              <a:t>and strategies outlined </a:t>
            </a:r>
            <a:r>
              <a:rPr lang="en-GB" dirty="0"/>
              <a:t>on </a:t>
            </a:r>
            <a:r>
              <a:rPr lang="en-GB" b="1" dirty="0"/>
              <a:t>Handout </a:t>
            </a:r>
            <a:r>
              <a:rPr lang="en-GB" b="1" dirty="0" smtClean="0"/>
              <a:t>3</a:t>
            </a:r>
            <a:r>
              <a:rPr lang="en-GB" b="1" dirty="0"/>
              <a:t>.</a:t>
            </a:r>
            <a:endParaRPr lang="en-GB" dirty="0" smtClean="0"/>
          </a:p>
          <a:p>
            <a:pPr marL="971550" lvl="2" indent="-342900">
              <a:lnSpc>
                <a:spcPts val="2960"/>
              </a:lnSpc>
              <a:spcAft>
                <a:spcPts val="600"/>
              </a:spcAft>
            </a:pPr>
            <a:r>
              <a:rPr lang="en-GB" sz="2800" dirty="0" smtClean="0">
                <a:solidFill>
                  <a:schemeClr val="tx2"/>
                </a:solidFill>
              </a:rPr>
              <a:t>Which </a:t>
            </a:r>
            <a:r>
              <a:rPr lang="en-GB" sz="2800" dirty="0">
                <a:solidFill>
                  <a:schemeClr val="tx2"/>
                </a:solidFill>
              </a:rPr>
              <a:t>of these do you currently use in your own teaching</a:t>
            </a:r>
            <a:r>
              <a:rPr lang="en-GB" sz="2800" dirty="0" smtClean="0">
                <a:solidFill>
                  <a:schemeClr val="tx2"/>
                </a:solidFill>
              </a:rPr>
              <a:t>?</a:t>
            </a:r>
          </a:p>
          <a:p>
            <a:pPr marL="971550" lvl="2" indent="-342900">
              <a:lnSpc>
                <a:spcPts val="2960"/>
              </a:lnSpc>
              <a:spcAft>
                <a:spcPts val="600"/>
              </a:spcAft>
            </a:pPr>
            <a:r>
              <a:rPr lang="en-GB" sz="2800" dirty="0" smtClean="0">
                <a:solidFill>
                  <a:schemeClr val="tx2"/>
                </a:solidFill>
              </a:rPr>
              <a:t>Which </a:t>
            </a:r>
            <a:r>
              <a:rPr lang="en-GB" sz="2800" dirty="0">
                <a:solidFill>
                  <a:schemeClr val="tx2"/>
                </a:solidFill>
              </a:rPr>
              <a:t>do you find most difficult? Why?</a:t>
            </a:r>
          </a:p>
          <a:p>
            <a:pPr lvl="0">
              <a:lnSpc>
                <a:spcPts val="2960"/>
              </a:lnSpc>
              <a:spcAft>
                <a:spcPts val="600"/>
              </a:spcAft>
              <a:buFont typeface="Arial"/>
              <a:buChar char="•"/>
            </a:pPr>
            <a:r>
              <a:rPr lang="en-GB" dirty="0"/>
              <a:t>What other principles </a:t>
            </a:r>
            <a:r>
              <a:rPr lang="en-GB" dirty="0" smtClean="0"/>
              <a:t>or strategies do </a:t>
            </a:r>
            <a:r>
              <a:rPr lang="en-GB" dirty="0"/>
              <a:t>you think are important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990A5CD-D344-F94C-98D4-FB6E45C45554}" type="datetime1">
              <a:rPr lang="en-ZA" smtClean="0"/>
              <a:t>03/10/2016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INTRODUCING FORMATIVE ASSESSMENT</a:t>
            </a:r>
            <a:endParaRPr lang="en-GB" dirty="0"/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628650" y="3359074"/>
            <a:ext cx="7886700" cy="1917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498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0">
              <a:lnSpc>
                <a:spcPct val="100000"/>
              </a:lnSpc>
              <a:spcBef>
                <a:spcPts val="0"/>
              </a:spcBef>
              <a:buFont typeface="+mj-lt"/>
              <a:buNone/>
            </a:pPr>
            <a:endParaRPr lang="de-DE" dirty="0" smtClean="0"/>
          </a:p>
          <a:p>
            <a:pPr marL="2222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</a:pPr>
            <a:endParaRPr lang="en-GB" dirty="0" smtClean="0"/>
          </a:p>
          <a:p>
            <a:pPr marL="407987" indent="0">
              <a:buFont typeface="+mj-lt"/>
              <a:buNone/>
            </a:pPr>
            <a:endParaRPr lang="en-GB" dirty="0" smtClean="0"/>
          </a:p>
          <a:p>
            <a:pPr marL="0" indent="0">
              <a:buFont typeface="+mj-lt"/>
              <a:buNone/>
            </a:pPr>
            <a:endParaRPr lang="en-GB" dirty="0" smtClean="0"/>
          </a:p>
          <a:p>
            <a:pPr marL="0" indent="0">
              <a:buFont typeface="+mj-lt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8982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Activity C: Principles and strategies for FA </a:t>
            </a:r>
            <a:r>
              <a:rPr lang="en-US" dirty="0" smtClean="0"/>
              <a:t>(2)</a:t>
            </a:r>
            <a:endParaRPr lang="de-DE" dirty="0"/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628650" y="1143374"/>
            <a:ext cx="7886700" cy="53302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How does the teacher use formative assessment?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BD9751F-C57A-3946-AF1F-324815BCB5A7}" type="datetime1">
              <a:rPr lang="en-ZA" smtClean="0"/>
              <a:t>03/10/2016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INTRODUCING FORMATIVE ASSESSMENT</a:t>
            </a:r>
            <a:endParaRPr lang="en-GB" dirty="0"/>
          </a:p>
        </p:txBody>
      </p:sp>
      <p:pic>
        <p:nvPicPr>
          <p:cNvPr id="6" name="Picture 5" descr="Macintosh HD:Users:Ingrid:Desktop:Screen Shot 2016-08-24 at 4.25.43 PM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7" y="1917700"/>
            <a:ext cx="5567363" cy="3975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4812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Activity D: Analysing students’ responses (1)</a:t>
            </a:r>
            <a:endParaRPr lang="de-DE" dirty="0"/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628650" y="1257300"/>
            <a:ext cx="7886700" cy="4431493"/>
          </a:xfrm>
        </p:spPr>
        <p:txBody>
          <a:bodyPr>
            <a:normAutofit/>
          </a:bodyPr>
          <a:lstStyle/>
          <a:p>
            <a:pPr>
              <a:lnSpc>
                <a:spcPts val="3120"/>
              </a:lnSpc>
              <a:buFont typeface="Arial"/>
              <a:buChar char="•"/>
            </a:pPr>
            <a:r>
              <a:rPr lang="en-GB" sz="2400" b="1" dirty="0" err="1" smtClean="0"/>
              <a:t>Handout</a:t>
            </a:r>
            <a:r>
              <a:rPr lang="en-GB" sz="2400" b="1" dirty="0" smtClean="0"/>
              <a:t> </a:t>
            </a:r>
            <a:r>
              <a:rPr lang="en-GB" sz="2400" b="1" dirty="0"/>
              <a:t>4</a:t>
            </a:r>
            <a:r>
              <a:rPr lang="en-GB" sz="2400" dirty="0"/>
              <a:t>: </a:t>
            </a:r>
            <a:r>
              <a:rPr lang="en-GB" sz="2400" i="1" dirty="0"/>
              <a:t>Problem-solving in the classroom </a:t>
            </a:r>
            <a:r>
              <a:rPr lang="en-GB" sz="2400" dirty="0"/>
              <a:t>(brief discussion about problem-solving and a summary of what is in </a:t>
            </a:r>
            <a:r>
              <a:rPr lang="en-GB" sz="2400" dirty="0" err="1"/>
              <a:t>Handouts</a:t>
            </a:r>
            <a:r>
              <a:rPr lang="en-GB" sz="2400" dirty="0"/>
              <a:t> 5, 6 and 7)</a:t>
            </a:r>
            <a:r>
              <a:rPr lang="en-GB" sz="2400" i="1" dirty="0"/>
              <a:t>; </a:t>
            </a:r>
            <a:endParaRPr lang="en-GB" sz="2400" dirty="0"/>
          </a:p>
          <a:p>
            <a:pPr>
              <a:lnSpc>
                <a:spcPts val="3120"/>
              </a:lnSpc>
              <a:buFont typeface="Arial"/>
              <a:buChar char="•"/>
            </a:pPr>
            <a:r>
              <a:rPr lang="en-GB" sz="2400" b="1" dirty="0" err="1"/>
              <a:t>Handout</a:t>
            </a:r>
            <a:r>
              <a:rPr lang="en-GB" sz="2400" b="1" dirty="0"/>
              <a:t> 5:</a:t>
            </a:r>
            <a:r>
              <a:rPr lang="en-GB" sz="2400" dirty="0"/>
              <a:t> </a:t>
            </a:r>
            <a:r>
              <a:rPr lang="en-GB" sz="2400" i="1" dirty="0"/>
              <a:t>Counting </a:t>
            </a:r>
            <a:r>
              <a:rPr lang="en-GB" sz="2400" i="1" dirty="0" smtClean="0"/>
              <a:t>trees;</a:t>
            </a:r>
            <a:endParaRPr lang="en-GB" sz="2400" dirty="0"/>
          </a:p>
          <a:p>
            <a:pPr>
              <a:lnSpc>
                <a:spcPts val="3120"/>
              </a:lnSpc>
              <a:buFont typeface="Arial"/>
              <a:buChar char="•"/>
            </a:pPr>
            <a:r>
              <a:rPr lang="en-GB" sz="2400" b="1" dirty="0" err="1"/>
              <a:t>Handout</a:t>
            </a:r>
            <a:r>
              <a:rPr lang="en-GB" sz="2400" b="1" dirty="0"/>
              <a:t> </a:t>
            </a:r>
            <a:r>
              <a:rPr lang="en-GB" sz="2400" b="1" dirty="0" smtClean="0"/>
              <a:t>6: </a:t>
            </a:r>
            <a:r>
              <a:rPr lang="en-GB" sz="2400" i="1" dirty="0" smtClean="0"/>
              <a:t>Cats </a:t>
            </a:r>
            <a:r>
              <a:rPr lang="en-GB" sz="2400" i="1" dirty="0"/>
              <a:t>and </a:t>
            </a:r>
            <a:r>
              <a:rPr lang="en-GB" sz="2400" i="1" dirty="0" smtClean="0"/>
              <a:t>kittens;</a:t>
            </a:r>
          </a:p>
          <a:p>
            <a:pPr>
              <a:lnSpc>
                <a:spcPts val="3120"/>
              </a:lnSpc>
              <a:buFont typeface="Arial"/>
              <a:buChar char="•"/>
            </a:pPr>
            <a:r>
              <a:rPr lang="en-GB" sz="2400" b="1" dirty="0" err="1" smtClean="0"/>
              <a:t>Handout</a:t>
            </a:r>
            <a:r>
              <a:rPr lang="en-GB" sz="2400" b="1" dirty="0" smtClean="0"/>
              <a:t> </a:t>
            </a:r>
            <a:r>
              <a:rPr lang="en-GB" sz="2400" b="1" dirty="0"/>
              <a:t>7</a:t>
            </a:r>
            <a:r>
              <a:rPr lang="en-GB" sz="2400" dirty="0"/>
              <a:t>: </a:t>
            </a:r>
            <a:r>
              <a:rPr lang="en-GB" sz="2400" i="1" dirty="0"/>
              <a:t>Suggestions for questions </a:t>
            </a:r>
            <a:r>
              <a:rPr lang="en-GB" sz="2400" dirty="0"/>
              <a:t>(a list of generic questions related to the four processes involved in problem-solving above)</a:t>
            </a:r>
            <a:r>
              <a:rPr lang="en-GB" sz="2400" i="1" dirty="0"/>
              <a:t>.</a:t>
            </a:r>
            <a:endParaRPr lang="en-GB" sz="2400" dirty="0"/>
          </a:p>
          <a:p>
            <a:pPr marL="2222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9A75119-B0B8-FA45-9FBC-200207C4FF54}" type="datetime1">
              <a:rPr lang="en-ZA" smtClean="0"/>
              <a:t>03/10/2016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INTRODUCING FORMATIVE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36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Activity D: Analysing students’ responses </a:t>
            </a:r>
            <a:r>
              <a:rPr lang="en-GB" dirty="0" smtClean="0"/>
              <a:t>(2)</a:t>
            </a:r>
            <a:endParaRPr lang="de-DE" dirty="0"/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628650" y="1485900"/>
            <a:ext cx="7886700" cy="3821893"/>
          </a:xfrm>
        </p:spPr>
        <p:txBody>
          <a:bodyPr>
            <a:normAutofit/>
          </a:bodyPr>
          <a:lstStyle/>
          <a:p>
            <a:pPr marL="0" indent="0">
              <a:lnSpc>
                <a:spcPts val="2820"/>
              </a:lnSpc>
              <a:buNone/>
            </a:pPr>
            <a:r>
              <a:rPr lang="en-GB" dirty="0"/>
              <a:t>Consider the four student responses in </a:t>
            </a:r>
            <a:r>
              <a:rPr lang="en-GB" b="1" dirty="0" err="1" smtClean="0"/>
              <a:t>Handouts</a:t>
            </a:r>
            <a:r>
              <a:rPr lang="en-GB" b="1" dirty="0" smtClean="0"/>
              <a:t> 5 and 6</a:t>
            </a:r>
            <a:r>
              <a:rPr lang="en-GB" dirty="0" smtClean="0"/>
              <a:t>: </a:t>
            </a:r>
            <a:endParaRPr lang="en-GB" dirty="0"/>
          </a:p>
          <a:p>
            <a:pPr lvl="0">
              <a:lnSpc>
                <a:spcPts val="2820"/>
              </a:lnSpc>
              <a:buFont typeface="Arial"/>
              <a:buChar char="•"/>
            </a:pPr>
            <a:r>
              <a:rPr lang="en-GB" dirty="0"/>
              <a:t>What does each student’s response tell </a:t>
            </a:r>
            <a:r>
              <a:rPr lang="en-GB" dirty="0" smtClean="0"/>
              <a:t>you? </a:t>
            </a:r>
          </a:p>
          <a:p>
            <a:pPr lvl="0">
              <a:lnSpc>
                <a:spcPts val="2820"/>
              </a:lnSpc>
              <a:buFont typeface="Arial"/>
              <a:buChar char="•"/>
            </a:pPr>
            <a:r>
              <a:rPr lang="en-GB" dirty="0" smtClean="0"/>
              <a:t>What </a:t>
            </a:r>
            <a:r>
              <a:rPr lang="en-GB" dirty="0"/>
              <a:t>questions you could use to help these students move on? </a:t>
            </a:r>
            <a:endParaRPr lang="en-GB" dirty="0" smtClean="0"/>
          </a:p>
          <a:p>
            <a:pPr marL="992188" lvl="1"/>
            <a:r>
              <a:rPr lang="en-GB" i="1" dirty="0" smtClean="0"/>
              <a:t>      (</a:t>
            </a:r>
            <a:r>
              <a:rPr lang="en-GB" i="1" dirty="0"/>
              <a:t>Refer to the generic questions in </a:t>
            </a:r>
            <a:r>
              <a:rPr lang="en-GB" i="1" dirty="0" err="1"/>
              <a:t>Handout</a:t>
            </a:r>
            <a:r>
              <a:rPr lang="en-GB" i="1" dirty="0"/>
              <a:t> 7)</a:t>
            </a:r>
          </a:p>
          <a:p>
            <a:pPr marL="992188" indent="4429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de-DE" sz="2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4E1B43F-1D67-5541-A49B-97C2A3731DA1}" type="datetime1">
              <a:rPr lang="en-ZA" smtClean="0"/>
              <a:t>03/10/2016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INTRODUCING FORMATIVE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76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Activity E: </a:t>
            </a:r>
            <a:r>
              <a:rPr lang="en-GB" dirty="0"/>
              <a:t>Observing formative </a:t>
            </a:r>
            <a:r>
              <a:rPr lang="en-GB" dirty="0" smtClean="0"/>
              <a:t>assessment (1)</a:t>
            </a:r>
            <a:endParaRPr lang="de-DE" dirty="0"/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628650" y="5451474"/>
            <a:ext cx="7886700" cy="85725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/>
              <a:t>To what extent do </a:t>
            </a:r>
            <a:r>
              <a:rPr lang="en-GB" dirty="0" smtClean="0"/>
              <a:t>the teachers’ </a:t>
            </a:r>
            <a:r>
              <a:rPr lang="en-GB" dirty="0"/>
              <a:t>comments resonate with your experience? </a:t>
            </a:r>
            <a:r>
              <a:rPr lang="en-GB" dirty="0" smtClean="0"/>
              <a:t>(answer on </a:t>
            </a:r>
            <a:r>
              <a:rPr lang="en-GB" b="1" dirty="0" smtClean="0"/>
              <a:t>Handout 8</a:t>
            </a:r>
            <a:r>
              <a:rPr lang="en-GB" dirty="0" smtClean="0"/>
              <a:t>)</a:t>
            </a:r>
            <a:endParaRPr lang="de-DE" sz="2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6447C26-51B3-6C4B-9F30-0E759BAC5751}" type="datetime1">
              <a:rPr lang="en-ZA" smtClean="0"/>
              <a:t>03/10/2016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INTRODUCING FORMATIVE ASSESSMENT</a:t>
            </a:r>
            <a:endParaRPr lang="en-GB" dirty="0"/>
          </a:p>
        </p:txBody>
      </p:sp>
      <p:pic>
        <p:nvPicPr>
          <p:cNvPr id="6" name="Picture 5" descr="Description: Picture 9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9917"/>
            <a:ext cx="5740399" cy="3600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751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aSMEd">
  <a:themeElements>
    <a:clrScheme name="FaSMEd">
      <a:dk1>
        <a:srgbClr val="000000"/>
      </a:dk1>
      <a:lt1>
        <a:srgbClr val="FFFFFF"/>
      </a:lt1>
      <a:dk2>
        <a:srgbClr val="1F497D"/>
      </a:dk2>
      <a:lt2>
        <a:srgbClr val="D9D9D9"/>
      </a:lt2>
      <a:accent1>
        <a:srgbClr val="9BBB59"/>
      </a:accent1>
      <a:accent2>
        <a:srgbClr val="F79646"/>
      </a:accent2>
      <a:accent3>
        <a:srgbClr val="345A8A"/>
      </a:accent3>
      <a:accent4>
        <a:srgbClr val="3C9981"/>
      </a:accent4>
      <a:accent5>
        <a:srgbClr val="644B9C"/>
      </a:accent5>
      <a:accent6>
        <a:srgbClr val="BFBFBF"/>
      </a:accent6>
      <a:hlink>
        <a:srgbClr val="345A8A"/>
      </a:hlink>
      <a:folHlink>
        <a:srgbClr val="345A8A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11725</TotalTime>
  <Words>947</Words>
  <Application>Microsoft Macintosh PowerPoint</Application>
  <PresentationFormat>On-screen Show (4:3)</PresentationFormat>
  <Paragraphs>117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FaSMEd</vt:lpstr>
      <vt:lpstr>INTRODUCING FORMATIVE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Ingrid Mostert</cp:lastModifiedBy>
  <cp:revision>107</cp:revision>
  <dcterms:created xsi:type="dcterms:W3CDTF">2016-05-12T08:34:04Z</dcterms:created>
  <dcterms:modified xsi:type="dcterms:W3CDTF">2016-10-03T08:23:59Z</dcterms:modified>
</cp:coreProperties>
</file>