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1" r:id="rId5"/>
    <p:sldId id="262" r:id="rId6"/>
    <p:sldId id="263" r:id="rId7"/>
    <p:sldId id="264" r:id="rId8"/>
    <p:sldId id="265" r:id="rId9"/>
    <p:sldId id="267" r:id="rId10"/>
    <p:sldId id="266" r:id="rId11"/>
    <p:sldId id="270"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2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ga-IE"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endParaRPr lang="en-US" dirty="0">
              <a:solidFill>
                <a:srgbClr val="D5EDF4">
                  <a:lumMod val="60000"/>
                  <a:lumOff val="4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943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D5EDF4">
                  <a:lumMod val="60000"/>
                  <a:lumOff val="40000"/>
                </a:srgbClr>
              </a:solidFill>
            </a:endParaRPr>
          </a:p>
        </p:txBody>
      </p:sp>
      <p:sp>
        <p:nvSpPr>
          <p:cNvPr id="7" name="Slide Number Placeholder 6"/>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ga-IE" smtClean="0"/>
              <a:t>Drag picture to placeholder or click icon to add</a:t>
            </a:r>
            <a:endParaRPr/>
          </a:p>
        </p:txBody>
      </p:sp>
    </p:spTree>
    <p:extLst>
      <p:ext uri="{BB962C8B-B14F-4D97-AF65-F5344CB8AC3E}">
        <p14:creationId xmlns:p14="http://schemas.microsoft.com/office/powerpoint/2010/main" val="17777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ga-IE"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D5EDF4">
                  <a:lumMod val="60000"/>
                  <a:lumOff val="40000"/>
                </a:srgbClr>
              </a:solidFill>
            </a:endParaRPr>
          </a:p>
        </p:txBody>
      </p:sp>
      <p:sp>
        <p:nvSpPr>
          <p:cNvPr id="7" name="Slide Number Placeholder 6"/>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380172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ga-IE"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D5EDF4">
                  <a:lumMod val="60000"/>
                  <a:lumOff val="40000"/>
                </a:srgbClr>
              </a:solidFill>
            </a:endParaRPr>
          </a:p>
        </p:txBody>
      </p:sp>
      <p:sp>
        <p:nvSpPr>
          <p:cNvPr id="7" name="Slide Number Placeholder 6"/>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41101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D5EDF4">
                  <a:lumMod val="60000"/>
                  <a:lumOff val="40000"/>
                </a:srgbClr>
              </a:solidFill>
            </a:endParaRPr>
          </a:p>
        </p:txBody>
      </p:sp>
      <p:sp>
        <p:nvSpPr>
          <p:cNvPr id="6" name="Slide Number Placeholder 5"/>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54142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ga-IE"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D5EDF4">
                  <a:lumMod val="60000"/>
                  <a:lumOff val="40000"/>
                </a:srgbClr>
              </a:solidFill>
            </a:endParaRPr>
          </a:p>
        </p:txBody>
      </p:sp>
      <p:sp>
        <p:nvSpPr>
          <p:cNvPr id="6" name="Slide Number Placeholder 5"/>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397085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solidFill>
                  <a:srgbClr val="D5EDF4">
                    <a:lumMod val="60000"/>
                    <a:lumOff val="40000"/>
                  </a:srgbClr>
                </a:solidFill>
                <a:latin typeface="Calisto MT"/>
              </a:rPr>
              <a:t>P-</a:t>
            </a:r>
            <a:fld id="{4F25FC88-9200-7E45-A7B3-FF23A4725D36}" type="slidenum">
              <a:rPr lang="en-US">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3198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solidFill>
                  <a:srgbClr val="D5EDF4">
                    <a:lumMod val="60000"/>
                    <a:lumOff val="40000"/>
                  </a:srgbClr>
                </a:solidFill>
                <a:latin typeface="Calisto MT"/>
              </a:rPr>
              <a:t>P-</a:t>
            </a:r>
            <a:fld id="{4F25FC88-9200-7E45-A7B3-FF23A4725D36}" type="slidenum">
              <a:rPr lang="en-US">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70609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solidFill>
                  <a:srgbClr val="D5EDF4">
                    <a:lumMod val="60000"/>
                    <a:lumOff val="40000"/>
                  </a:srgbClr>
                </a:solidFill>
                <a:latin typeface="Calisto MT"/>
              </a:rPr>
              <a:t>P-</a:t>
            </a:r>
            <a:fld id="{4F25FC88-9200-7E45-A7B3-FF23A4725D36}" type="slidenum">
              <a:rPr lang="en-US">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81510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r>
              <a:rPr lang="en-US" dirty="0">
                <a:solidFill>
                  <a:srgbClr val="D5EDF4">
                    <a:lumMod val="60000"/>
                    <a:lumOff val="40000"/>
                  </a:srgbClr>
                </a:solidFill>
                <a:latin typeface="Calisto MT"/>
              </a:rPr>
              <a:t>P-</a:t>
            </a:r>
            <a:fld id="{4F25FC88-9200-7E45-A7B3-FF23A4725D36}" type="slidenum">
              <a:rPr lang="en-US">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22868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D5EDF4">
                  <a:lumMod val="60000"/>
                  <a:lumOff val="40000"/>
                </a:srgbClr>
              </a:solidFill>
            </a:endParaRPr>
          </a:p>
        </p:txBody>
      </p:sp>
      <p:sp>
        <p:nvSpPr>
          <p:cNvPr id="6" name="Slide Number Placeholder 5"/>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61213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ga-IE"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srgbClr val="D5EDF4">
                  <a:lumMod val="60000"/>
                  <a:lumOff val="40000"/>
                </a:srgb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ga-IE" smtClean="0"/>
              <a:t>Drag picture to placeholder or click icon to add</a:t>
            </a:r>
            <a:endParaRPr/>
          </a:p>
        </p:txBody>
      </p:sp>
    </p:spTree>
    <p:extLst>
      <p:ext uri="{BB962C8B-B14F-4D97-AF65-F5344CB8AC3E}">
        <p14:creationId xmlns:p14="http://schemas.microsoft.com/office/powerpoint/2010/main" val="35403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ga-IE"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D5EDF4">
                  <a:lumMod val="60000"/>
                  <a:lumOff val="40000"/>
                </a:srgbClr>
              </a:solidFill>
            </a:endParaRPr>
          </a:p>
        </p:txBody>
      </p:sp>
      <p:sp>
        <p:nvSpPr>
          <p:cNvPr id="6" name="Slide Number Placeholder 5"/>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69462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D5EDF4">
                  <a:lumMod val="60000"/>
                  <a:lumOff val="40000"/>
                </a:srgbClr>
              </a:solidFill>
            </a:endParaRPr>
          </a:p>
        </p:txBody>
      </p:sp>
      <p:sp>
        <p:nvSpPr>
          <p:cNvPr id="7" name="Slide Number Placeholder 6"/>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87561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8" name="Footer Placeholder 7"/>
          <p:cNvSpPr>
            <a:spLocks noGrp="1"/>
          </p:cNvSpPr>
          <p:nvPr>
            <p:ph type="ftr" sz="quarter" idx="11"/>
          </p:nvPr>
        </p:nvSpPr>
        <p:spPr/>
        <p:txBody>
          <a:bodyPr/>
          <a:lstStyle/>
          <a:p>
            <a:endParaRPr lang="en-US" dirty="0">
              <a:solidFill>
                <a:srgbClr val="D5EDF4">
                  <a:lumMod val="60000"/>
                  <a:lumOff val="40000"/>
                </a:srgbClr>
              </a:solidFill>
            </a:endParaRPr>
          </a:p>
        </p:txBody>
      </p:sp>
      <p:sp>
        <p:nvSpPr>
          <p:cNvPr id="9" name="Slide Number Placeholder 8"/>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24903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4" name="Footer Placeholder 3"/>
          <p:cNvSpPr>
            <a:spLocks noGrp="1"/>
          </p:cNvSpPr>
          <p:nvPr>
            <p:ph type="ftr" sz="quarter" idx="11"/>
          </p:nvPr>
        </p:nvSpPr>
        <p:spPr/>
        <p:txBody>
          <a:bodyPr/>
          <a:lstStyle/>
          <a:p>
            <a:endParaRPr lang="en-US" dirty="0">
              <a:solidFill>
                <a:srgbClr val="D5EDF4">
                  <a:lumMod val="60000"/>
                  <a:lumOff val="40000"/>
                </a:srgbClr>
              </a:solidFill>
            </a:endParaRPr>
          </a:p>
        </p:txBody>
      </p:sp>
      <p:sp>
        <p:nvSpPr>
          <p:cNvPr id="5" name="Slide Number Placeholder 4"/>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93103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3" name="Footer Placeholder 2"/>
          <p:cNvSpPr>
            <a:spLocks noGrp="1"/>
          </p:cNvSpPr>
          <p:nvPr>
            <p:ph type="ftr" sz="quarter" idx="11"/>
          </p:nvPr>
        </p:nvSpPr>
        <p:spPr/>
        <p:txBody>
          <a:bodyPr/>
          <a:lstStyle/>
          <a:p>
            <a:endParaRPr lang="en-US" dirty="0">
              <a:solidFill>
                <a:srgbClr val="D5EDF4">
                  <a:lumMod val="60000"/>
                  <a:lumOff val="40000"/>
                </a:srgbClr>
              </a:solidFill>
            </a:endParaRPr>
          </a:p>
        </p:txBody>
      </p:sp>
      <p:sp>
        <p:nvSpPr>
          <p:cNvPr id="4" name="Slide Number Placeholder 3"/>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119242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sto MT"/>
                </a:endParaRPr>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listo MT"/>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D5EDF4">
                  <a:lumMod val="60000"/>
                  <a:lumOff val="40000"/>
                </a:srgbClr>
              </a:solidFill>
            </a:endParaRPr>
          </a:p>
        </p:txBody>
      </p:sp>
      <p:sp>
        <p:nvSpPr>
          <p:cNvPr id="7" name="Slide Number Placeholder 6"/>
          <p:cNvSpPr>
            <a:spLocks noGrp="1"/>
          </p:cNvSpPr>
          <p:nvPr>
            <p:ph type="sldNum" sz="quarter" idx="12"/>
          </p:nvPr>
        </p:nvSpPr>
        <p:spPr/>
        <p:txBody>
          <a:body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3428416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ga-IE"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ECC6F52-93A6-AF43-AEE7-96E8746B2CD9}" type="datetimeFigureOut">
              <a:rPr lang="en-US" smtClean="0">
                <a:solidFill>
                  <a:srgbClr val="D5EDF4">
                    <a:lumMod val="60000"/>
                    <a:lumOff val="40000"/>
                  </a:srgbClr>
                </a:solidFill>
              </a:rPr>
              <a:pPr/>
              <a:t>27/11/16</a:t>
            </a:fld>
            <a:endParaRPr lang="en-US" dirty="0">
              <a:solidFill>
                <a:srgbClr val="D5EDF4">
                  <a:lumMod val="60000"/>
                  <a:lumOff val="40000"/>
                </a:srgb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solidFill>
                <a:srgbClr val="D5EDF4">
                  <a:lumMod val="60000"/>
                  <a:lumOff val="40000"/>
                </a:srgbClr>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B5CCB08-1F71-1242-A024-12615D975E30}" type="slidenum">
              <a:rPr lang="en-US" smtClean="0">
                <a:solidFill>
                  <a:srgbClr val="D5EDF4">
                    <a:lumMod val="60000"/>
                    <a:lumOff val="40000"/>
                  </a:srgbClr>
                </a:solidFill>
                <a:latin typeface="Calisto MT"/>
              </a:rPr>
              <a:pPr/>
              <a:t>‹#›</a:t>
            </a:fld>
            <a:endParaRPr lang="en-US" dirty="0">
              <a:solidFill>
                <a:srgbClr val="D5EDF4">
                  <a:lumMod val="60000"/>
                  <a:lumOff val="40000"/>
                </a:srgbClr>
              </a:solidFill>
              <a:latin typeface="Calisto MT"/>
            </a:endParaRPr>
          </a:p>
        </p:txBody>
      </p:sp>
    </p:spTree>
    <p:extLst>
      <p:ext uri="{BB962C8B-B14F-4D97-AF65-F5344CB8AC3E}">
        <p14:creationId xmlns:p14="http://schemas.microsoft.com/office/powerpoint/2010/main" val="251809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Identifying and responding to conceptual </a:t>
            </a:r>
            <a:r>
              <a:rPr lang="en-US" dirty="0" smtClean="0"/>
              <a:t>difficulties</a:t>
            </a:r>
            <a:endParaRPr lang="en-US" dirty="0"/>
          </a:p>
        </p:txBody>
      </p:sp>
      <p:pic>
        <p:nvPicPr>
          <p:cNvPr id="4" name="Picture 3"/>
          <p:cNvPicPr>
            <a:picLocks noChangeAspect="1"/>
          </p:cNvPicPr>
          <p:nvPr/>
        </p:nvPicPr>
        <p:blipFill>
          <a:blip r:embed="rId2"/>
          <a:stretch>
            <a:fillRect/>
          </a:stretch>
        </p:blipFill>
        <p:spPr>
          <a:xfrm>
            <a:off x="1485899" y="3813175"/>
            <a:ext cx="2049037" cy="1600200"/>
          </a:xfrm>
          <a:prstGeom prst="rect">
            <a:avLst/>
          </a:prstGeom>
        </p:spPr>
      </p:pic>
      <p:pic>
        <p:nvPicPr>
          <p:cNvPr id="5" name="Picture 4"/>
          <p:cNvPicPr>
            <a:picLocks noChangeAspect="1"/>
          </p:cNvPicPr>
          <p:nvPr/>
        </p:nvPicPr>
        <p:blipFill>
          <a:blip r:embed="rId3"/>
          <a:stretch>
            <a:fillRect/>
          </a:stretch>
        </p:blipFill>
        <p:spPr>
          <a:xfrm>
            <a:off x="4583703" y="3813175"/>
            <a:ext cx="3772896" cy="1990724"/>
          </a:xfrm>
          <a:prstGeom prst="rect">
            <a:avLst/>
          </a:prstGeom>
        </p:spPr>
      </p:pic>
    </p:spTree>
    <p:extLst>
      <p:ext uri="{BB962C8B-B14F-4D97-AF65-F5344CB8AC3E}">
        <p14:creationId xmlns:p14="http://schemas.microsoft.com/office/powerpoint/2010/main" val="32709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Analysing</a:t>
            </a:r>
            <a:r>
              <a:rPr lang="en-US" dirty="0" smtClean="0"/>
              <a:t> the data</a:t>
            </a:r>
            <a:endParaRPr lang="en-US" dirty="0"/>
          </a:p>
        </p:txBody>
      </p:sp>
      <p:sp>
        <p:nvSpPr>
          <p:cNvPr id="3" name="Content Placeholder 2"/>
          <p:cNvSpPr>
            <a:spLocks noGrp="1"/>
          </p:cNvSpPr>
          <p:nvPr>
            <p:ph idx="1"/>
          </p:nvPr>
        </p:nvSpPr>
        <p:spPr>
          <a:xfrm>
            <a:off x="555626" y="1889124"/>
            <a:ext cx="8143874" cy="4429125"/>
          </a:xfrm>
        </p:spPr>
        <p:txBody>
          <a:bodyPr>
            <a:normAutofit/>
          </a:bodyPr>
          <a:lstStyle/>
          <a:p>
            <a:r>
              <a:rPr lang="en-GB" dirty="0"/>
              <a:t>Students should now have a graph with all of their experiment results on the logger </a:t>
            </a:r>
            <a:r>
              <a:rPr lang="en-GB" dirty="0" err="1"/>
              <a:t>lite</a:t>
            </a:r>
            <a:r>
              <a:rPr lang="en-GB" dirty="0"/>
              <a:t> programme. Encourage students to analyse and interpret this data.</a:t>
            </a:r>
            <a:endParaRPr lang="en-IE" dirty="0"/>
          </a:p>
          <a:p>
            <a:r>
              <a:rPr lang="en-US" dirty="0" smtClean="0"/>
              <a:t>Students will then upload their graphs to the class ‘schoology’ page.</a:t>
            </a:r>
          </a:p>
          <a:p>
            <a:r>
              <a:rPr lang="en-GB" dirty="0"/>
              <a:t>This activity may take time as students may find it difficult to upload the graphs. You should practice this yourself before coming into class so that you are familiar with the process.</a:t>
            </a:r>
            <a:endParaRPr lang="en-IE" dirty="0"/>
          </a:p>
          <a:p>
            <a:endParaRPr lang="en-US" dirty="0"/>
          </a:p>
        </p:txBody>
      </p:sp>
    </p:spTree>
    <p:extLst>
      <p:ext uri="{BB962C8B-B14F-4D97-AF65-F5344CB8AC3E}">
        <p14:creationId xmlns:p14="http://schemas.microsoft.com/office/powerpoint/2010/main" val="189744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Energy in Food</a:t>
            </a:r>
            <a:endParaRPr lang="en-US" dirty="0"/>
          </a:p>
        </p:txBody>
      </p:sp>
      <p:sp>
        <p:nvSpPr>
          <p:cNvPr id="3" name="Content Placeholder 2"/>
          <p:cNvSpPr>
            <a:spLocks noGrp="1"/>
          </p:cNvSpPr>
          <p:nvPr>
            <p:ph idx="1"/>
          </p:nvPr>
        </p:nvSpPr>
        <p:spPr>
          <a:xfrm>
            <a:off x="900113" y="2133601"/>
            <a:ext cx="3084512" cy="3931920"/>
          </a:xfrm>
        </p:spPr>
        <p:txBody>
          <a:bodyPr/>
          <a:lstStyle/>
          <a:p>
            <a:r>
              <a:rPr lang="en-US" dirty="0" smtClean="0"/>
              <a:t>Work through activity 2 with a colleague and write your notes onto handout 3.</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0486" t="25449" r="28506" b="14913"/>
          <a:stretch/>
        </p:blipFill>
        <p:spPr bwMode="auto">
          <a:xfrm>
            <a:off x="4752975" y="2016125"/>
            <a:ext cx="3492500" cy="3851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413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Steps…</a:t>
            </a:r>
            <a:endParaRPr lang="en-US" dirty="0"/>
          </a:p>
        </p:txBody>
      </p:sp>
      <p:pic>
        <p:nvPicPr>
          <p:cNvPr id="6" name="Picture 5"/>
          <p:cNvPicPr>
            <a:picLocks noChangeAspect="1"/>
          </p:cNvPicPr>
          <p:nvPr/>
        </p:nvPicPr>
        <p:blipFill>
          <a:blip r:embed="rId2"/>
          <a:stretch>
            <a:fillRect/>
          </a:stretch>
        </p:blipFill>
        <p:spPr>
          <a:xfrm>
            <a:off x="3508375" y="688189"/>
            <a:ext cx="1741061" cy="1359685"/>
          </a:xfrm>
          <a:prstGeom prst="rect">
            <a:avLst/>
          </a:prstGeom>
        </p:spPr>
      </p:pic>
      <p:pic>
        <p:nvPicPr>
          <p:cNvPr id="7" name="Picture 6"/>
          <p:cNvPicPr>
            <a:picLocks noChangeAspect="1"/>
          </p:cNvPicPr>
          <p:nvPr/>
        </p:nvPicPr>
        <p:blipFill>
          <a:blip r:embed="rId3"/>
          <a:stretch>
            <a:fillRect/>
          </a:stretch>
        </p:blipFill>
        <p:spPr>
          <a:xfrm>
            <a:off x="1889125" y="3303508"/>
            <a:ext cx="4841874" cy="2638822"/>
          </a:xfrm>
          <a:prstGeom prst="rect">
            <a:avLst/>
          </a:prstGeom>
        </p:spPr>
      </p:pic>
    </p:spTree>
    <p:extLst>
      <p:ext uri="{BB962C8B-B14F-4D97-AF65-F5344CB8AC3E}">
        <p14:creationId xmlns:p14="http://schemas.microsoft.com/office/powerpoint/2010/main" val="421350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Important Information:</a:t>
            </a:r>
            <a:endParaRPr lang="en-US" dirty="0"/>
          </a:p>
        </p:txBody>
      </p:sp>
      <p:sp>
        <p:nvSpPr>
          <p:cNvPr id="3" name="Content Placeholder 2"/>
          <p:cNvSpPr>
            <a:spLocks noGrp="1"/>
          </p:cNvSpPr>
          <p:nvPr>
            <p:ph idx="1"/>
          </p:nvPr>
        </p:nvSpPr>
        <p:spPr>
          <a:xfrm>
            <a:off x="730250" y="2016125"/>
            <a:ext cx="7515225" cy="4049396"/>
          </a:xfrm>
        </p:spPr>
        <p:txBody>
          <a:bodyPr/>
          <a:lstStyle/>
          <a:p>
            <a:pPr>
              <a:lnSpc>
                <a:spcPct val="150000"/>
              </a:lnSpc>
            </a:pPr>
            <a:r>
              <a:rPr lang="en-US" dirty="0" smtClean="0"/>
              <a:t>Coding student data and making it anonymous.</a:t>
            </a:r>
          </a:p>
          <a:p>
            <a:pPr>
              <a:lnSpc>
                <a:spcPct val="150000"/>
              </a:lnSpc>
            </a:pPr>
            <a:r>
              <a:rPr lang="en-US" dirty="0" smtClean="0"/>
              <a:t>Teacher reflection sheets.</a:t>
            </a:r>
          </a:p>
          <a:p>
            <a:pPr>
              <a:lnSpc>
                <a:spcPct val="150000"/>
              </a:lnSpc>
            </a:pPr>
            <a:r>
              <a:rPr lang="en-US" dirty="0" smtClean="0"/>
              <a:t>Participation certificates</a:t>
            </a:r>
          </a:p>
          <a:p>
            <a:pPr>
              <a:lnSpc>
                <a:spcPct val="150000"/>
              </a:lnSpc>
            </a:pPr>
            <a:r>
              <a:rPr lang="en-US" dirty="0" smtClean="0"/>
              <a:t>Your questions…</a:t>
            </a:r>
            <a:endParaRPr lang="en-US" dirty="0"/>
          </a:p>
        </p:txBody>
      </p:sp>
    </p:spTree>
    <p:extLst>
      <p:ext uri="{BB962C8B-B14F-4D97-AF65-F5344CB8AC3E}">
        <p14:creationId xmlns:p14="http://schemas.microsoft.com/office/powerpoint/2010/main" val="344452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students’ responses to diagnostic questions </a:t>
            </a:r>
            <a:endParaRPr lang="en-US" dirty="0"/>
          </a:p>
        </p:txBody>
      </p:sp>
      <p:sp>
        <p:nvSpPr>
          <p:cNvPr id="3" name="Content Placeholder 2"/>
          <p:cNvSpPr>
            <a:spLocks noGrp="1"/>
          </p:cNvSpPr>
          <p:nvPr>
            <p:ph idx="1"/>
          </p:nvPr>
        </p:nvSpPr>
        <p:spPr>
          <a:xfrm>
            <a:off x="900112" y="2133601"/>
            <a:ext cx="7640638" cy="3931920"/>
          </a:xfrm>
        </p:spPr>
        <p:txBody>
          <a:bodyPr/>
          <a:lstStyle/>
          <a:p>
            <a:r>
              <a:rPr lang="en-US" dirty="0" smtClean="0"/>
              <a:t>What do we mean by diagnostic questions? </a:t>
            </a:r>
          </a:p>
          <a:p>
            <a:r>
              <a:rPr lang="en-US" dirty="0" smtClean="0"/>
              <a:t>Let’s look at some genuine student work on handout 1</a:t>
            </a:r>
          </a:p>
          <a:p>
            <a:r>
              <a:rPr lang="en-US" dirty="0" smtClean="0"/>
              <a:t>Work </a:t>
            </a:r>
            <a:r>
              <a:rPr lang="en-US" b="1" dirty="0" smtClean="0"/>
              <a:t>in pairs</a:t>
            </a:r>
            <a:r>
              <a:rPr lang="en-US" dirty="0" smtClean="0"/>
              <a:t> and write a few lines on:</a:t>
            </a:r>
          </a:p>
          <a:p>
            <a:pPr lvl="1"/>
            <a:r>
              <a:rPr lang="en-US" dirty="0" smtClean="0"/>
              <a:t>The nature of the errors that have been made</a:t>
            </a:r>
          </a:p>
          <a:p>
            <a:pPr lvl="1"/>
            <a:r>
              <a:rPr lang="en-US" dirty="0" smtClean="0"/>
              <a:t>The thinking that may have led to these errors </a:t>
            </a:r>
          </a:p>
          <a:p>
            <a:pPr lvl="1"/>
            <a:r>
              <a:rPr lang="en-US" dirty="0" smtClean="0"/>
              <a:t>Fill in answers onto handout</a:t>
            </a:r>
            <a:endParaRPr lang="en-US" dirty="0"/>
          </a:p>
        </p:txBody>
      </p:sp>
    </p:spTree>
    <p:extLst>
      <p:ext uri="{BB962C8B-B14F-4D97-AF65-F5344CB8AC3E}">
        <p14:creationId xmlns:p14="http://schemas.microsoft.com/office/powerpoint/2010/main" val="428724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errors</a:t>
            </a:r>
            <a:endParaRPr lang="en-US" dirty="0"/>
          </a:p>
        </p:txBody>
      </p:sp>
      <p:sp>
        <p:nvSpPr>
          <p:cNvPr id="3" name="Content Placeholder 2"/>
          <p:cNvSpPr>
            <a:spLocks noGrp="1"/>
          </p:cNvSpPr>
          <p:nvPr>
            <p:ph idx="1"/>
          </p:nvPr>
        </p:nvSpPr>
        <p:spPr/>
        <p:txBody>
          <a:bodyPr>
            <a:normAutofit/>
          </a:bodyPr>
          <a:lstStyle/>
          <a:p>
            <a:r>
              <a:rPr lang="en-US" dirty="0" smtClean="0"/>
              <a:t>Plotting points and reading scales</a:t>
            </a:r>
          </a:p>
          <a:p>
            <a:r>
              <a:rPr lang="en-US" dirty="0" smtClean="0"/>
              <a:t>Interpreting points</a:t>
            </a:r>
          </a:p>
          <a:p>
            <a:r>
              <a:rPr lang="en-US" dirty="0" smtClean="0"/>
              <a:t>Interpreting lines</a:t>
            </a:r>
          </a:p>
          <a:p>
            <a:r>
              <a:rPr lang="en-US" dirty="0" smtClean="0"/>
              <a:t>Interpreting global shape of graph</a:t>
            </a:r>
          </a:p>
          <a:p>
            <a:r>
              <a:rPr lang="en-US" dirty="0" smtClean="0"/>
              <a:t>Interpreting intervals</a:t>
            </a:r>
          </a:p>
          <a:p>
            <a:r>
              <a:rPr lang="en-US" dirty="0" smtClean="0"/>
              <a:t>Interpreting gradients</a:t>
            </a:r>
          </a:p>
        </p:txBody>
      </p:sp>
    </p:spTree>
    <p:extLst>
      <p:ext uri="{BB962C8B-B14F-4D97-AF65-F5344CB8AC3E}">
        <p14:creationId xmlns:p14="http://schemas.microsoft.com/office/powerpoint/2010/main" val="22285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to discuss</a:t>
            </a:r>
            <a:endParaRPr lang="en-US" dirty="0"/>
          </a:p>
        </p:txBody>
      </p:sp>
      <p:sp>
        <p:nvSpPr>
          <p:cNvPr id="3" name="Content Placeholder 2"/>
          <p:cNvSpPr>
            <a:spLocks noGrp="1"/>
          </p:cNvSpPr>
          <p:nvPr>
            <p:ph idx="1"/>
          </p:nvPr>
        </p:nvSpPr>
        <p:spPr/>
        <p:txBody>
          <a:bodyPr/>
          <a:lstStyle/>
          <a:p>
            <a:pPr>
              <a:lnSpc>
                <a:spcPct val="150000"/>
              </a:lnSpc>
            </a:pPr>
            <a:r>
              <a:rPr lang="en-US" dirty="0" smtClean="0"/>
              <a:t>How do we normally react to students errors and misconceptions?</a:t>
            </a:r>
          </a:p>
          <a:p>
            <a:pPr>
              <a:lnSpc>
                <a:spcPct val="150000"/>
              </a:lnSpc>
            </a:pPr>
            <a:r>
              <a:rPr lang="en-US" dirty="0" smtClean="0"/>
              <a:t>Handout 2 describes the advice given in research.</a:t>
            </a:r>
          </a:p>
          <a:p>
            <a:pPr>
              <a:lnSpc>
                <a:spcPct val="150000"/>
              </a:lnSpc>
            </a:pPr>
            <a:r>
              <a:rPr lang="en-US" dirty="0" smtClean="0"/>
              <a:t>How do you feel about this advice?</a:t>
            </a:r>
            <a:endParaRPr lang="en-US" dirty="0"/>
          </a:p>
        </p:txBody>
      </p:sp>
    </p:spTree>
    <p:extLst>
      <p:ext uri="{BB962C8B-B14F-4D97-AF65-F5344CB8AC3E}">
        <p14:creationId xmlns:p14="http://schemas.microsoft.com/office/powerpoint/2010/main" val="20522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Looking at classroom activities</a:t>
            </a:r>
            <a:endParaRPr lang="en-US" dirty="0"/>
          </a:p>
        </p:txBody>
      </p:sp>
      <p:pic>
        <p:nvPicPr>
          <p:cNvPr id="5" name="Picture 4"/>
          <p:cNvPicPr>
            <a:picLocks noChangeAspect="1"/>
          </p:cNvPicPr>
          <p:nvPr/>
        </p:nvPicPr>
        <p:blipFill>
          <a:blip r:embed="rId2"/>
          <a:stretch>
            <a:fillRect/>
          </a:stretch>
        </p:blipFill>
        <p:spPr>
          <a:xfrm>
            <a:off x="3534936" y="3813175"/>
            <a:ext cx="2049037" cy="1600200"/>
          </a:xfrm>
          <a:prstGeom prst="rect">
            <a:avLst/>
          </a:prstGeom>
        </p:spPr>
      </p:pic>
    </p:spTree>
    <p:extLst>
      <p:ext uri="{BB962C8B-B14F-4D97-AF65-F5344CB8AC3E}">
        <p14:creationId xmlns:p14="http://schemas.microsoft.com/office/powerpoint/2010/main" val="108683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Insulation </a:t>
            </a:r>
            <a:endParaRPr lang="en-US" dirty="0"/>
          </a:p>
        </p:txBody>
      </p:sp>
      <p:sp>
        <p:nvSpPr>
          <p:cNvPr id="4" name="Content Placeholder 3"/>
          <p:cNvSpPr>
            <a:spLocks noGrp="1"/>
          </p:cNvSpPr>
          <p:nvPr>
            <p:ph idx="1"/>
          </p:nvPr>
        </p:nvSpPr>
        <p:spPr>
          <a:xfrm>
            <a:off x="508000" y="1762125"/>
            <a:ext cx="8143875" cy="4476750"/>
          </a:xfrm>
        </p:spPr>
        <p:txBody>
          <a:bodyPr>
            <a:normAutofit fontScale="92500" lnSpcReduction="10000"/>
          </a:bodyPr>
          <a:lstStyle/>
          <a:p>
            <a:pPr marL="0" indent="0">
              <a:buNone/>
            </a:pPr>
            <a:r>
              <a:rPr lang="en-GB" b="1" dirty="0"/>
              <a:t>Materials required:</a:t>
            </a:r>
            <a:endParaRPr lang="en-IE" dirty="0"/>
          </a:p>
          <a:p>
            <a:pPr lvl="0"/>
            <a:r>
              <a:rPr lang="en-GB" dirty="0"/>
              <a:t>Video Clips: 	Bluetooth Device: http://</a:t>
            </a:r>
            <a:r>
              <a:rPr lang="en-GB" dirty="0" err="1"/>
              <a:t>vnr.st</a:t>
            </a:r>
            <a:r>
              <a:rPr lang="en-GB" dirty="0"/>
              <a:t>/v190</a:t>
            </a:r>
            <a:endParaRPr lang="en-IE" dirty="0"/>
          </a:p>
          <a:p>
            <a:r>
              <a:rPr lang="en-GB" dirty="0"/>
              <a:t>			USB Device: http://</a:t>
            </a:r>
            <a:r>
              <a:rPr lang="en-GB" dirty="0" err="1"/>
              <a:t>vnr.st</a:t>
            </a:r>
            <a:r>
              <a:rPr lang="en-GB" dirty="0"/>
              <a:t>/v19</a:t>
            </a:r>
            <a:endParaRPr lang="en-IE" dirty="0"/>
          </a:p>
          <a:p>
            <a:pPr lvl="0"/>
            <a:r>
              <a:rPr lang="en-GB" dirty="0"/>
              <a:t>Each student will need two copies of the pre-assessment task and access to their individual ‘schoology’ account.</a:t>
            </a:r>
            <a:endParaRPr lang="en-IE" dirty="0"/>
          </a:p>
          <a:p>
            <a:pPr lvl="0"/>
            <a:r>
              <a:rPr lang="en-GB" dirty="0"/>
              <a:t>Each group will need a temperature probe, kettle, water, two plastic containers with lids, thick wad of kitchen paper and elastic band</a:t>
            </a:r>
            <a:endParaRPr lang="en-IE" dirty="0"/>
          </a:p>
          <a:p>
            <a:pPr lvl="0"/>
            <a:r>
              <a:rPr lang="en-GB" dirty="0"/>
              <a:t>Each group will need access to a laptop or iPad for the logger </a:t>
            </a:r>
            <a:r>
              <a:rPr lang="en-GB" dirty="0" err="1"/>
              <a:t>lite</a:t>
            </a:r>
            <a:r>
              <a:rPr lang="en-GB" dirty="0"/>
              <a:t> software.</a:t>
            </a:r>
            <a:endParaRPr lang="en-IE" dirty="0"/>
          </a:p>
          <a:p>
            <a:endParaRPr lang="en-US" dirty="0"/>
          </a:p>
        </p:txBody>
      </p:sp>
    </p:spTree>
    <p:extLst>
      <p:ext uri="{BB962C8B-B14F-4D97-AF65-F5344CB8AC3E}">
        <p14:creationId xmlns:p14="http://schemas.microsoft.com/office/powerpoint/2010/main" val="83087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Insulation </a:t>
            </a:r>
          </a:p>
        </p:txBody>
      </p:sp>
      <p:sp>
        <p:nvSpPr>
          <p:cNvPr id="3" name="Content Placeholder 2"/>
          <p:cNvSpPr>
            <a:spLocks noGrp="1"/>
          </p:cNvSpPr>
          <p:nvPr>
            <p:ph idx="1"/>
          </p:nvPr>
        </p:nvSpPr>
        <p:spPr/>
        <p:txBody>
          <a:bodyPr/>
          <a:lstStyle/>
          <a:p>
            <a:r>
              <a:rPr lang="en-US" dirty="0" smtClean="0"/>
              <a:t>Lesson Outline:</a:t>
            </a:r>
          </a:p>
          <a:p>
            <a:pPr lvl="1">
              <a:lnSpc>
                <a:spcPct val="130000"/>
              </a:lnSpc>
            </a:pPr>
            <a:r>
              <a:rPr lang="en-US" dirty="0" smtClean="0"/>
              <a:t>Pre-assessment task</a:t>
            </a:r>
          </a:p>
          <a:p>
            <a:pPr lvl="1">
              <a:lnSpc>
                <a:spcPct val="130000"/>
              </a:lnSpc>
            </a:pPr>
            <a:r>
              <a:rPr lang="en-US" dirty="0" smtClean="0"/>
              <a:t>Assessing student responses</a:t>
            </a:r>
          </a:p>
          <a:p>
            <a:pPr lvl="1">
              <a:lnSpc>
                <a:spcPct val="130000"/>
              </a:lnSpc>
            </a:pPr>
            <a:r>
              <a:rPr lang="en-US" dirty="0" smtClean="0"/>
              <a:t>Technology introduction</a:t>
            </a:r>
          </a:p>
          <a:p>
            <a:pPr lvl="1">
              <a:lnSpc>
                <a:spcPct val="130000"/>
              </a:lnSpc>
            </a:pPr>
            <a:r>
              <a:rPr lang="en-US" dirty="0" smtClean="0"/>
              <a:t>Insulation activity</a:t>
            </a:r>
          </a:p>
          <a:p>
            <a:pPr lvl="1">
              <a:lnSpc>
                <a:spcPct val="130000"/>
              </a:lnSpc>
            </a:pPr>
            <a:r>
              <a:rPr lang="en-US" dirty="0" err="1" smtClean="0"/>
              <a:t>Analysing</a:t>
            </a:r>
            <a:r>
              <a:rPr lang="en-US" dirty="0" smtClean="0"/>
              <a:t> and interpreting the data</a:t>
            </a:r>
          </a:p>
          <a:p>
            <a:pPr lvl="1">
              <a:lnSpc>
                <a:spcPct val="130000"/>
              </a:lnSpc>
            </a:pPr>
            <a:r>
              <a:rPr lang="en-US" dirty="0" smtClean="0"/>
              <a:t>Improving solutions to pre-assessment task</a:t>
            </a:r>
            <a:endParaRPr lang="en-US" dirty="0"/>
          </a:p>
        </p:txBody>
      </p:sp>
    </p:spTree>
    <p:extLst>
      <p:ext uri="{BB962C8B-B14F-4D97-AF65-F5344CB8AC3E}">
        <p14:creationId xmlns:p14="http://schemas.microsoft.com/office/powerpoint/2010/main" val="286486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523875" y="1841500"/>
            <a:ext cx="8223249" cy="4699000"/>
          </a:xfrm>
        </p:spPr>
        <p:txBody>
          <a:bodyPr>
            <a:normAutofit fontScale="85000" lnSpcReduction="20000"/>
          </a:bodyPr>
          <a:lstStyle/>
          <a:p>
            <a:pPr marL="457200" indent="-457200">
              <a:buFont typeface="+mj-lt"/>
              <a:buAutoNum type="arabicPeriod"/>
            </a:pPr>
            <a:r>
              <a:rPr lang="en-US" dirty="0"/>
              <a:t>Boil the </a:t>
            </a:r>
            <a:r>
              <a:rPr lang="en-US" dirty="0" smtClean="0"/>
              <a:t>kettle. </a:t>
            </a:r>
            <a:r>
              <a:rPr lang="en-US" dirty="0"/>
              <a:t>a</a:t>
            </a:r>
            <a:r>
              <a:rPr lang="en-US" dirty="0" smtClean="0"/>
              <a:t>nd pierce </a:t>
            </a:r>
            <a:r>
              <a:rPr lang="en-US" dirty="0"/>
              <a:t>a small hole in the lid of each container. </a:t>
            </a:r>
          </a:p>
          <a:p>
            <a:pPr marL="457200" indent="-457200">
              <a:buFont typeface="+mj-lt"/>
              <a:buAutoNum type="arabicPeriod"/>
            </a:pPr>
            <a:r>
              <a:rPr lang="en-US" dirty="0"/>
              <a:t>Wrap a thick wad of kitchen paper around one of the </a:t>
            </a:r>
            <a:r>
              <a:rPr lang="en-US" dirty="0" smtClean="0"/>
              <a:t>cans. </a:t>
            </a:r>
            <a:endParaRPr lang="en-US" dirty="0"/>
          </a:p>
          <a:p>
            <a:pPr marL="457200" indent="-457200">
              <a:buFont typeface="+mj-lt"/>
              <a:buAutoNum type="arabicPeriod"/>
            </a:pPr>
            <a:r>
              <a:rPr lang="en-US" dirty="0"/>
              <a:t>Place exactly 100 cm3 of the boiled water into each of the </a:t>
            </a:r>
            <a:r>
              <a:rPr lang="en-US" dirty="0" smtClean="0"/>
              <a:t>cans. </a:t>
            </a:r>
            <a:endParaRPr lang="en-US" dirty="0"/>
          </a:p>
          <a:p>
            <a:pPr marL="457200" indent="-457200">
              <a:buFont typeface="+mj-lt"/>
              <a:buAutoNum type="arabicPeriod"/>
            </a:pPr>
            <a:r>
              <a:rPr lang="en-US" dirty="0"/>
              <a:t>Place the lids on the </a:t>
            </a:r>
            <a:r>
              <a:rPr lang="en-US" dirty="0" smtClean="0"/>
              <a:t>cans. </a:t>
            </a:r>
            <a:endParaRPr lang="en-US" dirty="0"/>
          </a:p>
          <a:p>
            <a:pPr marL="457200" indent="-457200">
              <a:buFont typeface="+mj-lt"/>
              <a:buAutoNum type="arabicPeriod"/>
            </a:pPr>
            <a:r>
              <a:rPr lang="en-US" dirty="0"/>
              <a:t>Place a temperature sensor through the hole in each lid so it reaches the hot water. </a:t>
            </a:r>
          </a:p>
          <a:p>
            <a:pPr marL="457200" indent="-457200">
              <a:buFont typeface="+mj-lt"/>
              <a:buAutoNum type="arabicPeriod"/>
            </a:pPr>
            <a:r>
              <a:rPr lang="en-US" dirty="0"/>
              <a:t>Start collecting temperature data. </a:t>
            </a:r>
          </a:p>
          <a:p>
            <a:pPr marL="457200" indent="-457200">
              <a:buFont typeface="+mj-lt"/>
              <a:buAutoNum type="arabicPeriod"/>
            </a:pPr>
            <a:r>
              <a:rPr lang="en-US" dirty="0"/>
              <a:t>Collect data for 10 minutes. </a:t>
            </a:r>
          </a:p>
          <a:p>
            <a:pPr marL="457200" indent="-457200">
              <a:buFont typeface="+mj-lt"/>
              <a:buAutoNum type="arabicPeriod"/>
            </a:pPr>
            <a:r>
              <a:rPr lang="en-US" dirty="0"/>
              <a:t>Stop and </a:t>
            </a:r>
            <a:r>
              <a:rPr lang="en-US" dirty="0" err="1"/>
              <a:t>autoscale</a:t>
            </a:r>
            <a:r>
              <a:rPr lang="en-US" dirty="0"/>
              <a:t> the graph. </a:t>
            </a:r>
          </a:p>
          <a:p>
            <a:pPr marL="457200" indent="-457200">
              <a:buFont typeface="+mj-lt"/>
              <a:buAutoNum type="arabicPeriod"/>
            </a:pPr>
            <a:r>
              <a:rPr lang="en-US" dirty="0"/>
              <a:t>Repeat the procedure twice more for validity. </a:t>
            </a:r>
          </a:p>
          <a:p>
            <a:pPr marL="0" indent="0">
              <a:buNone/>
            </a:pPr>
            <a:endParaRPr lang="en-US" dirty="0"/>
          </a:p>
        </p:txBody>
      </p:sp>
    </p:spTree>
    <p:extLst>
      <p:ext uri="{BB962C8B-B14F-4D97-AF65-F5344CB8AC3E}">
        <p14:creationId xmlns:p14="http://schemas.microsoft.com/office/powerpoint/2010/main" val="67966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 arising from the activity</a:t>
            </a:r>
            <a:endParaRPr lang="en-US" dirty="0"/>
          </a:p>
        </p:txBody>
      </p:sp>
      <p:pic>
        <p:nvPicPr>
          <p:cNvPr id="9" name="Picture 8"/>
          <p:cNvPicPr>
            <a:picLocks noChangeAspect="1"/>
          </p:cNvPicPr>
          <p:nvPr/>
        </p:nvPicPr>
        <p:blipFill>
          <a:blip r:embed="rId2"/>
          <a:stretch>
            <a:fillRect/>
          </a:stretch>
        </p:blipFill>
        <p:spPr>
          <a:xfrm>
            <a:off x="3222625" y="3254375"/>
            <a:ext cx="2825750" cy="2825750"/>
          </a:xfrm>
          <a:prstGeom prst="rect">
            <a:avLst/>
          </a:prstGeom>
        </p:spPr>
      </p:pic>
    </p:spTree>
    <p:extLst>
      <p:ext uri="{BB962C8B-B14F-4D97-AF65-F5344CB8AC3E}">
        <p14:creationId xmlns:p14="http://schemas.microsoft.com/office/powerpoint/2010/main" val="3773311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TotalTime>
  <Words>378</Words>
  <Application>Microsoft Macintosh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Capital</vt:lpstr>
      <vt:lpstr>Identifying and responding to conceptual difficulties_x0016_</vt:lpstr>
      <vt:lpstr>Assessing students’ responses to diagnostic questions </vt:lpstr>
      <vt:lpstr>Possible errors</vt:lpstr>
      <vt:lpstr>Principles to discuss</vt:lpstr>
      <vt:lpstr> Looking at classroom activities</vt:lpstr>
      <vt:lpstr>Activity 1: Insulation </vt:lpstr>
      <vt:lpstr>Activity 1: Insulation </vt:lpstr>
      <vt:lpstr>Procedure:</vt:lpstr>
      <vt:lpstr>Questions arising from the activity</vt:lpstr>
      <vt:lpstr>Analysing the data</vt:lpstr>
      <vt:lpstr>Activity 2: Energy in Food</vt:lpstr>
      <vt:lpstr>Next Steps…</vt:lpstr>
      <vt:lpstr>Other Important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assessment in science </dc:title>
  <dc:creator>Niamh Burke</dc:creator>
  <cp:lastModifiedBy>Majella Dempsey</cp:lastModifiedBy>
  <cp:revision>14</cp:revision>
  <dcterms:created xsi:type="dcterms:W3CDTF">2015-01-24T16:07:09Z</dcterms:created>
  <dcterms:modified xsi:type="dcterms:W3CDTF">2016-11-27T10:12:51Z</dcterms:modified>
</cp:coreProperties>
</file>