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45"/>
  </p:notesMasterIdLst>
  <p:sldIdLst>
    <p:sldId id="270" r:id="rId2"/>
    <p:sldId id="271" r:id="rId3"/>
    <p:sldId id="272" r:id="rId4"/>
    <p:sldId id="273" r:id="rId5"/>
    <p:sldId id="274" r:id="rId6"/>
    <p:sldId id="276" r:id="rId7"/>
    <p:sldId id="277" r:id="rId8"/>
    <p:sldId id="278" r:id="rId9"/>
    <p:sldId id="295" r:id="rId10"/>
    <p:sldId id="279" r:id="rId11"/>
    <p:sldId id="282" r:id="rId12"/>
    <p:sldId id="281"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7" r:id="rId26"/>
    <p:sldId id="298" r:id="rId27"/>
    <p:sldId id="299" r:id="rId28"/>
    <p:sldId id="300" r:id="rId29"/>
    <p:sldId id="301" r:id="rId30"/>
    <p:sldId id="302" r:id="rId31"/>
    <p:sldId id="313" r:id="rId32"/>
    <p:sldId id="303" r:id="rId33"/>
    <p:sldId id="304" r:id="rId34"/>
    <p:sldId id="305" r:id="rId35"/>
    <p:sldId id="306" r:id="rId36"/>
    <p:sldId id="307" r:id="rId37"/>
    <p:sldId id="308" r:id="rId38"/>
    <p:sldId id="309" r:id="rId39"/>
    <p:sldId id="310" r:id="rId40"/>
    <p:sldId id="311" r:id="rId41"/>
    <p:sldId id="312" r:id="rId42"/>
    <p:sldId id="314" r:id="rId43"/>
    <p:sldId id="31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12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F2388-E1BC-B94C-82CC-F65802957F18}" type="datetimeFigureOut">
              <a:rPr lang="en-US" smtClean="0"/>
              <a:t>27/11/16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C4EF7-CE71-FB4A-8E02-18027DE59AEE}" type="slidenum">
              <a:rPr lang="en-US" smtClean="0"/>
              <a:t>‹#›</a:t>
            </a:fld>
            <a:endParaRPr lang="en-US"/>
          </a:p>
        </p:txBody>
      </p:sp>
    </p:spTree>
    <p:extLst>
      <p:ext uri="{BB962C8B-B14F-4D97-AF65-F5344CB8AC3E}">
        <p14:creationId xmlns:p14="http://schemas.microsoft.com/office/powerpoint/2010/main" val="35956191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Firstly they write down their own responses, then together with colleagues compare responses and try to refine the answer until they</a:t>
            </a:r>
            <a:r>
              <a:rPr lang="en-US" baseline="0" dirty="0" smtClean="0"/>
              <a:t> have reached a consensus </a:t>
            </a:r>
            <a:endParaRPr lang="en-US" dirty="0"/>
          </a:p>
        </p:txBody>
      </p:sp>
      <p:sp>
        <p:nvSpPr>
          <p:cNvPr id="4" name="Slide Number Placeholder 3"/>
          <p:cNvSpPr>
            <a:spLocks noGrp="1"/>
          </p:cNvSpPr>
          <p:nvPr>
            <p:ph type="sldNum" sz="quarter" idx="10"/>
          </p:nvPr>
        </p:nvSpPr>
        <p:spPr/>
        <p:txBody>
          <a:bodyPr/>
          <a:lstStyle/>
          <a:p>
            <a:fld id="{370C4EF7-CE71-FB4A-8E02-18027DE59AEE}" type="slidenum">
              <a:rPr lang="en-US" smtClean="0"/>
              <a:t>18</a:t>
            </a:fld>
            <a:endParaRPr lang="en-US"/>
          </a:p>
        </p:txBody>
      </p:sp>
    </p:spTree>
    <p:extLst>
      <p:ext uri="{BB962C8B-B14F-4D97-AF65-F5344CB8AC3E}">
        <p14:creationId xmlns:p14="http://schemas.microsoft.com/office/powerpoint/2010/main" val="285698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group consider</a:t>
            </a:r>
            <a:r>
              <a:rPr lang="en-US" baseline="0" dirty="0" smtClean="0"/>
              <a:t> the implications of this type of group activity for students. Use the teachers experience as a starting point to decide how students may or may not respond to issues that may arise.</a:t>
            </a:r>
            <a:endParaRPr lang="en-US" dirty="0"/>
          </a:p>
        </p:txBody>
      </p:sp>
      <p:sp>
        <p:nvSpPr>
          <p:cNvPr id="4" name="Slide Number Placeholder 3"/>
          <p:cNvSpPr>
            <a:spLocks noGrp="1"/>
          </p:cNvSpPr>
          <p:nvPr>
            <p:ph type="sldNum" sz="quarter" idx="10"/>
          </p:nvPr>
        </p:nvSpPr>
        <p:spPr/>
        <p:txBody>
          <a:bodyPr/>
          <a:lstStyle/>
          <a:p>
            <a:fld id="{370C4EF7-CE71-FB4A-8E02-18027DE59AEE}" type="slidenum">
              <a:rPr lang="en-US" smtClean="0"/>
              <a:t>19</a:t>
            </a:fld>
            <a:endParaRPr lang="en-US"/>
          </a:p>
        </p:txBody>
      </p:sp>
    </p:spTree>
    <p:extLst>
      <p:ext uri="{BB962C8B-B14F-4D97-AF65-F5344CB8AC3E}">
        <p14:creationId xmlns:p14="http://schemas.microsoft.com/office/powerpoint/2010/main" val="3252553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ga-IE"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3ECC6F52-93A6-AF43-AEE7-96E8746B2CD9}" type="datetimeFigureOut">
              <a:rPr lang="en-US" smtClean="0"/>
              <a:t>27/11/16</a:t>
            </a:fld>
            <a:endParaRPr lang="en-US" dirty="0"/>
          </a:p>
        </p:txBody>
      </p:sp>
      <p:sp>
        <p:nvSpPr>
          <p:cNvPr id="5" name="Footer Placeholder 4"/>
          <p:cNvSpPr>
            <a:spLocks noGrp="1"/>
          </p:cNvSpPr>
          <p:nvPr>
            <p:ph type="ftr" sz="quarter" idx="11"/>
          </p:nvPr>
        </p:nvSpPr>
        <p:spPr>
          <a:xfrm>
            <a:off x="5638800" y="6122894"/>
            <a:ext cx="2895600" cy="257810"/>
          </a:xfrm>
        </p:spPr>
        <p:txBody>
          <a:bodyPr/>
          <a:lstStyle/>
          <a:p>
            <a:endParaRPr lang="en-US" dirty="0"/>
          </a:p>
        </p:txBody>
      </p:sp>
      <p:sp>
        <p:nvSpPr>
          <p:cNvPr id="6" name="Slide Number Placeholder 5"/>
          <p:cNvSpPr>
            <a:spLocks noGrp="1"/>
          </p:cNvSpPr>
          <p:nvPr>
            <p:ph type="sldNum" sz="quarter" idx="12"/>
          </p:nvPr>
        </p:nvSpPr>
        <p:spPr>
          <a:xfrm>
            <a:off x="4191000" y="6122894"/>
            <a:ext cx="762000" cy="271463"/>
          </a:xfrm>
        </p:spPr>
        <p:txBody>
          <a:bodyPr/>
          <a:lstStyle/>
          <a:p>
            <a:fld id="{7B5CCB08-1F71-1242-A024-12615D975E3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ga-IE"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3ECC6F52-93A6-AF43-AEE7-96E8746B2CD9}" type="datetimeFigureOut">
              <a:rPr lang="en-US" smtClean="0"/>
              <a:t>27/11/16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5CCB08-1F71-1242-A024-12615D975E30}" type="slidenum">
              <a:rPr lang="en-US" smtClean="0"/>
              <a:t>‹#›</a:t>
            </a:fld>
            <a:endParaRPr lang="en-US" dirty="0"/>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ga-IE"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ga-IE"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ga-IE" smtClean="0"/>
              <a:t>Click to edit Master text styles</a:t>
            </a:r>
          </a:p>
        </p:txBody>
      </p:sp>
      <p:sp>
        <p:nvSpPr>
          <p:cNvPr id="5" name="Date Placeholder 4"/>
          <p:cNvSpPr>
            <a:spLocks noGrp="1"/>
          </p:cNvSpPr>
          <p:nvPr>
            <p:ph type="dt" sz="half" idx="10"/>
          </p:nvPr>
        </p:nvSpPr>
        <p:spPr/>
        <p:txBody>
          <a:bodyPr/>
          <a:lstStyle/>
          <a:p>
            <a:fld id="{3ECC6F52-93A6-AF43-AEE7-96E8746B2CD9}" type="datetimeFigureOut">
              <a:rPr lang="en-US" smtClean="0"/>
              <a:t>27/11/16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5CCB08-1F71-1242-A024-12615D975E3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ga-IE"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ga-IE" smtClean="0"/>
              <a:t>Click to edit Master text styles</a:t>
            </a:r>
          </a:p>
        </p:txBody>
      </p:sp>
      <p:sp>
        <p:nvSpPr>
          <p:cNvPr id="5" name="Date Placeholder 4"/>
          <p:cNvSpPr>
            <a:spLocks noGrp="1"/>
          </p:cNvSpPr>
          <p:nvPr>
            <p:ph type="dt" sz="half" idx="10"/>
          </p:nvPr>
        </p:nvSpPr>
        <p:spPr/>
        <p:txBody>
          <a:bodyPr/>
          <a:lstStyle/>
          <a:p>
            <a:fld id="{3ECC6F52-93A6-AF43-AEE7-96E8746B2CD9}" type="datetimeFigureOut">
              <a:rPr lang="en-US" smtClean="0"/>
              <a:t>27/11/16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5CCB08-1F71-1242-A024-12615D975E30}"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ga-I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3ECC6F52-93A6-AF43-AEE7-96E8746B2CD9}" type="datetimeFigureOut">
              <a:rPr lang="en-US" smtClean="0"/>
              <a:t>27/11/16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5CCB08-1F71-1242-A024-12615D975E30}"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ga-IE"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3ECC6F52-93A6-AF43-AEE7-96E8746B2CD9}" type="datetimeFigureOut">
              <a:rPr lang="en-US" smtClean="0"/>
              <a:t>27/11/16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5CCB08-1F71-1242-A024-12615D975E3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3ECC6F52-93A6-AF43-AEE7-96E8746B2CD9}" type="datetimeFigureOut">
              <a:rPr lang="en-US" smtClean="0"/>
              <a:t>27/11/16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5CCB08-1F71-1242-A024-12615D975E3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ga-IE"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3ECC6F52-93A6-AF43-AEE7-96E8746B2CD9}" type="datetimeFigureOut">
              <a:rPr lang="en-US" smtClean="0"/>
              <a:t>27/11/16</a:t>
            </a:fld>
            <a:endParaRPr lang="en-US" dirty="0"/>
          </a:p>
        </p:txBody>
      </p:sp>
      <p:sp>
        <p:nvSpPr>
          <p:cNvPr id="5" name="Footer Placeholder 4"/>
          <p:cNvSpPr>
            <a:spLocks noGrp="1"/>
          </p:cNvSpPr>
          <p:nvPr>
            <p:ph type="ftr" sz="quarter" idx="11"/>
          </p:nvPr>
        </p:nvSpPr>
        <p:spPr>
          <a:xfrm>
            <a:off x="5638800" y="6124401"/>
            <a:ext cx="2895600" cy="257810"/>
          </a:xfrm>
        </p:spPr>
        <p:txBody>
          <a:bodyPr/>
          <a:lstStyle/>
          <a:p>
            <a:endParaRPr lang="en-US" dirty="0"/>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ga-IE"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ga-IE"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3ECC6F52-93A6-AF43-AEE7-96E8746B2CD9}" type="datetimeFigureOut">
              <a:rPr lang="en-US" smtClean="0"/>
              <a:t>27/11/16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5CCB08-1F71-1242-A024-12615D975E3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5" name="Date Placeholder 4"/>
          <p:cNvSpPr>
            <a:spLocks noGrp="1"/>
          </p:cNvSpPr>
          <p:nvPr>
            <p:ph type="dt" sz="half" idx="10"/>
          </p:nvPr>
        </p:nvSpPr>
        <p:spPr/>
        <p:txBody>
          <a:bodyPr/>
          <a:lstStyle/>
          <a:p>
            <a:fld id="{3ECC6F52-93A6-AF43-AEE7-96E8746B2CD9}" type="datetimeFigureOut">
              <a:rPr lang="en-US" smtClean="0"/>
              <a:t>27/11/16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5CCB08-1F71-1242-A024-12615D975E3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ga-IE"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7" name="Date Placeholder 6"/>
          <p:cNvSpPr>
            <a:spLocks noGrp="1"/>
          </p:cNvSpPr>
          <p:nvPr>
            <p:ph type="dt" sz="half" idx="10"/>
          </p:nvPr>
        </p:nvSpPr>
        <p:spPr/>
        <p:txBody>
          <a:bodyPr/>
          <a:lstStyle/>
          <a:p>
            <a:fld id="{3ECC6F52-93A6-AF43-AEE7-96E8746B2CD9}" type="datetimeFigureOut">
              <a:rPr lang="en-US" smtClean="0"/>
              <a:t>27/11/16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5CCB08-1F71-1242-A024-12615D975E3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ga-IE" smtClean="0"/>
              <a:t>Click to edit Master title style</a:t>
            </a:r>
            <a:endParaRPr/>
          </a:p>
        </p:txBody>
      </p:sp>
      <p:sp>
        <p:nvSpPr>
          <p:cNvPr id="3" name="Date Placeholder 2"/>
          <p:cNvSpPr>
            <a:spLocks noGrp="1"/>
          </p:cNvSpPr>
          <p:nvPr>
            <p:ph type="dt" sz="half" idx="10"/>
          </p:nvPr>
        </p:nvSpPr>
        <p:spPr/>
        <p:txBody>
          <a:bodyPr/>
          <a:lstStyle/>
          <a:p>
            <a:fld id="{3ECC6F52-93A6-AF43-AEE7-96E8746B2CD9}" type="datetimeFigureOut">
              <a:rPr lang="en-US" smtClean="0"/>
              <a:t>27/11/16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5CCB08-1F71-1242-A024-12615D975E3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3ECC6F52-93A6-AF43-AEE7-96E8746B2CD9}" type="datetimeFigureOut">
              <a:rPr lang="en-US" smtClean="0"/>
              <a:t>27/11/16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5CCB08-1F71-1242-A024-12615D975E3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ga-IE"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ga-IE" smtClean="0"/>
              <a:t>Click to edit Master text styles</a:t>
            </a:r>
          </a:p>
        </p:txBody>
      </p:sp>
      <p:sp>
        <p:nvSpPr>
          <p:cNvPr id="5" name="Date Placeholder 4"/>
          <p:cNvSpPr>
            <a:spLocks noGrp="1"/>
          </p:cNvSpPr>
          <p:nvPr>
            <p:ph type="dt" sz="half" idx="10"/>
          </p:nvPr>
        </p:nvSpPr>
        <p:spPr/>
        <p:txBody>
          <a:bodyPr/>
          <a:lstStyle/>
          <a:p>
            <a:fld id="{3ECC6F52-93A6-AF43-AEE7-96E8746B2CD9}" type="datetimeFigureOut">
              <a:rPr lang="en-US" smtClean="0"/>
              <a:t>27/11/16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5CCB08-1F71-1242-A024-12615D975E3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ga-IE"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3ECC6F52-93A6-AF43-AEE7-96E8746B2CD9}" type="datetimeFigureOut">
              <a:rPr lang="en-US" smtClean="0"/>
              <a:t>27/11/16</a:t>
            </a:fld>
            <a:endParaRPr lang="en-US" dirty="0"/>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7B5CCB08-1F71-1242-A024-12615D975E3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ap.mathshell.org/static/draft/pd/modules/4_Questioning/html/videos_c1.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emf"/><Relationship Id="rId3"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3F8DE2"/>
                </a:solidFill>
              </a:rPr>
              <a:t>Improving Questioning and Increasing Student Collaboration</a:t>
            </a:r>
            <a:endParaRPr lang="en-US" dirty="0"/>
          </a:p>
        </p:txBody>
      </p:sp>
      <p:sp>
        <p:nvSpPr>
          <p:cNvPr id="3" name="Subtitle 2"/>
          <p:cNvSpPr>
            <a:spLocks noGrp="1"/>
          </p:cNvSpPr>
          <p:nvPr>
            <p:ph type="subTitle" idx="1"/>
          </p:nvPr>
        </p:nvSpPr>
        <p:spPr/>
        <p:txBody>
          <a:bodyPr>
            <a:normAutofit/>
          </a:bodyPr>
          <a:lstStyle/>
          <a:p>
            <a:r>
              <a:rPr lang="en-US" sz="2400" dirty="0" smtClean="0"/>
              <a:t>Refer to Module 3 and 4 materials </a:t>
            </a:r>
            <a:endParaRPr lang="en-US" sz="24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l="4980" t="17223" r="76862" b="69151"/>
          <a:stretch/>
        </p:blipFill>
        <p:spPr bwMode="auto">
          <a:xfrm>
            <a:off x="914400" y="4552950"/>
            <a:ext cx="2680335" cy="1257300"/>
          </a:xfrm>
          <a:prstGeom prst="rect">
            <a:avLst/>
          </a:prstGeom>
          <a:noFill/>
          <a:ln>
            <a:noFill/>
          </a:ln>
          <a:extLst>
            <a:ext uri="{53640926-AAD7-44d8-BBD7-CCE9431645EC}">
              <a14:shadowObscured xmlns:a14="http://schemas.microsoft.com/office/drawing/2010/main"/>
            </a:ext>
          </a:extLst>
        </p:spPr>
      </p:pic>
      <p:pic>
        <p:nvPicPr>
          <p:cNvPr id="5" name="Picture 4" descr="C:\Users\njllc\AppData\Local\Microsoft\Windows\Temporary Internet Files\Content.Outlook\I9SSW4I1\viewlogo (2).jpg"/>
          <p:cNvPicPr/>
          <p:nvPr/>
        </p:nvPicPr>
        <p:blipFill>
          <a:blip r:embed="rId3">
            <a:extLst>
              <a:ext uri="{28A0092B-C50C-407E-A947-70E740481C1C}">
                <a14:useLocalDpi xmlns:a14="http://schemas.microsoft.com/office/drawing/2010/main" val="0"/>
              </a:ext>
            </a:extLst>
          </a:blip>
          <a:srcRect/>
          <a:stretch>
            <a:fillRect/>
          </a:stretch>
        </p:blipFill>
        <p:spPr bwMode="auto">
          <a:xfrm>
            <a:off x="6061125" y="4335780"/>
            <a:ext cx="1978960" cy="1474470"/>
          </a:xfrm>
          <a:prstGeom prst="rect">
            <a:avLst/>
          </a:prstGeom>
          <a:noFill/>
          <a:ln>
            <a:noFill/>
          </a:ln>
        </p:spPr>
      </p:pic>
    </p:spTree>
    <p:extLst>
      <p:ext uri="{BB962C8B-B14F-4D97-AF65-F5344CB8AC3E}">
        <p14:creationId xmlns:p14="http://schemas.microsoft.com/office/powerpoint/2010/main" val="29471504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type of questions develop thinking and reasoning?</a:t>
            </a:r>
            <a:endParaRPr lang="en-US" sz="4000"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Some questions can be more effective in developing student thinking and reasoning than others. </a:t>
            </a:r>
            <a:endParaRPr lang="en-US" dirty="0" smtClean="0"/>
          </a:p>
          <a:p>
            <a:pPr marL="0" indent="0">
              <a:buNone/>
            </a:pPr>
            <a:r>
              <a:rPr lang="en-US" dirty="0" smtClean="0"/>
              <a:t>By </a:t>
            </a:r>
            <a:r>
              <a:rPr lang="en-US" dirty="0"/>
              <a:t>considering </a:t>
            </a:r>
            <a:r>
              <a:rPr lang="en-US" dirty="0" smtClean="0"/>
              <a:t>some of our </a:t>
            </a:r>
            <a:r>
              <a:rPr lang="en-US" dirty="0"/>
              <a:t>examples what conclusions can you reach? Consider:</a:t>
            </a:r>
            <a:endParaRPr lang="en-IE" dirty="0"/>
          </a:p>
          <a:p>
            <a:pPr lvl="0"/>
            <a:r>
              <a:rPr lang="en-US" dirty="0"/>
              <a:t>The types of questions that promote thinking and reasoning</a:t>
            </a:r>
            <a:endParaRPr lang="en-IE" dirty="0"/>
          </a:p>
          <a:p>
            <a:pPr lvl="0"/>
            <a:r>
              <a:rPr lang="en-US" dirty="0"/>
              <a:t>The examples that you have recently used that stimulated students’ thinking</a:t>
            </a:r>
            <a:endParaRPr lang="en-IE" dirty="0"/>
          </a:p>
          <a:p>
            <a:pPr lvl="0"/>
            <a:r>
              <a:rPr lang="en-US" dirty="0"/>
              <a:t>The implications of these ideas for your own practice</a:t>
            </a:r>
            <a:r>
              <a:rPr lang="en-US" dirty="0" smtClean="0"/>
              <a:t>.</a:t>
            </a:r>
            <a:endParaRPr lang="en-IE" dirty="0"/>
          </a:p>
          <a:p>
            <a:r>
              <a:rPr lang="en-US" dirty="0"/>
              <a:t>You can record your responses on </a:t>
            </a:r>
            <a:r>
              <a:rPr lang="en-US" b="1" dirty="0"/>
              <a:t>Handout 2</a:t>
            </a:r>
            <a:r>
              <a:rPr lang="en-US" dirty="0"/>
              <a:t>.</a:t>
            </a:r>
            <a:r>
              <a:rPr lang="en-IE" dirty="0"/>
              <a:t> </a:t>
            </a:r>
            <a:endParaRPr lang="en-US" dirty="0"/>
          </a:p>
          <a:p>
            <a:endParaRPr lang="en-IE" dirty="0"/>
          </a:p>
          <a:p>
            <a:endParaRPr lang="en-US" dirty="0"/>
          </a:p>
        </p:txBody>
      </p:sp>
    </p:spTree>
    <p:extLst>
      <p:ext uri="{BB962C8B-B14F-4D97-AF65-F5344CB8AC3E}">
        <p14:creationId xmlns:p14="http://schemas.microsoft.com/office/powerpoint/2010/main" val="30604308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prstClr val="black">
                    <a:lumMod val="75000"/>
                    <a:lumOff val="25000"/>
                  </a:prstClr>
                </a:solidFill>
              </a:rPr>
              <a:t>What type of questions develop thinking and reasoning?</a:t>
            </a:r>
            <a:endParaRPr lang="en-US" dirty="0"/>
          </a:p>
        </p:txBody>
      </p:sp>
      <p:sp>
        <p:nvSpPr>
          <p:cNvPr id="3" name="Content Placeholder 2"/>
          <p:cNvSpPr>
            <a:spLocks noGrp="1"/>
          </p:cNvSpPr>
          <p:nvPr>
            <p:ph idx="1"/>
          </p:nvPr>
        </p:nvSpPr>
        <p:spPr>
          <a:xfrm>
            <a:off x="900112" y="1822357"/>
            <a:ext cx="7345363" cy="4243164"/>
          </a:xfrm>
        </p:spPr>
        <p:txBody>
          <a:bodyPr/>
          <a:lstStyle/>
          <a:p>
            <a:pPr marL="0" indent="0">
              <a:buNone/>
            </a:pPr>
            <a:r>
              <a:rPr lang="en-US" b="1" dirty="0" smtClean="0"/>
              <a:t>Handout 3 </a:t>
            </a:r>
            <a:r>
              <a:rPr lang="en-US" dirty="0" smtClean="0"/>
              <a:t>contains a summary of some research findings into the use of questioning.</a:t>
            </a:r>
          </a:p>
          <a:p>
            <a:pPr marL="0" indent="0">
              <a:buNone/>
            </a:pPr>
            <a:r>
              <a:rPr lang="en-US" dirty="0" smtClean="0"/>
              <a:t>Consider </a:t>
            </a:r>
            <a:r>
              <a:rPr lang="en-US" dirty="0"/>
              <a:t>these research findings and the implications for your own </a:t>
            </a:r>
            <a:r>
              <a:rPr lang="en-US" dirty="0" smtClean="0"/>
              <a:t>teaching:</a:t>
            </a:r>
            <a:endParaRPr lang="en-IE" dirty="0"/>
          </a:p>
          <a:p>
            <a:pPr lvl="0"/>
            <a:r>
              <a:rPr lang="en-US" dirty="0"/>
              <a:t>Which of these principles do you usually implement in your own teaching?</a:t>
            </a:r>
            <a:endParaRPr lang="en-IE" dirty="0"/>
          </a:p>
          <a:p>
            <a:r>
              <a:rPr lang="en-US" dirty="0"/>
              <a:t>Which principles do you find it most difficult to implement? Why is this?</a:t>
            </a:r>
            <a:r>
              <a:rPr lang="en-IE" dirty="0"/>
              <a:t> </a:t>
            </a:r>
            <a:endParaRPr lang="en-US" dirty="0"/>
          </a:p>
        </p:txBody>
      </p:sp>
    </p:spTree>
    <p:extLst>
      <p:ext uri="{BB962C8B-B14F-4D97-AF65-F5344CB8AC3E}">
        <p14:creationId xmlns:p14="http://schemas.microsoft.com/office/powerpoint/2010/main" val="2516385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type of questions develop thinking and reasoning?</a:t>
            </a:r>
          </a:p>
        </p:txBody>
      </p:sp>
      <p:sp>
        <p:nvSpPr>
          <p:cNvPr id="3" name="Content Placeholder 2"/>
          <p:cNvSpPr>
            <a:spLocks noGrp="1"/>
          </p:cNvSpPr>
          <p:nvPr>
            <p:ph idx="1"/>
          </p:nvPr>
        </p:nvSpPr>
        <p:spPr>
          <a:xfrm>
            <a:off x="676439" y="1849968"/>
            <a:ext cx="7979213" cy="4376419"/>
          </a:xfrm>
        </p:spPr>
        <p:txBody>
          <a:bodyPr>
            <a:normAutofit fontScale="92500" lnSpcReduction="20000"/>
          </a:bodyPr>
          <a:lstStyle/>
          <a:p>
            <a:pPr marL="0" indent="0">
              <a:buNone/>
            </a:pPr>
            <a:r>
              <a:rPr lang="en-US" b="1" dirty="0"/>
              <a:t>Handout 3 </a:t>
            </a:r>
            <a:r>
              <a:rPr lang="en-US" dirty="0" smtClean="0"/>
              <a:t>shows </a:t>
            </a:r>
            <a:r>
              <a:rPr lang="en-US" dirty="0"/>
              <a:t>that effective questioning displays the five characteristics:</a:t>
            </a:r>
            <a:br>
              <a:rPr lang="en-US" dirty="0"/>
            </a:br>
            <a:endParaRPr lang="en-IE" dirty="0"/>
          </a:p>
          <a:p>
            <a:pPr lvl="0"/>
            <a:r>
              <a:rPr lang="en-US" dirty="0"/>
              <a:t>The teacher plans questions that encourage thinking and reasoning.</a:t>
            </a:r>
            <a:endParaRPr lang="en-IE" dirty="0"/>
          </a:p>
          <a:p>
            <a:pPr lvl="0"/>
            <a:r>
              <a:rPr lang="en-US" dirty="0"/>
              <a:t>Everyone is included.</a:t>
            </a:r>
            <a:endParaRPr lang="en-IE" dirty="0"/>
          </a:p>
          <a:p>
            <a:pPr lvl="0"/>
            <a:r>
              <a:rPr lang="en-US" dirty="0"/>
              <a:t>Students are given time to think. </a:t>
            </a:r>
            <a:endParaRPr lang="en-IE" dirty="0"/>
          </a:p>
          <a:p>
            <a:pPr lvl="0"/>
            <a:r>
              <a:rPr lang="en-US" dirty="0"/>
              <a:t>The teacher avoids judging students' responses.</a:t>
            </a:r>
            <a:endParaRPr lang="en-IE" dirty="0"/>
          </a:p>
          <a:p>
            <a:r>
              <a:rPr lang="en-US" dirty="0"/>
              <a:t>Students’ responses are followed up in ways that encourage deeper thinking.</a:t>
            </a:r>
            <a:r>
              <a:rPr lang="en-IE" dirty="0"/>
              <a:t> </a:t>
            </a:r>
            <a:endParaRPr lang="en-US" dirty="0"/>
          </a:p>
        </p:txBody>
      </p:sp>
    </p:spTree>
    <p:extLst>
      <p:ext uri="{BB962C8B-B14F-4D97-AF65-F5344CB8AC3E}">
        <p14:creationId xmlns:p14="http://schemas.microsoft.com/office/powerpoint/2010/main" val="36738388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Observing and </a:t>
            </a:r>
            <a:r>
              <a:rPr lang="en-US" sz="4000" dirty="0" err="1" smtClean="0"/>
              <a:t>Analysing</a:t>
            </a:r>
            <a:r>
              <a:rPr lang="en-US" sz="4000" dirty="0" smtClean="0"/>
              <a:t> a Lesson</a:t>
            </a:r>
            <a:endParaRPr lang="en-US" sz="40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We’re going to watch ‘Gwen’s Lesson’ and consider the following:</a:t>
            </a:r>
          </a:p>
          <a:p>
            <a:pPr lvl="0"/>
            <a:r>
              <a:rPr lang="en-US" dirty="0"/>
              <a:t>Which of the following principles can you see Gwen using in her lesson? Give examples.</a:t>
            </a:r>
            <a:endParaRPr lang="en-IE" dirty="0"/>
          </a:p>
          <a:p>
            <a:r>
              <a:rPr lang="en-US" dirty="0"/>
              <a:t>What do you think students learned from the lesson</a:t>
            </a:r>
            <a:r>
              <a:rPr lang="en-US" dirty="0" smtClean="0"/>
              <a:t>?</a:t>
            </a:r>
          </a:p>
          <a:p>
            <a:r>
              <a:rPr lang="en-US" dirty="0" smtClean="0"/>
              <a:t>Record your observations on </a:t>
            </a:r>
            <a:r>
              <a:rPr lang="en-US" b="1" dirty="0" smtClean="0"/>
              <a:t>Handout 4.</a:t>
            </a:r>
          </a:p>
          <a:p>
            <a:pPr marL="0" indent="0">
              <a:buNone/>
            </a:pPr>
            <a:endParaRPr lang="en-US" dirty="0" smtClean="0"/>
          </a:p>
          <a:p>
            <a:pPr marL="0" indent="0">
              <a:buNone/>
            </a:pPr>
            <a:r>
              <a:rPr lang="en-US" sz="1800" dirty="0" smtClean="0">
                <a:solidFill>
                  <a:srgbClr val="3F8DE2"/>
                </a:solidFill>
                <a:hlinkClick r:id="rId2"/>
              </a:rPr>
              <a:t>Gwens Lesson Video</a:t>
            </a:r>
            <a:endParaRPr lang="en-IE" sz="1800" dirty="0" smtClean="0">
              <a:solidFill>
                <a:srgbClr val="3F8DE2"/>
              </a:solidFill>
            </a:endParaRPr>
          </a:p>
          <a:p>
            <a:pPr marL="0" indent="0">
              <a:buNone/>
            </a:pPr>
            <a:endParaRPr lang="en-US" dirty="0"/>
          </a:p>
        </p:txBody>
      </p:sp>
    </p:spTree>
    <p:extLst>
      <p:ext uri="{BB962C8B-B14F-4D97-AF65-F5344CB8AC3E}">
        <p14:creationId xmlns:p14="http://schemas.microsoft.com/office/powerpoint/2010/main" val="24239080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Observing and </a:t>
            </a:r>
            <a:r>
              <a:rPr lang="en-US" dirty="0" err="1"/>
              <a:t>Analysing</a:t>
            </a:r>
            <a:r>
              <a:rPr lang="en-US" dirty="0"/>
              <a:t> a Lesson</a:t>
            </a:r>
          </a:p>
        </p:txBody>
      </p:sp>
      <p:sp>
        <p:nvSpPr>
          <p:cNvPr id="3" name="Content Placeholder 2"/>
          <p:cNvSpPr>
            <a:spLocks noGrp="1"/>
          </p:cNvSpPr>
          <p:nvPr>
            <p:ph idx="1"/>
          </p:nvPr>
        </p:nvSpPr>
        <p:spPr>
          <a:xfrm>
            <a:off x="386536" y="1780940"/>
            <a:ext cx="8172483" cy="4445448"/>
          </a:xfrm>
        </p:spPr>
        <p:txBody>
          <a:bodyPr>
            <a:normAutofit fontScale="92500" lnSpcReduction="10000"/>
          </a:bodyPr>
          <a:lstStyle/>
          <a:p>
            <a:r>
              <a:rPr lang="en-US" dirty="0" smtClean="0"/>
              <a:t>Your task over the next few weeks is to observe and </a:t>
            </a:r>
            <a:r>
              <a:rPr lang="en-US" dirty="0" err="1" smtClean="0"/>
              <a:t>analyse</a:t>
            </a:r>
            <a:r>
              <a:rPr lang="en-US" dirty="0" smtClean="0"/>
              <a:t> one of your FaSMEd colleagues lessons.</a:t>
            </a:r>
          </a:p>
          <a:p>
            <a:r>
              <a:rPr lang="en-US" dirty="0" smtClean="0"/>
              <a:t>You will video record the lesson as well as taking notes about the various forms of questioning.</a:t>
            </a:r>
            <a:endParaRPr lang="en-US" dirty="0"/>
          </a:p>
          <a:p>
            <a:r>
              <a:rPr lang="en-US" dirty="0" smtClean="0"/>
              <a:t>You and your colleague will then sit down, watch the video and reflect on the questioning throughout the class.</a:t>
            </a:r>
          </a:p>
          <a:p>
            <a:r>
              <a:rPr lang="en-US" dirty="0" smtClean="0"/>
              <a:t>Once this is complete you should use what you have learned to adapt your questioning techniques in the classroom.</a:t>
            </a:r>
          </a:p>
          <a:p>
            <a:r>
              <a:rPr lang="en-US" dirty="0" smtClean="0"/>
              <a:t>You can use some of the suggestions on </a:t>
            </a:r>
            <a:r>
              <a:rPr lang="en-US" b="1" dirty="0" smtClean="0"/>
              <a:t>Handout 5</a:t>
            </a:r>
            <a:r>
              <a:rPr lang="en-US" dirty="0" smtClean="0"/>
              <a:t> to plan for effective questioning.</a:t>
            </a:r>
            <a:endParaRPr lang="en-US" dirty="0"/>
          </a:p>
        </p:txBody>
      </p:sp>
    </p:spTree>
    <p:extLst>
      <p:ext uri="{BB962C8B-B14F-4D97-AF65-F5344CB8AC3E}">
        <p14:creationId xmlns:p14="http://schemas.microsoft.com/office/powerpoint/2010/main" val="38121894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a Problem by “Thinking Aloud”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Try </a:t>
            </a:r>
            <a:r>
              <a:rPr lang="en-US" dirty="0"/>
              <a:t>working out an answer to the following problem, thinking aloud as you do so: </a:t>
            </a:r>
            <a:endParaRPr lang="en-IE" dirty="0"/>
          </a:p>
          <a:p>
            <a:pPr marL="0" indent="0">
              <a:buNone/>
            </a:pPr>
            <a:endParaRPr lang="en-IE" dirty="0"/>
          </a:p>
          <a:p>
            <a:pPr marL="0" indent="0">
              <a:buNone/>
            </a:pPr>
            <a:r>
              <a:rPr lang="en-US" b="1" dirty="0">
                <a:solidFill>
                  <a:srgbClr val="3F8DE2"/>
                </a:solidFill>
              </a:rPr>
              <a:t>About how many dentists are there in your country</a:t>
            </a:r>
            <a:r>
              <a:rPr lang="en-US" b="1" dirty="0" smtClean="0">
                <a:solidFill>
                  <a:srgbClr val="3F8DE2"/>
                </a:solidFill>
              </a:rPr>
              <a:t>?</a:t>
            </a:r>
            <a:r>
              <a:rPr lang="en-US" dirty="0">
                <a:solidFill>
                  <a:srgbClr val="3F8DE2"/>
                </a:solidFill>
              </a:rPr>
              <a:t> </a:t>
            </a:r>
            <a:endParaRPr lang="en-IE" dirty="0">
              <a:solidFill>
                <a:srgbClr val="3F8DE2"/>
              </a:solidFill>
            </a:endParaRPr>
          </a:p>
          <a:p>
            <a:pPr marL="0" indent="0">
              <a:buNone/>
            </a:pPr>
            <a:endParaRPr lang="en-US" dirty="0" smtClean="0"/>
          </a:p>
          <a:p>
            <a:pPr marL="0" indent="0">
              <a:buNone/>
            </a:pPr>
            <a:r>
              <a:rPr lang="en-US" dirty="0" smtClean="0"/>
              <a:t>Afterwards </a:t>
            </a:r>
            <a:r>
              <a:rPr lang="en-US" dirty="0"/>
              <a:t>think what it would feel like, doing this with a class, not knowing the answer beforehand.</a:t>
            </a:r>
            <a:r>
              <a:rPr lang="en-IE" dirty="0"/>
              <a:t> </a:t>
            </a:r>
            <a:endParaRPr lang="en-US" dirty="0"/>
          </a:p>
        </p:txBody>
      </p:sp>
    </p:spTree>
    <p:extLst>
      <p:ext uri="{BB962C8B-B14F-4D97-AF65-F5344CB8AC3E}">
        <p14:creationId xmlns:p14="http://schemas.microsoft.com/office/powerpoint/2010/main" val="35054006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Solving a Problem by “Thinking Aloud”</a:t>
            </a:r>
          </a:p>
        </p:txBody>
      </p:sp>
      <p:sp>
        <p:nvSpPr>
          <p:cNvPr id="3" name="Content Placeholder 2"/>
          <p:cNvSpPr>
            <a:spLocks noGrp="1"/>
          </p:cNvSpPr>
          <p:nvPr>
            <p:ph idx="1"/>
          </p:nvPr>
        </p:nvSpPr>
        <p:spPr>
          <a:xfrm>
            <a:off x="607414" y="1808552"/>
            <a:ext cx="7951605" cy="4256969"/>
          </a:xfrm>
        </p:spPr>
        <p:txBody>
          <a:bodyPr>
            <a:normAutofit fontScale="85000" lnSpcReduction="20000"/>
          </a:bodyPr>
          <a:lstStyle/>
          <a:p>
            <a:r>
              <a:rPr lang="en-US" dirty="0"/>
              <a:t>Teachers usually present science and mathematics as though they are a set of tidy results and procedures</a:t>
            </a:r>
            <a:r>
              <a:rPr lang="en-US" dirty="0" smtClean="0"/>
              <a:t>.</a:t>
            </a:r>
          </a:p>
          <a:p>
            <a:r>
              <a:rPr lang="en-US" dirty="0" smtClean="0"/>
              <a:t>Students </a:t>
            </a:r>
            <a:r>
              <a:rPr lang="en-US" dirty="0"/>
              <a:t>often don’t recognize the invisible, messy processes that go on inside the heads of scientists. </a:t>
            </a:r>
            <a:endParaRPr lang="en-US" dirty="0" smtClean="0"/>
          </a:p>
          <a:p>
            <a:r>
              <a:rPr lang="en-US" dirty="0" smtClean="0"/>
              <a:t>One </a:t>
            </a:r>
            <a:r>
              <a:rPr lang="en-US" dirty="0"/>
              <a:t>reason why some students are reluctant to persist is that they do not recognize that it is perfectly natural to get stuck, make mistakes, backtrack and look for alternative strategies. </a:t>
            </a:r>
            <a:endParaRPr lang="en-US" dirty="0" smtClean="0"/>
          </a:p>
          <a:p>
            <a:r>
              <a:rPr lang="en-US" dirty="0" smtClean="0"/>
              <a:t>It </a:t>
            </a:r>
            <a:r>
              <a:rPr lang="en-US" dirty="0"/>
              <a:t>is helpful, therefore, for a teacher to model these processes by tackling a problem from start to finish, thinking aloud and involving the class by careful questioning. </a:t>
            </a:r>
            <a:endParaRPr lang="en-US" dirty="0" smtClean="0"/>
          </a:p>
          <a:p>
            <a:r>
              <a:rPr lang="en-US" dirty="0" smtClean="0"/>
              <a:t>It </a:t>
            </a:r>
            <a:r>
              <a:rPr lang="en-US" dirty="0"/>
              <a:t>is useful for teachers to think through this process by tackling a problem together and ‘</a:t>
            </a:r>
            <a:r>
              <a:rPr lang="en-US" b="1" dirty="0"/>
              <a:t>thinking aloud’</a:t>
            </a:r>
            <a:r>
              <a:rPr lang="en-US" dirty="0"/>
              <a:t>. </a:t>
            </a:r>
            <a:endParaRPr lang="en-IE" dirty="0"/>
          </a:p>
          <a:p>
            <a:endParaRPr lang="en-US" dirty="0"/>
          </a:p>
        </p:txBody>
      </p:sp>
    </p:spTree>
    <p:extLst>
      <p:ext uri="{BB962C8B-B14F-4D97-AF65-F5344CB8AC3E}">
        <p14:creationId xmlns:p14="http://schemas.microsoft.com/office/powerpoint/2010/main" val="5233003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Increasing Student Collaboration</a:t>
            </a:r>
            <a:endParaRPr lang="en-US" dirty="0"/>
          </a:p>
        </p:txBody>
      </p:sp>
      <p:sp>
        <p:nvSpPr>
          <p:cNvPr id="5" name="Subtitle 4"/>
          <p:cNvSpPr>
            <a:spLocks noGrp="1"/>
          </p:cNvSpPr>
          <p:nvPr>
            <p:ph type="subTitle" idx="1"/>
          </p:nvPr>
        </p:nvSpPr>
        <p:spPr/>
        <p:txBody>
          <a:bodyPr>
            <a:normAutofit/>
          </a:bodyPr>
          <a:lstStyle/>
          <a:p>
            <a:r>
              <a:rPr lang="en-US" sz="4000" dirty="0" smtClean="0"/>
              <a:t>Activity 4</a:t>
            </a:r>
            <a:endParaRPr lang="en-US" sz="4000" dirty="0"/>
          </a:p>
        </p:txBody>
      </p:sp>
      <p:pic>
        <p:nvPicPr>
          <p:cNvPr id="6" name="Picture 5"/>
          <p:cNvPicPr/>
          <p:nvPr/>
        </p:nvPicPr>
        <p:blipFill rotWithShape="1">
          <a:blip r:embed="rId2">
            <a:extLst>
              <a:ext uri="{28A0092B-C50C-407E-A947-70E740481C1C}">
                <a14:useLocalDpi xmlns:a14="http://schemas.microsoft.com/office/drawing/2010/main" val="0"/>
              </a:ext>
            </a:extLst>
          </a:blip>
          <a:srcRect l="4980" t="17223" r="76862" b="69151"/>
          <a:stretch/>
        </p:blipFill>
        <p:spPr bwMode="auto">
          <a:xfrm>
            <a:off x="914400" y="4552950"/>
            <a:ext cx="2680335" cy="1257300"/>
          </a:xfrm>
          <a:prstGeom prst="rect">
            <a:avLst/>
          </a:prstGeom>
          <a:noFill/>
          <a:ln>
            <a:noFill/>
          </a:ln>
          <a:extLst>
            <a:ext uri="{53640926-AAD7-44d8-BBD7-CCE9431645EC}">
              <a14:shadowObscured xmlns:a14="http://schemas.microsoft.com/office/drawing/2010/main"/>
            </a:ext>
          </a:extLst>
        </p:spPr>
      </p:pic>
      <p:pic>
        <p:nvPicPr>
          <p:cNvPr id="7" name="Picture 6" descr="C:\Users\njllc\AppData\Local\Microsoft\Windows\Temporary Internet Files\Content.Outlook\I9SSW4I1\viewlogo (2).jpg"/>
          <p:cNvPicPr/>
          <p:nvPr/>
        </p:nvPicPr>
        <p:blipFill>
          <a:blip r:embed="rId3">
            <a:extLst>
              <a:ext uri="{28A0092B-C50C-407E-A947-70E740481C1C}">
                <a14:useLocalDpi xmlns:a14="http://schemas.microsoft.com/office/drawing/2010/main" val="0"/>
              </a:ext>
            </a:extLst>
          </a:blip>
          <a:srcRect/>
          <a:stretch>
            <a:fillRect/>
          </a:stretch>
        </p:blipFill>
        <p:spPr bwMode="auto">
          <a:xfrm>
            <a:off x="6061125" y="4335780"/>
            <a:ext cx="1978960" cy="1474470"/>
          </a:xfrm>
          <a:prstGeom prst="rect">
            <a:avLst/>
          </a:prstGeom>
          <a:noFill/>
          <a:ln>
            <a:noFill/>
          </a:ln>
        </p:spPr>
      </p:pic>
    </p:spTree>
    <p:extLst>
      <p:ext uri="{BB962C8B-B14F-4D97-AF65-F5344CB8AC3E}">
        <p14:creationId xmlns:p14="http://schemas.microsoft.com/office/powerpoint/2010/main" val="15139700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Experiencing a Discussion</a:t>
            </a:r>
            <a:endParaRPr lang="en-US" dirty="0"/>
          </a:p>
        </p:txBody>
      </p:sp>
      <p:sp>
        <p:nvSpPr>
          <p:cNvPr id="3" name="Content Placeholder 2"/>
          <p:cNvSpPr>
            <a:spLocks noGrp="1"/>
          </p:cNvSpPr>
          <p:nvPr>
            <p:ph idx="1"/>
          </p:nvPr>
        </p:nvSpPr>
        <p:spPr/>
        <p:txBody>
          <a:bodyPr/>
          <a:lstStyle/>
          <a:p>
            <a:pPr marL="0" indent="0" algn="ctr">
              <a:buNone/>
            </a:pPr>
            <a:r>
              <a:rPr lang="en-US" b="1" dirty="0">
                <a:solidFill>
                  <a:srgbClr val="3F8DE2"/>
                </a:solidFill>
              </a:rPr>
              <a:t>About how many trees are needed each day to provide newspapers for </a:t>
            </a:r>
            <a:r>
              <a:rPr lang="en-US" b="1" dirty="0" smtClean="0">
                <a:solidFill>
                  <a:srgbClr val="3F8DE2"/>
                </a:solidFill>
              </a:rPr>
              <a:t>all of Ireland? </a:t>
            </a:r>
          </a:p>
          <a:p>
            <a:pPr marL="0" indent="0" algn="ctr">
              <a:buNone/>
            </a:pPr>
            <a:endParaRPr lang="en-US" dirty="0">
              <a:solidFill>
                <a:srgbClr val="3F8DE2"/>
              </a:solidFill>
            </a:endParaRPr>
          </a:p>
          <a:p>
            <a:pPr marL="0" indent="0" algn="ctr">
              <a:buNone/>
            </a:pPr>
            <a:endParaRPr lang="en-US" dirty="0" smtClean="0">
              <a:solidFill>
                <a:srgbClr val="3F8DE2"/>
              </a:solidFill>
            </a:endParaRPr>
          </a:p>
          <a:p>
            <a:pPr marL="0" indent="0" algn="ctr">
              <a:buNone/>
            </a:pPr>
            <a:endParaRPr lang="en-US" dirty="0">
              <a:solidFill>
                <a:srgbClr val="3F8DE2"/>
              </a:solidFill>
            </a:endParaRPr>
          </a:p>
          <a:p>
            <a:r>
              <a:rPr lang="en-US" dirty="0"/>
              <a:t>Try to make a reasonable estimate based on facts that you already know. </a:t>
            </a:r>
          </a:p>
          <a:p>
            <a:endParaRPr lang="en-US" dirty="0"/>
          </a:p>
        </p:txBody>
      </p:sp>
      <p:pic>
        <p:nvPicPr>
          <p:cNvPr id="4" name="Picture 3"/>
          <p:cNvPicPr>
            <a:picLocks noChangeAspect="1"/>
          </p:cNvPicPr>
          <p:nvPr/>
        </p:nvPicPr>
        <p:blipFill>
          <a:blip r:embed="rId3"/>
          <a:stretch>
            <a:fillRect/>
          </a:stretch>
        </p:blipFill>
        <p:spPr>
          <a:xfrm>
            <a:off x="1408096" y="3302689"/>
            <a:ext cx="1479649" cy="1479649"/>
          </a:xfrm>
          <a:prstGeom prst="rect">
            <a:avLst/>
          </a:prstGeom>
        </p:spPr>
      </p:pic>
      <p:pic>
        <p:nvPicPr>
          <p:cNvPr id="5" name="Picture 4"/>
          <p:cNvPicPr>
            <a:picLocks noChangeAspect="1"/>
          </p:cNvPicPr>
          <p:nvPr/>
        </p:nvPicPr>
        <p:blipFill>
          <a:blip r:embed="rId3"/>
          <a:stretch>
            <a:fillRect/>
          </a:stretch>
        </p:blipFill>
        <p:spPr>
          <a:xfrm>
            <a:off x="3755470" y="3302689"/>
            <a:ext cx="1479649" cy="1479649"/>
          </a:xfrm>
          <a:prstGeom prst="rect">
            <a:avLst/>
          </a:prstGeom>
        </p:spPr>
      </p:pic>
      <p:pic>
        <p:nvPicPr>
          <p:cNvPr id="6" name="Picture 5"/>
          <p:cNvPicPr>
            <a:picLocks noChangeAspect="1"/>
          </p:cNvPicPr>
          <p:nvPr/>
        </p:nvPicPr>
        <p:blipFill>
          <a:blip r:embed="rId3"/>
          <a:stretch>
            <a:fillRect/>
          </a:stretch>
        </p:blipFill>
        <p:spPr>
          <a:xfrm>
            <a:off x="6227088" y="3302689"/>
            <a:ext cx="1479649" cy="1479649"/>
          </a:xfrm>
          <a:prstGeom prst="rect">
            <a:avLst/>
          </a:prstGeom>
        </p:spPr>
      </p:pic>
    </p:spTree>
    <p:extLst>
      <p:ext uri="{BB962C8B-B14F-4D97-AF65-F5344CB8AC3E}">
        <p14:creationId xmlns:p14="http://schemas.microsoft.com/office/powerpoint/2010/main" val="13542695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Experiencing a Discussion</a:t>
            </a:r>
          </a:p>
        </p:txBody>
      </p:sp>
      <p:sp>
        <p:nvSpPr>
          <p:cNvPr id="3" name="Content Placeholder 2"/>
          <p:cNvSpPr>
            <a:spLocks noGrp="1"/>
          </p:cNvSpPr>
          <p:nvPr>
            <p:ph idx="1"/>
          </p:nvPr>
        </p:nvSpPr>
        <p:spPr>
          <a:xfrm>
            <a:off x="358927" y="1684300"/>
            <a:ext cx="8517603" cy="4611115"/>
          </a:xfrm>
        </p:spPr>
        <p:txBody>
          <a:bodyPr>
            <a:normAutofit fontScale="70000" lnSpcReduction="20000"/>
          </a:bodyPr>
          <a:lstStyle/>
          <a:p>
            <a:pPr marL="0" indent="0">
              <a:buNone/>
            </a:pPr>
            <a:r>
              <a:rPr lang="en-US" dirty="0"/>
              <a:t>Take a few moments to reflect on the experience you have just had and consider: </a:t>
            </a:r>
          </a:p>
          <a:p>
            <a:r>
              <a:rPr lang="en-US" dirty="0" smtClean="0"/>
              <a:t>Did </a:t>
            </a:r>
            <a:r>
              <a:rPr lang="en-US" dirty="0"/>
              <a:t>you find it helpful to have a chance to think about the question yourself before it was </a:t>
            </a:r>
            <a:r>
              <a:rPr lang="en-US" dirty="0" smtClean="0"/>
              <a:t>discussed </a:t>
            </a:r>
            <a:r>
              <a:rPr lang="en-US" dirty="0"/>
              <a:t>in your group? </a:t>
            </a:r>
          </a:p>
          <a:p>
            <a:r>
              <a:rPr lang="en-US" dirty="0"/>
              <a:t> How far did you really think together, or did you tend to follow independent lines of </a:t>
            </a:r>
            <a:r>
              <a:rPr lang="en-US" dirty="0" smtClean="0"/>
              <a:t>thought</a:t>
            </a:r>
            <a:r>
              <a:rPr lang="en-US" dirty="0"/>
              <a:t>? </a:t>
            </a:r>
          </a:p>
          <a:p>
            <a:r>
              <a:rPr lang="en-US" dirty="0" smtClean="0"/>
              <a:t>Did </a:t>
            </a:r>
            <a:r>
              <a:rPr lang="en-US" dirty="0"/>
              <a:t>someone ‘take over’? Was someone a ‘passenger’? </a:t>
            </a:r>
          </a:p>
          <a:p>
            <a:r>
              <a:rPr lang="en-US" dirty="0" smtClean="0"/>
              <a:t>Did </a:t>
            </a:r>
            <a:r>
              <a:rPr lang="en-US" dirty="0"/>
              <a:t>you listen to, share ideas with and consider the alternative views of everyone in the </a:t>
            </a:r>
            <a:r>
              <a:rPr lang="en-US" dirty="0" smtClean="0"/>
              <a:t>group</a:t>
            </a:r>
            <a:r>
              <a:rPr lang="en-US" dirty="0"/>
              <a:t>? </a:t>
            </a:r>
          </a:p>
          <a:p>
            <a:r>
              <a:rPr lang="en-US" dirty="0" smtClean="0"/>
              <a:t>Did </a:t>
            </a:r>
            <a:r>
              <a:rPr lang="en-US" dirty="0"/>
              <a:t>you build on each others’ ideas to construct chains of coherent reasoning? </a:t>
            </a:r>
          </a:p>
          <a:p>
            <a:r>
              <a:rPr lang="en-US" dirty="0" smtClean="0"/>
              <a:t>Did </a:t>
            </a:r>
            <a:r>
              <a:rPr lang="en-US" dirty="0"/>
              <a:t>you feel able to share your ideas without fear of embarrassment of being wrong? Did  </a:t>
            </a:r>
            <a:r>
              <a:rPr lang="en-US" dirty="0" smtClean="0"/>
              <a:t>anyone feel uncomfortable or threatened? If so, why? </a:t>
            </a:r>
          </a:p>
          <a:p>
            <a:r>
              <a:rPr lang="en-US" dirty="0" smtClean="0"/>
              <a:t>Did </a:t>
            </a:r>
            <a:r>
              <a:rPr lang="en-US" dirty="0"/>
              <a:t>your discussion stay ‘on task’ or were you ‘wandering’? </a:t>
            </a:r>
          </a:p>
          <a:p>
            <a:endParaRPr lang="en-US" dirty="0"/>
          </a:p>
        </p:txBody>
      </p:sp>
    </p:spTree>
    <p:extLst>
      <p:ext uri="{BB962C8B-B14F-4D97-AF65-F5344CB8AC3E}">
        <p14:creationId xmlns:p14="http://schemas.microsoft.com/office/powerpoint/2010/main" val="39667410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FaSMEd Timeline</a:t>
            </a:r>
            <a:endParaRPr lang="en-US" dirty="0"/>
          </a:p>
        </p:txBody>
      </p:sp>
      <p:sp>
        <p:nvSpPr>
          <p:cNvPr id="3" name="Content Placeholder 2"/>
          <p:cNvSpPr>
            <a:spLocks noGrp="1"/>
          </p:cNvSpPr>
          <p:nvPr>
            <p:ph idx="1"/>
          </p:nvPr>
        </p:nvSpPr>
        <p:spPr>
          <a:xfrm>
            <a:off x="786878" y="1808552"/>
            <a:ext cx="7458597" cy="4256969"/>
          </a:xfrm>
        </p:spPr>
        <p:txBody>
          <a:bodyPr>
            <a:normAutofit fontScale="85000" lnSpcReduction="20000"/>
          </a:bodyPr>
          <a:lstStyle/>
          <a:p>
            <a:r>
              <a:rPr lang="en-US" dirty="0" smtClean="0"/>
              <a:t>December 2014: 	Activity 1 </a:t>
            </a:r>
          </a:p>
          <a:p>
            <a:pPr marL="0" lvl="1" indent="0">
              <a:spcBef>
                <a:spcPts val="2000"/>
              </a:spcBef>
              <a:buClr>
                <a:schemeClr val="tx1">
                  <a:lumMod val="75000"/>
                  <a:lumOff val="25000"/>
                </a:schemeClr>
              </a:buClr>
              <a:buNone/>
            </a:pPr>
            <a:r>
              <a:rPr lang="en-US" dirty="0"/>
              <a:t>	</a:t>
            </a:r>
            <a:r>
              <a:rPr lang="en-US" dirty="0">
                <a:solidFill>
                  <a:schemeClr val="tx2">
                    <a:lumMod val="50000"/>
                    <a:lumOff val="50000"/>
                  </a:schemeClr>
                </a:solidFill>
              </a:rPr>
              <a:t>Building on Prior Knowledge and </a:t>
            </a:r>
            <a:r>
              <a:rPr lang="en-US" dirty="0" smtClean="0">
                <a:solidFill>
                  <a:schemeClr val="tx2">
                    <a:lumMod val="50000"/>
                    <a:lumOff val="50000"/>
                  </a:schemeClr>
                </a:solidFill>
              </a:rPr>
              <a:t>Feedback</a:t>
            </a:r>
          </a:p>
          <a:p>
            <a:r>
              <a:rPr lang="en-US" dirty="0"/>
              <a:t>February 2015: </a:t>
            </a:r>
            <a:r>
              <a:rPr lang="en-US" dirty="0" smtClean="0"/>
              <a:t>	Activity </a:t>
            </a:r>
            <a:r>
              <a:rPr lang="en-US" dirty="0"/>
              <a:t>2</a:t>
            </a:r>
          </a:p>
          <a:p>
            <a:pPr marL="350838" lvl="1" indent="0">
              <a:buNone/>
            </a:pPr>
            <a:r>
              <a:rPr lang="en-US" dirty="0"/>
              <a:t>	</a:t>
            </a:r>
            <a:endParaRPr lang="en-US" dirty="0" smtClean="0"/>
          </a:p>
          <a:p>
            <a:pPr marL="350838" lvl="1" indent="0">
              <a:buNone/>
            </a:pPr>
            <a:r>
              <a:rPr lang="en-US" dirty="0"/>
              <a:t>	</a:t>
            </a:r>
            <a:r>
              <a:rPr lang="en-US" dirty="0" smtClean="0">
                <a:solidFill>
                  <a:srgbClr val="3F8DE2"/>
                </a:solidFill>
              </a:rPr>
              <a:t>Identifying </a:t>
            </a:r>
            <a:r>
              <a:rPr lang="en-US" dirty="0">
                <a:solidFill>
                  <a:srgbClr val="3F8DE2"/>
                </a:solidFill>
              </a:rPr>
              <a:t>and Responding to Conceptual </a:t>
            </a:r>
            <a:r>
              <a:rPr lang="en-US" dirty="0" smtClean="0">
                <a:solidFill>
                  <a:srgbClr val="3F8DE2"/>
                </a:solidFill>
              </a:rPr>
              <a:t>Difficulties</a:t>
            </a:r>
          </a:p>
          <a:p>
            <a:r>
              <a:rPr lang="en-US" dirty="0" smtClean="0"/>
              <a:t>March 2015: 		Activity 3 and 4</a:t>
            </a:r>
          </a:p>
          <a:p>
            <a:pPr marL="0" lvl="1" indent="0">
              <a:spcBef>
                <a:spcPts val="2000"/>
              </a:spcBef>
              <a:buClr>
                <a:schemeClr val="tx1">
                  <a:lumMod val="75000"/>
                  <a:lumOff val="25000"/>
                </a:schemeClr>
              </a:buClr>
              <a:buNone/>
            </a:pPr>
            <a:r>
              <a:rPr lang="en-US" dirty="0" smtClean="0"/>
              <a:t>	</a:t>
            </a:r>
            <a:r>
              <a:rPr lang="en-US" dirty="0" smtClean="0">
                <a:solidFill>
                  <a:srgbClr val="3F8DE2"/>
                </a:solidFill>
              </a:rPr>
              <a:t>Improving </a:t>
            </a:r>
            <a:r>
              <a:rPr lang="en-US" dirty="0">
                <a:solidFill>
                  <a:srgbClr val="3F8DE2"/>
                </a:solidFill>
              </a:rPr>
              <a:t>Questioning and Increasing Student </a:t>
            </a:r>
            <a:r>
              <a:rPr lang="en-US" dirty="0" smtClean="0">
                <a:solidFill>
                  <a:srgbClr val="3F8DE2"/>
                </a:solidFill>
              </a:rPr>
              <a:t>Collaboration</a:t>
            </a:r>
          </a:p>
          <a:p>
            <a:r>
              <a:rPr lang="en-US" dirty="0" smtClean="0"/>
              <a:t>April/May 2015:	Activity 5 and 6</a:t>
            </a:r>
          </a:p>
          <a:p>
            <a:pPr marL="0" lvl="1" indent="0">
              <a:spcBef>
                <a:spcPts val="2000"/>
              </a:spcBef>
              <a:buClr>
                <a:schemeClr val="tx1">
                  <a:lumMod val="75000"/>
                  <a:lumOff val="25000"/>
                </a:schemeClr>
              </a:buClr>
              <a:buNone/>
            </a:pPr>
            <a:r>
              <a:rPr lang="en-US" dirty="0" smtClean="0"/>
              <a:t>	</a:t>
            </a:r>
            <a:r>
              <a:rPr lang="en-US" dirty="0" smtClean="0">
                <a:solidFill>
                  <a:srgbClr val="3F8DE2"/>
                </a:solidFill>
              </a:rPr>
              <a:t>Students as Assessors and Planning Lessons with Formative 	Assessment </a:t>
            </a:r>
            <a:endParaRPr lang="en-US" dirty="0">
              <a:solidFill>
                <a:srgbClr val="3F8DE2"/>
              </a:solidFill>
            </a:endParaRPr>
          </a:p>
          <a:p>
            <a:pPr marL="350838" lvl="1" indent="0">
              <a:buNone/>
            </a:pPr>
            <a:endParaRPr lang="en-US" dirty="0"/>
          </a:p>
          <a:p>
            <a:pPr marL="350838" lvl="1" indent="0">
              <a:buNone/>
            </a:pPr>
            <a:endParaRPr lang="en-US" dirty="0"/>
          </a:p>
          <a:p>
            <a:pPr marL="350838" lvl="1" indent="0">
              <a:buNone/>
            </a:pPr>
            <a:endParaRPr lang="en-US" dirty="0" smtClean="0"/>
          </a:p>
          <a:p>
            <a:pPr marL="350838" lvl="1" indent="0">
              <a:buNone/>
            </a:pPr>
            <a:endParaRPr lang="en-US" dirty="0" smtClean="0"/>
          </a:p>
          <a:p>
            <a:pPr marL="350838" lvl="1" indent="0">
              <a:buNone/>
            </a:pPr>
            <a:endParaRPr lang="en-US" dirty="0" smtClean="0"/>
          </a:p>
        </p:txBody>
      </p:sp>
    </p:spTree>
    <p:extLst>
      <p:ext uri="{BB962C8B-B14F-4D97-AF65-F5344CB8AC3E}">
        <p14:creationId xmlns:p14="http://schemas.microsoft.com/office/powerpoint/2010/main" val="29678161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Analysing</a:t>
            </a:r>
            <a:r>
              <a:rPr lang="en-US" dirty="0" smtClean="0"/>
              <a:t> a Discussion</a:t>
            </a:r>
            <a:endParaRPr lang="en-US" dirty="0"/>
          </a:p>
        </p:txBody>
      </p:sp>
      <p:sp>
        <p:nvSpPr>
          <p:cNvPr id="3" name="Content Placeholder 2"/>
          <p:cNvSpPr>
            <a:spLocks noGrp="1"/>
          </p:cNvSpPr>
          <p:nvPr>
            <p:ph idx="1"/>
          </p:nvPr>
        </p:nvSpPr>
        <p:spPr>
          <a:xfrm>
            <a:off x="496975" y="1711911"/>
            <a:ext cx="8296725" cy="4528282"/>
          </a:xfrm>
        </p:spPr>
        <p:txBody>
          <a:bodyPr>
            <a:normAutofit fontScale="85000" lnSpcReduction="20000"/>
          </a:bodyPr>
          <a:lstStyle/>
          <a:p>
            <a:r>
              <a:rPr lang="en-US" dirty="0" smtClean="0"/>
              <a:t>There </a:t>
            </a:r>
            <a:r>
              <a:rPr lang="en-US" dirty="0"/>
              <a:t>is a clear difference between working in a group and working as a group. It is quite common to see students working independently, even when they are sitting together</a:t>
            </a:r>
            <a:r>
              <a:rPr lang="en-US" dirty="0" smtClean="0"/>
              <a:t>.</a:t>
            </a:r>
          </a:p>
          <a:p>
            <a:r>
              <a:rPr lang="en-US" b="1" dirty="0" err="1" smtClean="0">
                <a:solidFill>
                  <a:srgbClr val="3F8DE2"/>
                </a:solidFill>
              </a:rPr>
              <a:t>Disputational</a:t>
            </a:r>
            <a:r>
              <a:rPr lang="en-US" b="1" dirty="0" smtClean="0">
                <a:solidFill>
                  <a:srgbClr val="3F8DE2"/>
                </a:solidFill>
              </a:rPr>
              <a:t> </a:t>
            </a:r>
            <a:r>
              <a:rPr lang="en-US" b="1" dirty="0">
                <a:solidFill>
                  <a:srgbClr val="3F8DE2"/>
                </a:solidFill>
              </a:rPr>
              <a:t>talk</a:t>
            </a:r>
            <a:r>
              <a:rPr lang="en-US" dirty="0"/>
              <a:t>, in which students simply disagree and go on to make individual decisions, is not beneficial. </a:t>
            </a:r>
            <a:endParaRPr lang="en-US" dirty="0" smtClean="0"/>
          </a:p>
          <a:p>
            <a:r>
              <a:rPr lang="en-US" dirty="0" smtClean="0"/>
              <a:t>Neither </a:t>
            </a:r>
            <a:r>
              <a:rPr lang="en-US" dirty="0"/>
              <a:t>is </a:t>
            </a:r>
            <a:r>
              <a:rPr lang="en-US" b="1" dirty="0">
                <a:solidFill>
                  <a:srgbClr val="3F8DE2"/>
                </a:solidFill>
              </a:rPr>
              <a:t>cumulative talk </a:t>
            </a:r>
            <a:r>
              <a:rPr lang="en-US" dirty="0"/>
              <a:t>in which students build uncritically on what each other has said</a:t>
            </a:r>
            <a:r>
              <a:rPr lang="en-US" dirty="0" smtClean="0"/>
              <a:t>.</a:t>
            </a:r>
          </a:p>
          <a:p>
            <a:r>
              <a:rPr lang="en-US" dirty="0" smtClean="0"/>
              <a:t>For </a:t>
            </a:r>
            <a:r>
              <a:rPr lang="en-US" dirty="0"/>
              <a:t>true collaborative work, students need to develop </a:t>
            </a:r>
            <a:r>
              <a:rPr lang="en-US" b="1" dirty="0">
                <a:solidFill>
                  <a:srgbClr val="3F8DE2"/>
                </a:solidFill>
              </a:rPr>
              <a:t>exploratory talk </a:t>
            </a:r>
            <a:r>
              <a:rPr lang="en-US" dirty="0"/>
              <a:t>consisting of critical and constructive exchanges, where challenges are justified and alternative ideas are offered (Mercer, 1995, 2000</a:t>
            </a:r>
            <a:r>
              <a:rPr lang="en-US" dirty="0" smtClean="0"/>
              <a:t>). </a:t>
            </a:r>
          </a:p>
          <a:p>
            <a:r>
              <a:rPr lang="en-US" dirty="0" smtClean="0"/>
              <a:t>The </a:t>
            </a:r>
            <a:r>
              <a:rPr lang="en-US" dirty="0"/>
              <a:t>most helpful talk appears to be that where the participants work on and elaborate each other’s reasoning in a collaborative, rather than competitive atmosphere. Exploratory talk enables reasoning to become audible and ‘publicly’ accountable. </a:t>
            </a:r>
          </a:p>
          <a:p>
            <a:endParaRPr lang="en-US" dirty="0"/>
          </a:p>
        </p:txBody>
      </p:sp>
    </p:spTree>
    <p:extLst>
      <p:ext uri="{BB962C8B-B14F-4D97-AF65-F5344CB8AC3E}">
        <p14:creationId xmlns:p14="http://schemas.microsoft.com/office/powerpoint/2010/main" val="1520515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Analysing</a:t>
            </a:r>
            <a:r>
              <a:rPr lang="en-US" dirty="0"/>
              <a:t> a Discussion</a:t>
            </a:r>
          </a:p>
        </p:txBody>
      </p:sp>
      <p:sp>
        <p:nvSpPr>
          <p:cNvPr id="3" name="Content Placeholder 2"/>
          <p:cNvSpPr>
            <a:spLocks noGrp="1"/>
          </p:cNvSpPr>
          <p:nvPr>
            <p:ph idx="1"/>
          </p:nvPr>
        </p:nvSpPr>
        <p:spPr/>
        <p:txBody>
          <a:bodyPr/>
          <a:lstStyle/>
          <a:p>
            <a:r>
              <a:rPr lang="en-US" dirty="0" smtClean="0"/>
              <a:t>Read through </a:t>
            </a:r>
            <a:r>
              <a:rPr lang="en-US" b="1" dirty="0" smtClean="0"/>
              <a:t>Handout 2 </a:t>
            </a:r>
            <a:r>
              <a:rPr lang="en-US" dirty="0" smtClean="0"/>
              <a:t>and decide if you would </a:t>
            </a:r>
            <a:r>
              <a:rPr lang="en-US" dirty="0" err="1" smtClean="0"/>
              <a:t>characterise</a:t>
            </a:r>
            <a:r>
              <a:rPr lang="en-US" dirty="0" smtClean="0"/>
              <a:t> the discussions as </a:t>
            </a:r>
            <a:r>
              <a:rPr lang="en-US" dirty="0" err="1" smtClean="0"/>
              <a:t>disputational</a:t>
            </a:r>
            <a:r>
              <a:rPr lang="en-US" dirty="0" smtClean="0"/>
              <a:t>, cumulative or exploratory.</a:t>
            </a:r>
          </a:p>
          <a:p>
            <a:r>
              <a:rPr lang="en-US" dirty="0" smtClean="0"/>
              <a:t>What strategies could you use that would help students to discuss more profitably?</a:t>
            </a:r>
          </a:p>
          <a:p>
            <a:r>
              <a:rPr lang="en-US" dirty="0" smtClean="0"/>
              <a:t>You can use </a:t>
            </a:r>
            <a:r>
              <a:rPr lang="en-US" b="1" dirty="0" smtClean="0"/>
              <a:t>Handout 3 </a:t>
            </a:r>
            <a:r>
              <a:rPr lang="en-US" dirty="0" smtClean="0"/>
              <a:t>to help you to decide.</a:t>
            </a:r>
            <a:endParaRPr lang="en-US" dirty="0"/>
          </a:p>
        </p:txBody>
      </p:sp>
    </p:spTree>
    <p:extLst>
      <p:ext uri="{BB962C8B-B14F-4D97-AF65-F5344CB8AC3E}">
        <p14:creationId xmlns:p14="http://schemas.microsoft.com/office/powerpoint/2010/main" val="23161082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Recognising</a:t>
            </a:r>
            <a:r>
              <a:rPr lang="en-US" sz="4000" dirty="0" smtClean="0"/>
              <a:t> the Concerns of Teachers</a:t>
            </a:r>
            <a:endParaRPr lang="en-US" sz="4000" dirty="0"/>
          </a:p>
        </p:txBody>
      </p:sp>
      <p:sp>
        <p:nvSpPr>
          <p:cNvPr id="3" name="Content Placeholder 2"/>
          <p:cNvSpPr>
            <a:spLocks noGrp="1"/>
          </p:cNvSpPr>
          <p:nvPr>
            <p:ph idx="1"/>
          </p:nvPr>
        </p:nvSpPr>
        <p:spPr>
          <a:xfrm>
            <a:off x="552196" y="1932803"/>
            <a:ext cx="7693280" cy="4132718"/>
          </a:xfrm>
        </p:spPr>
        <p:txBody>
          <a:bodyPr/>
          <a:lstStyle/>
          <a:p>
            <a:pPr marL="0" indent="0">
              <a:buNone/>
            </a:pPr>
            <a:r>
              <a:rPr lang="en-US" dirty="0"/>
              <a:t>Teachers often have a number of concerns and opinions about collaborative student work. Read </a:t>
            </a:r>
            <a:r>
              <a:rPr lang="en-US" b="1" dirty="0"/>
              <a:t>Handout 4 </a:t>
            </a:r>
            <a:r>
              <a:rPr lang="en-US" dirty="0"/>
              <a:t>and consider: </a:t>
            </a:r>
          </a:p>
          <a:p>
            <a:r>
              <a:rPr lang="en-US" dirty="0" smtClean="0"/>
              <a:t>Which </a:t>
            </a:r>
            <a:r>
              <a:rPr lang="en-US" dirty="0"/>
              <a:t>of these concerns do you share? </a:t>
            </a:r>
            <a:endParaRPr lang="en-US" dirty="0" smtClean="0"/>
          </a:p>
          <a:p>
            <a:pPr marL="0" indent="0">
              <a:buNone/>
            </a:pPr>
            <a:r>
              <a:rPr lang="en-US" dirty="0" smtClean="0"/>
              <a:t>As a group think about the following:</a:t>
            </a:r>
          </a:p>
          <a:p>
            <a:pPr marL="0" indent="0">
              <a:buNone/>
            </a:pPr>
            <a:r>
              <a:rPr lang="en-US" dirty="0"/>
              <a:t>  What strategies or approaches could you use to minimize the anticipated problems? </a:t>
            </a:r>
          </a:p>
          <a:p>
            <a:pPr marL="0" indent="0">
              <a:buNone/>
            </a:pPr>
            <a:endParaRPr lang="en-US" dirty="0"/>
          </a:p>
          <a:p>
            <a:endParaRPr lang="en-US" dirty="0"/>
          </a:p>
        </p:txBody>
      </p:sp>
    </p:spTree>
    <p:extLst>
      <p:ext uri="{BB962C8B-B14F-4D97-AF65-F5344CB8AC3E}">
        <p14:creationId xmlns:p14="http://schemas.microsoft.com/office/powerpoint/2010/main" val="385025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Creating and Establishing ‘Ground Rules’ with students</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a:t>Imagine that you are starting with a new class. You want them to begin to work collaboratively. What classroom ‘rules’ would you seek to establish? </a:t>
            </a:r>
          </a:p>
          <a:p>
            <a:pPr marL="0" indent="0">
              <a:buNone/>
            </a:pPr>
            <a:r>
              <a:rPr lang="en-US" dirty="0" smtClean="0"/>
              <a:t>The </a:t>
            </a:r>
            <a:r>
              <a:rPr lang="en-US" dirty="0"/>
              <a:t>ground rules on </a:t>
            </a:r>
            <a:r>
              <a:rPr lang="en-US" b="1" dirty="0"/>
              <a:t>Handout 5 </a:t>
            </a:r>
            <a:r>
              <a:rPr lang="en-US" dirty="0"/>
              <a:t>were developed for use with one class of students. Compare your ideas with those offered here. </a:t>
            </a:r>
          </a:p>
          <a:p>
            <a:r>
              <a:rPr lang="en-US" dirty="0" smtClean="0"/>
              <a:t>How </a:t>
            </a:r>
            <a:r>
              <a:rPr lang="en-US" dirty="0"/>
              <a:t>would you encourage your students to follow these rules? </a:t>
            </a:r>
          </a:p>
          <a:p>
            <a:r>
              <a:rPr lang="en-US" dirty="0" smtClean="0"/>
              <a:t>How </a:t>
            </a:r>
            <a:r>
              <a:rPr lang="en-US" dirty="0"/>
              <a:t>could you involve your students in developing such a list? </a:t>
            </a:r>
          </a:p>
          <a:p>
            <a:endParaRPr lang="en-US" dirty="0"/>
          </a:p>
        </p:txBody>
      </p:sp>
    </p:spTree>
    <p:extLst>
      <p:ext uri="{BB962C8B-B14F-4D97-AF65-F5344CB8AC3E}">
        <p14:creationId xmlns:p14="http://schemas.microsoft.com/office/powerpoint/2010/main" val="1032625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Managing Collaborative Discussion</a:t>
            </a:r>
            <a:endParaRPr lang="en-US" sz="4000" dirty="0"/>
          </a:p>
        </p:txBody>
      </p:sp>
      <p:sp>
        <p:nvSpPr>
          <p:cNvPr id="3" name="Content Placeholder 2"/>
          <p:cNvSpPr>
            <a:spLocks noGrp="1"/>
          </p:cNvSpPr>
          <p:nvPr>
            <p:ph idx="1"/>
          </p:nvPr>
        </p:nvSpPr>
        <p:spPr>
          <a:xfrm>
            <a:off x="593609" y="1808552"/>
            <a:ext cx="8158677" cy="4762979"/>
          </a:xfrm>
        </p:spPr>
        <p:txBody>
          <a:bodyPr>
            <a:normAutofit fontScale="77500" lnSpcReduction="20000"/>
          </a:bodyPr>
          <a:lstStyle/>
          <a:p>
            <a:pPr marL="0" indent="0">
              <a:buNone/>
            </a:pPr>
            <a:r>
              <a:rPr lang="en-US" dirty="0"/>
              <a:t>A well-organized discussion lesson often has a number of distinct phases: </a:t>
            </a:r>
          </a:p>
          <a:p>
            <a:r>
              <a:rPr lang="en-US" b="1" dirty="0" smtClean="0">
                <a:solidFill>
                  <a:srgbClr val="3F8DE2"/>
                </a:solidFill>
              </a:rPr>
              <a:t>Individual </a:t>
            </a:r>
            <a:r>
              <a:rPr lang="en-US" b="1" dirty="0">
                <a:solidFill>
                  <a:srgbClr val="3F8DE2"/>
                </a:solidFill>
              </a:rPr>
              <a:t>‘thinking </a:t>
            </a:r>
            <a:r>
              <a:rPr lang="en-US" b="1" dirty="0" smtClean="0">
                <a:solidFill>
                  <a:srgbClr val="3F8DE2"/>
                </a:solidFill>
              </a:rPr>
              <a:t>time:</a:t>
            </a:r>
            <a:br>
              <a:rPr lang="en-US" b="1" dirty="0" smtClean="0">
                <a:solidFill>
                  <a:srgbClr val="3F8DE2"/>
                </a:solidFill>
              </a:rPr>
            </a:br>
            <a:r>
              <a:rPr lang="en-US" dirty="0" smtClean="0"/>
              <a:t>Students </a:t>
            </a:r>
            <a:r>
              <a:rPr lang="en-US" dirty="0"/>
              <a:t>think about the problem before the discussion begins. Without this opportunity, the discussion is likely to be dominated by more confident and assertive students. </a:t>
            </a:r>
          </a:p>
          <a:p>
            <a:r>
              <a:rPr lang="en-US" b="1" dirty="0" smtClean="0">
                <a:solidFill>
                  <a:srgbClr val="3F8DE2"/>
                </a:solidFill>
              </a:rPr>
              <a:t>Small </a:t>
            </a:r>
            <a:r>
              <a:rPr lang="en-US" b="1" dirty="0">
                <a:solidFill>
                  <a:srgbClr val="3F8DE2"/>
                </a:solidFill>
              </a:rPr>
              <a:t>group </a:t>
            </a:r>
            <a:r>
              <a:rPr lang="en-US" b="1" dirty="0" smtClean="0">
                <a:solidFill>
                  <a:srgbClr val="3F8DE2"/>
                </a:solidFill>
              </a:rPr>
              <a:t>discussion:</a:t>
            </a:r>
            <a:r>
              <a:rPr lang="en-US" b="1" dirty="0">
                <a:solidFill>
                  <a:srgbClr val="3F8DE2"/>
                </a:solidFill>
              </a:rPr>
              <a:t/>
            </a:r>
            <a:br>
              <a:rPr lang="en-US" b="1" dirty="0">
                <a:solidFill>
                  <a:srgbClr val="3F8DE2"/>
                </a:solidFill>
              </a:rPr>
            </a:br>
            <a:r>
              <a:rPr lang="en-US" dirty="0"/>
              <a:t>Students share and refine their ideas in small groups. </a:t>
            </a:r>
          </a:p>
          <a:p>
            <a:r>
              <a:rPr lang="en-US" b="1" dirty="0" smtClean="0">
                <a:solidFill>
                  <a:srgbClr val="3F8DE2"/>
                </a:solidFill>
              </a:rPr>
              <a:t>Whole </a:t>
            </a:r>
            <a:r>
              <a:rPr lang="en-US" b="1" dirty="0">
                <a:solidFill>
                  <a:srgbClr val="3F8DE2"/>
                </a:solidFill>
              </a:rPr>
              <a:t>class </a:t>
            </a:r>
            <a:r>
              <a:rPr lang="en-US" b="1" dirty="0" smtClean="0">
                <a:solidFill>
                  <a:srgbClr val="3F8DE2"/>
                </a:solidFill>
              </a:rPr>
              <a:t>discussion:</a:t>
            </a:r>
            <a:r>
              <a:rPr lang="en-US" dirty="0"/>
              <a:t/>
            </a:r>
            <a:br>
              <a:rPr lang="en-US" dirty="0"/>
            </a:br>
            <a:r>
              <a:rPr lang="en-US" dirty="0"/>
              <a:t>Students ‘report back’ to the class, and share their ideas with a wider audience. </a:t>
            </a:r>
          </a:p>
          <a:p>
            <a:pPr marL="0" indent="0">
              <a:buNone/>
            </a:pPr>
            <a:r>
              <a:rPr lang="en-US" dirty="0"/>
              <a:t>Take some time to consider these phases and discuss, in particular, the teacher's role in each one</a:t>
            </a:r>
            <a:r>
              <a:rPr lang="en-US" dirty="0" smtClean="0"/>
              <a:t>.</a:t>
            </a:r>
          </a:p>
          <a:p>
            <a:pPr marL="0" indent="0">
              <a:buNone/>
            </a:pPr>
            <a:r>
              <a:rPr lang="en-US" b="1" smtClean="0"/>
              <a:t>Handouts </a:t>
            </a:r>
            <a:r>
              <a:rPr lang="en-US" b="1" dirty="0"/>
              <a:t>6 and 7 </a:t>
            </a:r>
            <a:r>
              <a:rPr lang="en-US" dirty="0"/>
              <a:t>are designed to help you with your role during different class discussions.</a:t>
            </a:r>
          </a:p>
          <a:p>
            <a:pPr marL="0" indent="0">
              <a:buNone/>
            </a:pPr>
            <a:endParaRPr lang="en-US" dirty="0" smtClean="0"/>
          </a:p>
          <a:p>
            <a:endParaRPr lang="en-US" dirty="0"/>
          </a:p>
        </p:txBody>
      </p:sp>
    </p:spTree>
    <p:extLst>
      <p:ext uri="{BB962C8B-B14F-4D97-AF65-F5344CB8AC3E}">
        <p14:creationId xmlns:p14="http://schemas.microsoft.com/office/powerpoint/2010/main" val="2598902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Increasing Student Collaboration</a:t>
            </a:r>
            <a:endParaRPr lang="en-US" dirty="0"/>
          </a:p>
        </p:txBody>
      </p:sp>
      <p:sp>
        <p:nvSpPr>
          <p:cNvPr id="5" name="Subtitle 4"/>
          <p:cNvSpPr>
            <a:spLocks noGrp="1"/>
          </p:cNvSpPr>
          <p:nvPr>
            <p:ph type="subTitle" idx="1"/>
          </p:nvPr>
        </p:nvSpPr>
        <p:spPr>
          <a:xfrm>
            <a:off x="914400" y="3251924"/>
            <a:ext cx="7342188" cy="1929676"/>
          </a:xfrm>
        </p:spPr>
        <p:txBody>
          <a:bodyPr>
            <a:normAutofit/>
          </a:bodyPr>
          <a:lstStyle/>
          <a:p>
            <a:r>
              <a:rPr lang="en-US" sz="3200" dirty="0" smtClean="0"/>
              <a:t>Science Activity 4</a:t>
            </a:r>
          </a:p>
          <a:p>
            <a:r>
              <a:rPr lang="en-US" sz="3200" dirty="0" smtClean="0"/>
              <a:t>Heart Rate Investigation</a:t>
            </a:r>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l="4980" t="17223" r="76862" b="69151"/>
          <a:stretch/>
        </p:blipFill>
        <p:spPr bwMode="auto">
          <a:xfrm>
            <a:off x="914400" y="4795522"/>
            <a:ext cx="2680335" cy="1257300"/>
          </a:xfrm>
          <a:prstGeom prst="rect">
            <a:avLst/>
          </a:prstGeom>
          <a:noFill/>
          <a:ln>
            <a:noFill/>
          </a:ln>
          <a:extLst>
            <a:ext uri="{53640926-AAD7-44d8-BBD7-CCE9431645EC}">
              <a14:shadowObscured xmlns:a14="http://schemas.microsoft.com/office/drawing/2010/main"/>
            </a:ext>
          </a:extLst>
        </p:spPr>
      </p:pic>
      <p:pic>
        <p:nvPicPr>
          <p:cNvPr id="7" name="Picture 6" descr="C:\Users\njllc\AppData\Local\Microsoft\Windows\Temporary Internet Files\Content.Outlook\I9SSW4I1\viewlogo (2).jpg"/>
          <p:cNvPicPr/>
          <p:nvPr/>
        </p:nvPicPr>
        <p:blipFill>
          <a:blip r:embed="rId3">
            <a:extLst>
              <a:ext uri="{28A0092B-C50C-407E-A947-70E740481C1C}">
                <a14:useLocalDpi xmlns:a14="http://schemas.microsoft.com/office/drawing/2010/main" val="0"/>
              </a:ext>
            </a:extLst>
          </a:blip>
          <a:srcRect/>
          <a:stretch>
            <a:fillRect/>
          </a:stretch>
        </p:blipFill>
        <p:spPr bwMode="auto">
          <a:xfrm>
            <a:off x="6061125" y="4578352"/>
            <a:ext cx="1978960" cy="1474470"/>
          </a:xfrm>
          <a:prstGeom prst="rect">
            <a:avLst/>
          </a:prstGeom>
          <a:noFill/>
          <a:ln>
            <a:noFill/>
          </a:ln>
        </p:spPr>
      </p:pic>
    </p:spTree>
    <p:extLst>
      <p:ext uri="{BB962C8B-B14F-4D97-AF65-F5344CB8AC3E}">
        <p14:creationId xmlns:p14="http://schemas.microsoft.com/office/powerpoint/2010/main" val="6679275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00112" y="1883498"/>
            <a:ext cx="7345363" cy="4182023"/>
          </a:xfrm>
        </p:spPr>
        <p:txBody>
          <a:bodyPr>
            <a:normAutofit lnSpcReduction="10000"/>
          </a:bodyPr>
          <a:lstStyle/>
          <a:p>
            <a:pPr marL="0" indent="0">
              <a:buNone/>
            </a:pPr>
            <a:r>
              <a:rPr lang="en-GB" dirty="0"/>
              <a:t>This lesson unit is structured in the following way</a:t>
            </a:r>
            <a:r>
              <a:rPr lang="en-GB" dirty="0" smtClean="0"/>
              <a:t>:</a:t>
            </a:r>
            <a:endParaRPr lang="en-IE" dirty="0"/>
          </a:p>
          <a:p>
            <a:pPr marL="0" indent="0">
              <a:buNone/>
            </a:pPr>
            <a:r>
              <a:rPr lang="en-GB" b="1" i="1" dirty="0"/>
              <a:t>Class 1:</a:t>
            </a:r>
            <a:endParaRPr lang="en-IE" b="1" dirty="0"/>
          </a:p>
          <a:p>
            <a:pPr lvl="0"/>
            <a:r>
              <a:rPr lang="en-GB" dirty="0"/>
              <a:t>Students will be divided into groups and the teacher will explain the rules of group work.</a:t>
            </a:r>
            <a:endParaRPr lang="en-IE" dirty="0"/>
          </a:p>
          <a:p>
            <a:pPr lvl="0"/>
            <a:r>
              <a:rPr lang="en-GB" dirty="0"/>
              <a:t>Students will work in groups deciding how to measure their heart rate, recording their ideas on ‘Educreations’ or ‘Explain Everything SV’.</a:t>
            </a:r>
            <a:endParaRPr lang="en-IE" dirty="0"/>
          </a:p>
          <a:p>
            <a:pPr lvl="0"/>
            <a:r>
              <a:rPr lang="en-GB" dirty="0"/>
              <a:t>Teacher will analyse student responses to this task and use it to plan for class 2.</a:t>
            </a:r>
            <a:endParaRPr lang="en-IE" dirty="0"/>
          </a:p>
          <a:p>
            <a:endParaRPr lang="en-US" dirty="0"/>
          </a:p>
        </p:txBody>
      </p:sp>
    </p:spTree>
    <p:extLst>
      <p:ext uri="{BB962C8B-B14F-4D97-AF65-F5344CB8AC3E}">
        <p14:creationId xmlns:p14="http://schemas.microsoft.com/office/powerpoint/2010/main" val="463648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00112" y="1869229"/>
            <a:ext cx="7345363" cy="4196292"/>
          </a:xfrm>
        </p:spPr>
        <p:txBody>
          <a:bodyPr>
            <a:normAutofit fontScale="92500" lnSpcReduction="10000"/>
          </a:bodyPr>
          <a:lstStyle/>
          <a:p>
            <a:pPr marL="0" indent="0">
              <a:buNone/>
            </a:pPr>
            <a:r>
              <a:rPr lang="en-GB" b="1" i="1" dirty="0"/>
              <a:t>Class 2:</a:t>
            </a:r>
            <a:endParaRPr lang="en-IE" b="1" dirty="0"/>
          </a:p>
          <a:p>
            <a:pPr lvl="0"/>
            <a:r>
              <a:rPr lang="en-GB" dirty="0"/>
              <a:t>A whole class discussion will allow for students to re-examine and modify( if needed) their original heart rate activity.</a:t>
            </a:r>
            <a:endParaRPr lang="en-IE" dirty="0"/>
          </a:p>
          <a:p>
            <a:pPr lvl="0"/>
            <a:r>
              <a:rPr lang="en-GB" dirty="0"/>
              <a:t>Students will carry out their designed experiment working as a group.</a:t>
            </a:r>
            <a:endParaRPr lang="en-IE" dirty="0"/>
          </a:p>
          <a:p>
            <a:pPr lvl="0"/>
            <a:r>
              <a:rPr lang="en-GB" dirty="0"/>
              <a:t>Students will answer the second question worksheet as a group again recording their ideas on ‘Educreations’ or ‘Explain Everything SV’.</a:t>
            </a:r>
            <a:endParaRPr lang="en-IE" dirty="0"/>
          </a:p>
          <a:p>
            <a:pPr lvl="0"/>
            <a:r>
              <a:rPr lang="en-GB" dirty="0"/>
              <a:t>Teacher will analyse student responses to the task.</a:t>
            </a:r>
            <a:endParaRPr lang="en-IE" dirty="0"/>
          </a:p>
          <a:p>
            <a:endParaRPr lang="en-US" dirty="0"/>
          </a:p>
        </p:txBody>
      </p:sp>
    </p:spTree>
    <p:extLst>
      <p:ext uri="{BB962C8B-B14F-4D97-AF65-F5344CB8AC3E}">
        <p14:creationId xmlns:p14="http://schemas.microsoft.com/office/powerpoint/2010/main" val="3019730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Required:</a:t>
            </a:r>
            <a:endParaRPr lang="en-US" dirty="0"/>
          </a:p>
        </p:txBody>
      </p:sp>
      <p:sp>
        <p:nvSpPr>
          <p:cNvPr id="3" name="Content Placeholder 2"/>
          <p:cNvSpPr>
            <a:spLocks noGrp="1"/>
          </p:cNvSpPr>
          <p:nvPr>
            <p:ph idx="1"/>
          </p:nvPr>
        </p:nvSpPr>
        <p:spPr/>
        <p:txBody>
          <a:bodyPr/>
          <a:lstStyle/>
          <a:p>
            <a:pPr lvl="0"/>
            <a:r>
              <a:rPr lang="en-GB" dirty="0"/>
              <a:t>iPads/Surfaces</a:t>
            </a:r>
            <a:endParaRPr lang="en-IE" dirty="0"/>
          </a:p>
          <a:p>
            <a:pPr lvl="0"/>
            <a:r>
              <a:rPr lang="en-GB" dirty="0"/>
              <a:t>Heart Rate monitors</a:t>
            </a:r>
            <a:endParaRPr lang="en-IE" dirty="0"/>
          </a:p>
          <a:p>
            <a:pPr lvl="0"/>
            <a:r>
              <a:rPr lang="en-GB" dirty="0"/>
              <a:t>Educreations app for iPad</a:t>
            </a:r>
            <a:endParaRPr lang="en-IE" dirty="0"/>
          </a:p>
          <a:p>
            <a:pPr lvl="0"/>
            <a:r>
              <a:rPr lang="en-GB" dirty="0"/>
              <a:t>Explain Everything SV app for Surface</a:t>
            </a:r>
            <a:endParaRPr lang="en-IE" dirty="0"/>
          </a:p>
          <a:p>
            <a:pPr lvl="0"/>
            <a:r>
              <a:rPr lang="en-GB" dirty="0"/>
              <a:t>Worksheets 1 and 2 (you may adapt these to suit your class or another lesson)</a:t>
            </a:r>
            <a:endParaRPr lang="en-IE" dirty="0"/>
          </a:p>
          <a:p>
            <a:endParaRPr lang="en-US" dirty="0"/>
          </a:p>
        </p:txBody>
      </p:sp>
    </p:spTree>
    <p:extLst>
      <p:ext uri="{BB962C8B-B14F-4D97-AF65-F5344CB8AC3E}">
        <p14:creationId xmlns:p14="http://schemas.microsoft.com/office/powerpoint/2010/main" val="3777846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Needed:</a:t>
            </a:r>
            <a:endParaRPr lang="en-US" dirty="0"/>
          </a:p>
        </p:txBody>
      </p:sp>
      <p:sp>
        <p:nvSpPr>
          <p:cNvPr id="3" name="Content Placeholder 2"/>
          <p:cNvSpPr>
            <a:spLocks noGrp="1"/>
          </p:cNvSpPr>
          <p:nvPr>
            <p:ph idx="1"/>
          </p:nvPr>
        </p:nvSpPr>
        <p:spPr>
          <a:xfrm>
            <a:off x="900112" y="2133601"/>
            <a:ext cx="7345363" cy="1747545"/>
          </a:xfrm>
        </p:spPr>
        <p:txBody>
          <a:bodyPr/>
          <a:lstStyle/>
          <a:p>
            <a:r>
              <a:rPr lang="en-GB" dirty="0"/>
              <a:t>Two forty minute classes. It is important that you do this activity in two separate classes so you have time to analyse the student responses to the first task and plan accordingly for the next lesson.</a:t>
            </a:r>
            <a:endParaRPr lang="en-IE" dirty="0"/>
          </a:p>
          <a:p>
            <a:endParaRPr lang="en-US" dirty="0"/>
          </a:p>
        </p:txBody>
      </p:sp>
      <p:pic>
        <p:nvPicPr>
          <p:cNvPr id="5" name="Picture 4"/>
          <p:cNvPicPr>
            <a:picLocks noChangeAspect="1"/>
          </p:cNvPicPr>
          <p:nvPr/>
        </p:nvPicPr>
        <p:blipFill rotWithShape="1">
          <a:blip r:embed="rId2"/>
          <a:srcRect t="28427"/>
          <a:stretch/>
        </p:blipFill>
        <p:spPr>
          <a:xfrm>
            <a:off x="256873" y="4088452"/>
            <a:ext cx="5276620" cy="2472499"/>
          </a:xfrm>
          <a:prstGeom prst="rect">
            <a:avLst/>
          </a:prstGeom>
        </p:spPr>
      </p:pic>
    </p:spTree>
    <p:extLst>
      <p:ext uri="{BB962C8B-B14F-4D97-AF65-F5344CB8AC3E}">
        <p14:creationId xmlns:p14="http://schemas.microsoft.com/office/powerpoint/2010/main" val="35579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Improving Learning through Questioning</a:t>
            </a:r>
            <a:endParaRPr lang="en-US" dirty="0"/>
          </a:p>
        </p:txBody>
      </p:sp>
      <p:sp>
        <p:nvSpPr>
          <p:cNvPr id="5" name="Subtitle 4"/>
          <p:cNvSpPr>
            <a:spLocks noGrp="1"/>
          </p:cNvSpPr>
          <p:nvPr>
            <p:ph type="subTitle" idx="1"/>
          </p:nvPr>
        </p:nvSpPr>
        <p:spPr/>
        <p:txBody>
          <a:bodyPr>
            <a:normAutofit/>
          </a:bodyPr>
          <a:lstStyle/>
          <a:p>
            <a:r>
              <a:rPr lang="en-US" sz="4000" dirty="0" smtClean="0"/>
              <a:t>Activity 3</a:t>
            </a:r>
            <a:endParaRPr lang="en-US" sz="4000" dirty="0"/>
          </a:p>
        </p:txBody>
      </p:sp>
      <p:pic>
        <p:nvPicPr>
          <p:cNvPr id="6" name="Picture 5"/>
          <p:cNvPicPr/>
          <p:nvPr/>
        </p:nvPicPr>
        <p:blipFill rotWithShape="1">
          <a:blip r:embed="rId2">
            <a:extLst>
              <a:ext uri="{28A0092B-C50C-407E-A947-70E740481C1C}">
                <a14:useLocalDpi xmlns:a14="http://schemas.microsoft.com/office/drawing/2010/main" val="0"/>
              </a:ext>
            </a:extLst>
          </a:blip>
          <a:srcRect l="4980" t="17223" r="76862" b="69151"/>
          <a:stretch/>
        </p:blipFill>
        <p:spPr bwMode="auto">
          <a:xfrm>
            <a:off x="914400" y="4552950"/>
            <a:ext cx="2680335" cy="1257300"/>
          </a:xfrm>
          <a:prstGeom prst="rect">
            <a:avLst/>
          </a:prstGeom>
          <a:noFill/>
          <a:ln>
            <a:noFill/>
          </a:ln>
          <a:extLst>
            <a:ext uri="{53640926-AAD7-44d8-BBD7-CCE9431645EC}">
              <a14:shadowObscured xmlns:a14="http://schemas.microsoft.com/office/drawing/2010/main"/>
            </a:ext>
          </a:extLst>
        </p:spPr>
      </p:pic>
      <p:pic>
        <p:nvPicPr>
          <p:cNvPr id="7" name="Picture 6" descr="C:\Users\njllc\AppData\Local\Microsoft\Windows\Temporary Internet Files\Content.Outlook\I9SSW4I1\viewlogo (2).jpg"/>
          <p:cNvPicPr/>
          <p:nvPr/>
        </p:nvPicPr>
        <p:blipFill>
          <a:blip r:embed="rId3">
            <a:extLst>
              <a:ext uri="{28A0092B-C50C-407E-A947-70E740481C1C}">
                <a14:useLocalDpi xmlns:a14="http://schemas.microsoft.com/office/drawing/2010/main" val="0"/>
              </a:ext>
            </a:extLst>
          </a:blip>
          <a:srcRect/>
          <a:stretch>
            <a:fillRect/>
          </a:stretch>
        </p:blipFill>
        <p:spPr bwMode="auto">
          <a:xfrm>
            <a:off x="6061125" y="4335780"/>
            <a:ext cx="1978960" cy="1474470"/>
          </a:xfrm>
          <a:prstGeom prst="rect">
            <a:avLst/>
          </a:prstGeom>
          <a:noFill/>
          <a:ln>
            <a:noFill/>
          </a:ln>
        </p:spPr>
      </p:pic>
    </p:spTree>
    <p:extLst>
      <p:ext uri="{BB962C8B-B14F-4D97-AF65-F5344CB8AC3E}">
        <p14:creationId xmlns:p14="http://schemas.microsoft.com/office/powerpoint/2010/main" val="39721101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Lesson</a:t>
            </a:r>
            <a:endParaRPr lang="en-US" dirty="0"/>
          </a:p>
        </p:txBody>
      </p:sp>
      <p:sp>
        <p:nvSpPr>
          <p:cNvPr id="3" name="Content Placeholder 2"/>
          <p:cNvSpPr>
            <a:spLocks noGrp="1"/>
          </p:cNvSpPr>
          <p:nvPr>
            <p:ph idx="1"/>
          </p:nvPr>
        </p:nvSpPr>
        <p:spPr>
          <a:xfrm>
            <a:off x="599374" y="1883498"/>
            <a:ext cx="7806114" cy="4182023"/>
          </a:xfrm>
        </p:spPr>
        <p:txBody>
          <a:bodyPr/>
          <a:lstStyle/>
          <a:p>
            <a:pPr lvl="0"/>
            <a:r>
              <a:rPr lang="en-GB" dirty="0"/>
              <a:t>Ensure that you have the apps required for this activity installed on the tablets well in advance to avoid technical difficulties in class.</a:t>
            </a:r>
            <a:endParaRPr lang="en-IE" dirty="0"/>
          </a:p>
          <a:p>
            <a:pPr lvl="0"/>
            <a:r>
              <a:rPr lang="en-GB" dirty="0"/>
              <a:t>Familiarise yourself with the technology before introducing it to the class.</a:t>
            </a:r>
            <a:endParaRPr lang="en-IE" dirty="0"/>
          </a:p>
          <a:p>
            <a:pPr lvl="0"/>
            <a:r>
              <a:rPr lang="en-GB" dirty="0"/>
              <a:t>Print out worksheets 1 and 2.</a:t>
            </a:r>
            <a:endParaRPr lang="en-IE" dirty="0"/>
          </a:p>
          <a:p>
            <a:endParaRPr lang="en-US" dirty="0"/>
          </a:p>
        </p:txBody>
      </p:sp>
    </p:spTree>
    <p:extLst>
      <p:ext uri="{BB962C8B-B14F-4D97-AF65-F5344CB8AC3E}">
        <p14:creationId xmlns:p14="http://schemas.microsoft.com/office/powerpoint/2010/main" val="3214855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Increasing Student Collaboration</a:t>
            </a:r>
            <a:endParaRPr lang="en-US" dirty="0"/>
          </a:p>
        </p:txBody>
      </p:sp>
      <p:sp>
        <p:nvSpPr>
          <p:cNvPr id="5" name="Subtitle 4"/>
          <p:cNvSpPr>
            <a:spLocks noGrp="1"/>
          </p:cNvSpPr>
          <p:nvPr>
            <p:ph type="subTitle" idx="1"/>
          </p:nvPr>
        </p:nvSpPr>
        <p:spPr>
          <a:xfrm>
            <a:off x="914400" y="3251924"/>
            <a:ext cx="7342188" cy="1929676"/>
          </a:xfrm>
        </p:spPr>
        <p:txBody>
          <a:bodyPr>
            <a:normAutofit/>
          </a:bodyPr>
          <a:lstStyle/>
          <a:p>
            <a:r>
              <a:rPr lang="en-US" sz="3200" dirty="0" smtClean="0"/>
              <a:t>Maths</a:t>
            </a:r>
          </a:p>
          <a:p>
            <a:r>
              <a:rPr lang="en-US" sz="3200" dirty="0" smtClean="0"/>
              <a:t> Activity 4</a:t>
            </a:r>
          </a:p>
        </p:txBody>
      </p:sp>
      <p:pic>
        <p:nvPicPr>
          <p:cNvPr id="6" name="Picture 5"/>
          <p:cNvPicPr/>
          <p:nvPr/>
        </p:nvPicPr>
        <p:blipFill rotWithShape="1">
          <a:blip r:embed="rId2">
            <a:extLst>
              <a:ext uri="{28A0092B-C50C-407E-A947-70E740481C1C}">
                <a14:useLocalDpi xmlns:a14="http://schemas.microsoft.com/office/drawing/2010/main" val="0"/>
              </a:ext>
            </a:extLst>
          </a:blip>
          <a:srcRect l="4980" t="17223" r="76862" b="69151"/>
          <a:stretch/>
        </p:blipFill>
        <p:spPr bwMode="auto">
          <a:xfrm>
            <a:off x="914400" y="4795522"/>
            <a:ext cx="2680335" cy="1257300"/>
          </a:xfrm>
          <a:prstGeom prst="rect">
            <a:avLst/>
          </a:prstGeom>
          <a:noFill/>
          <a:ln>
            <a:noFill/>
          </a:ln>
          <a:extLst>
            <a:ext uri="{53640926-AAD7-44d8-BBD7-CCE9431645EC}">
              <a14:shadowObscured xmlns:a14="http://schemas.microsoft.com/office/drawing/2010/main"/>
            </a:ext>
          </a:extLst>
        </p:spPr>
      </p:pic>
      <p:pic>
        <p:nvPicPr>
          <p:cNvPr id="7" name="Picture 6" descr="C:\Users\njllc\AppData\Local\Microsoft\Windows\Temporary Internet Files\Content.Outlook\I9SSW4I1\viewlogo (2).jpg"/>
          <p:cNvPicPr/>
          <p:nvPr/>
        </p:nvPicPr>
        <p:blipFill>
          <a:blip r:embed="rId3">
            <a:extLst>
              <a:ext uri="{28A0092B-C50C-407E-A947-70E740481C1C}">
                <a14:useLocalDpi xmlns:a14="http://schemas.microsoft.com/office/drawing/2010/main" val="0"/>
              </a:ext>
            </a:extLst>
          </a:blip>
          <a:srcRect/>
          <a:stretch>
            <a:fillRect/>
          </a:stretch>
        </p:blipFill>
        <p:spPr bwMode="auto">
          <a:xfrm>
            <a:off x="6061125" y="4578352"/>
            <a:ext cx="1978960" cy="1474470"/>
          </a:xfrm>
          <a:prstGeom prst="rect">
            <a:avLst/>
          </a:prstGeom>
          <a:noFill/>
          <a:ln>
            <a:noFill/>
          </a:ln>
        </p:spPr>
      </p:pic>
    </p:spTree>
    <p:extLst>
      <p:ext uri="{BB962C8B-B14F-4D97-AF65-F5344CB8AC3E}">
        <p14:creationId xmlns:p14="http://schemas.microsoft.com/office/powerpoint/2010/main" val="20115527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smtClean="0"/>
              <a:t>Ordering fractions and decimals</a:t>
            </a:r>
            <a:endParaRPr lang="en-IE" dirty="0"/>
          </a:p>
        </p:txBody>
      </p:sp>
      <p:sp>
        <p:nvSpPr>
          <p:cNvPr id="5" name="Subtitle 4"/>
          <p:cNvSpPr>
            <a:spLocks noGrp="1"/>
          </p:cNvSpPr>
          <p:nvPr>
            <p:ph type="subTitle" idx="1"/>
          </p:nvPr>
        </p:nvSpPr>
        <p:spPr/>
        <p:txBody>
          <a:bodyPr>
            <a:normAutofit/>
          </a:bodyPr>
          <a:lstStyle/>
          <a:p>
            <a:r>
              <a:rPr lang="en-IE" sz="3600" dirty="0" smtClean="0"/>
              <a:t>N1</a:t>
            </a:r>
            <a:endParaRPr lang="en-IE" sz="3600" dirty="0"/>
          </a:p>
        </p:txBody>
      </p:sp>
    </p:spTree>
    <p:extLst>
      <p:ext uri="{BB962C8B-B14F-4D97-AF65-F5344CB8AC3E}">
        <p14:creationId xmlns:p14="http://schemas.microsoft.com/office/powerpoint/2010/main" val="3694858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835151" y="848865"/>
            <a:ext cx="7646452" cy="4961638"/>
          </a:xfrm>
        </p:spPr>
        <p:txBody>
          <a:bodyPr>
            <a:normAutofit/>
          </a:bodyPr>
          <a:lstStyle/>
          <a:p>
            <a:pPr marL="0" indent="0">
              <a:buNone/>
            </a:pPr>
            <a:r>
              <a:rPr lang="en-IE" sz="3200" dirty="0" smtClean="0"/>
              <a:t>Write down these decimals in order of size, from smallest to largest. Underneath, explain your method for doing this.</a:t>
            </a:r>
          </a:p>
          <a:p>
            <a:pPr>
              <a:buNone/>
            </a:pPr>
            <a:endParaRPr lang="en-IE" sz="3200" dirty="0" smtClean="0"/>
          </a:p>
          <a:p>
            <a:pPr marL="0" indent="0" algn="ctr">
              <a:buNone/>
            </a:pPr>
            <a:r>
              <a:rPr lang="en-IE" sz="3200" dirty="0" smtClean="0"/>
              <a:t>0.75, 0.04, 0.375, 0.25, 0.4, 0.125, 0.8 </a:t>
            </a:r>
          </a:p>
        </p:txBody>
      </p:sp>
    </p:spTree>
    <p:extLst>
      <p:ext uri="{BB962C8B-B14F-4D97-AF65-F5344CB8AC3E}">
        <p14:creationId xmlns:p14="http://schemas.microsoft.com/office/powerpoint/2010/main" val="1407761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9334" y="457200"/>
            <a:ext cx="8229600" cy="2433637"/>
          </a:xfrm>
        </p:spPr>
        <p:txBody>
          <a:bodyPr>
            <a:normAutofit/>
          </a:bodyPr>
          <a:lstStyle/>
          <a:p>
            <a:r>
              <a:rPr lang="en-IE" sz="4000" dirty="0" smtClean="0"/>
              <a:t>Write down these fractions in order of size from smallest to largest. Explain your method.</a:t>
            </a:r>
            <a:endParaRPr lang="en-IE" sz="4000" dirty="0"/>
          </a:p>
        </p:txBody>
      </p:sp>
      <p:pic>
        <p:nvPicPr>
          <p:cNvPr id="10256" name="Picture 16"/>
          <p:cNvPicPr>
            <a:picLocks noGrp="1" noChangeAspect="1" noChangeArrowheads="1"/>
          </p:cNvPicPr>
          <p:nvPr>
            <p:ph idx="4294967295"/>
          </p:nvPr>
        </p:nvPicPr>
        <p:blipFill>
          <a:blip r:embed="rId2" cstate="print"/>
          <a:srcRect l="30908" t="51544" r="30908" b="29364"/>
          <a:stretch>
            <a:fillRect/>
          </a:stretch>
        </p:blipFill>
        <p:spPr bwMode="auto">
          <a:xfrm>
            <a:off x="963486" y="3068638"/>
            <a:ext cx="7489825" cy="2995612"/>
          </a:xfrm>
          <a:prstGeom prst="rect">
            <a:avLst/>
          </a:prstGeom>
          <a:noFill/>
          <a:ln w="9525">
            <a:noFill/>
            <a:miter lim="800000"/>
            <a:headEnd/>
            <a:tailEnd/>
          </a:ln>
        </p:spPr>
      </p:pic>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pic>
        <p:nvPicPr>
          <p:cNvPr id="1024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57200"/>
            <a:ext cx="123825" cy="352425"/>
          </a:xfrm>
          <a:prstGeom prst="rect">
            <a:avLst/>
          </a:prstGeom>
          <a:noFill/>
        </p:spPr>
      </p:pic>
      <p:sp>
        <p:nvSpPr>
          <p:cNvPr id="10243"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pic>
        <p:nvPicPr>
          <p:cNvPr id="1024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57200"/>
            <a:ext cx="123825" cy="352425"/>
          </a:xfrm>
          <a:prstGeom prst="rect">
            <a:avLst/>
          </a:prstGeom>
          <a:noFill/>
        </p:spPr>
      </p:pic>
      <p:sp>
        <p:nvSpPr>
          <p:cNvPr id="10246"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4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pic>
        <p:nvPicPr>
          <p:cNvPr id="10247"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57200"/>
            <a:ext cx="123825" cy="352425"/>
          </a:xfrm>
          <a:prstGeom prst="rect">
            <a:avLst/>
          </a:prstGeom>
          <a:noFill/>
        </p:spPr>
      </p:pic>
      <p:sp>
        <p:nvSpPr>
          <p:cNvPr id="10249" name="Rectangle 9"/>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5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pic>
        <p:nvPicPr>
          <p:cNvPr id="10250"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57200"/>
            <a:ext cx="76200" cy="342900"/>
          </a:xfrm>
          <a:prstGeom prst="rect">
            <a:avLst/>
          </a:prstGeom>
          <a:noFill/>
        </p:spPr>
      </p:pic>
      <p:sp>
        <p:nvSpPr>
          <p:cNvPr id="1025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5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pic>
        <p:nvPicPr>
          <p:cNvPr id="10253"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57200"/>
            <a:ext cx="76200" cy="342900"/>
          </a:xfrm>
          <a:prstGeom prst="rect">
            <a:avLst/>
          </a:prstGeom>
          <a:noFill/>
        </p:spPr>
      </p:pic>
      <p:sp>
        <p:nvSpPr>
          <p:cNvPr id="10255" name="Rectangle 15"/>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9992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Working in groups</a:t>
            </a:r>
            <a:endParaRPr lang="en-IE" dirty="0"/>
          </a:p>
        </p:txBody>
      </p:sp>
      <p:sp>
        <p:nvSpPr>
          <p:cNvPr id="3" name="Content Placeholder 2"/>
          <p:cNvSpPr>
            <a:spLocks noGrp="1"/>
          </p:cNvSpPr>
          <p:nvPr>
            <p:ph idx="1"/>
          </p:nvPr>
        </p:nvSpPr>
        <p:spPr/>
        <p:txBody>
          <a:bodyPr/>
          <a:lstStyle/>
          <a:p>
            <a:r>
              <a:rPr lang="en-IE" dirty="0" smtClean="0"/>
              <a:t>Using card sets A, B, C and D</a:t>
            </a:r>
          </a:p>
          <a:p>
            <a:r>
              <a:rPr lang="en-IE" dirty="0" smtClean="0"/>
              <a:t>Match pairs of cards</a:t>
            </a:r>
          </a:p>
          <a:p>
            <a:r>
              <a:rPr lang="en-IE" dirty="0" smtClean="0"/>
              <a:t>If you need help ask teacher for cards E and F</a:t>
            </a:r>
          </a:p>
          <a:p>
            <a:pPr>
              <a:buNone/>
            </a:pPr>
            <a:endParaRPr lang="en-IE" dirty="0"/>
          </a:p>
        </p:txBody>
      </p:sp>
    </p:spTree>
    <p:extLst>
      <p:ext uri="{BB962C8B-B14F-4D97-AF65-F5344CB8AC3E}">
        <p14:creationId xmlns:p14="http://schemas.microsoft.com/office/powerpoint/2010/main" val="3478874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54126" y="1228446"/>
            <a:ext cx="7345362" cy="3932238"/>
          </a:xfrm>
        </p:spPr>
        <p:txBody>
          <a:bodyPr/>
          <a:lstStyle/>
          <a:p>
            <a:r>
              <a:rPr lang="en-IE" sz="3200" dirty="0" smtClean="0"/>
              <a:t>Place cards in order of size, smallest to largest. </a:t>
            </a:r>
          </a:p>
          <a:p>
            <a:pPr>
              <a:buNone/>
            </a:pPr>
            <a:endParaRPr lang="en-IE" dirty="0"/>
          </a:p>
        </p:txBody>
      </p:sp>
    </p:spTree>
    <p:extLst>
      <p:ext uri="{BB962C8B-B14F-4D97-AF65-F5344CB8AC3E}">
        <p14:creationId xmlns:p14="http://schemas.microsoft.com/office/powerpoint/2010/main" val="3792420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91357" y="1768619"/>
            <a:ext cx="7345362" cy="3932238"/>
          </a:xfrm>
        </p:spPr>
        <p:txBody>
          <a:bodyPr/>
          <a:lstStyle/>
          <a:p>
            <a:r>
              <a:rPr lang="en-IE" sz="3200" dirty="0" smtClean="0"/>
              <a:t>Look back at your original exercise, did you make any mistakes?</a:t>
            </a:r>
          </a:p>
          <a:p>
            <a:endParaRPr lang="en-IE" dirty="0"/>
          </a:p>
        </p:txBody>
      </p:sp>
    </p:spTree>
    <p:extLst>
      <p:ext uri="{BB962C8B-B14F-4D97-AF65-F5344CB8AC3E}">
        <p14:creationId xmlns:p14="http://schemas.microsoft.com/office/powerpoint/2010/main" val="1015854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smtClean="0"/>
              <a:t>Number Operations</a:t>
            </a:r>
            <a:endParaRPr lang="en-IE" dirty="0"/>
          </a:p>
        </p:txBody>
      </p:sp>
      <p:sp>
        <p:nvSpPr>
          <p:cNvPr id="5" name="Subtitle 4"/>
          <p:cNvSpPr>
            <a:spLocks noGrp="1"/>
          </p:cNvSpPr>
          <p:nvPr>
            <p:ph type="subTitle" idx="1"/>
          </p:nvPr>
        </p:nvSpPr>
        <p:spPr/>
        <p:txBody>
          <a:bodyPr>
            <a:normAutofit/>
          </a:bodyPr>
          <a:lstStyle/>
          <a:p>
            <a:r>
              <a:rPr lang="en-IE" sz="3600" dirty="0" smtClean="0"/>
              <a:t>N2</a:t>
            </a:r>
            <a:endParaRPr lang="en-IE" sz="3600" dirty="0"/>
          </a:p>
        </p:txBody>
      </p:sp>
    </p:spTree>
    <p:extLst>
      <p:ext uri="{BB962C8B-B14F-4D97-AF65-F5344CB8AC3E}">
        <p14:creationId xmlns:p14="http://schemas.microsoft.com/office/powerpoint/2010/main" val="2621157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Number operations</a:t>
            </a:r>
            <a:endParaRPr lang="en-IE" dirty="0"/>
          </a:p>
        </p:txBody>
      </p:sp>
      <p:sp>
        <p:nvSpPr>
          <p:cNvPr id="3" name="Content Placeholder 2"/>
          <p:cNvSpPr>
            <a:spLocks noGrp="1"/>
          </p:cNvSpPr>
          <p:nvPr>
            <p:ph idx="1"/>
          </p:nvPr>
        </p:nvSpPr>
        <p:spPr/>
        <p:txBody>
          <a:bodyPr/>
          <a:lstStyle/>
          <a:p>
            <a:r>
              <a:rPr lang="en-IE" dirty="0" smtClean="0"/>
              <a:t>Complete sheet 1:</a:t>
            </a:r>
          </a:p>
          <a:p>
            <a:r>
              <a:rPr lang="en-IE" dirty="0" smtClean="0"/>
              <a:t>Put it aside for now. </a:t>
            </a:r>
            <a:endParaRPr lang="en-IE" dirty="0"/>
          </a:p>
        </p:txBody>
      </p:sp>
    </p:spTree>
    <p:extLst>
      <p:ext uri="{BB962C8B-B14F-4D97-AF65-F5344CB8AC3E}">
        <p14:creationId xmlns:p14="http://schemas.microsoft.com/office/powerpoint/2010/main" val="1014231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Improving Learning through Questioning</a:t>
            </a: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This </a:t>
            </a:r>
            <a:r>
              <a:rPr lang="en-US" dirty="0"/>
              <a:t>unit is designed to help you make effective use of questioning by considering the type of questions you may ask students, particularly those that will help develop their thinking and reasoning rather than their recollection of knowledge. </a:t>
            </a:r>
            <a:endParaRPr lang="en-IE" dirty="0"/>
          </a:p>
          <a:p>
            <a:endParaRPr lang="en-US" dirty="0"/>
          </a:p>
        </p:txBody>
      </p:sp>
    </p:spTree>
    <p:extLst>
      <p:ext uri="{BB962C8B-B14F-4D97-AF65-F5344CB8AC3E}">
        <p14:creationId xmlns:p14="http://schemas.microsoft.com/office/powerpoint/2010/main" val="350487267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Poster exercise</a:t>
            </a:r>
            <a:endParaRPr lang="en-IE" dirty="0"/>
          </a:p>
        </p:txBody>
      </p:sp>
      <p:sp>
        <p:nvSpPr>
          <p:cNvPr id="3" name="Content Placeholder 2"/>
          <p:cNvSpPr>
            <a:spLocks noGrp="1"/>
          </p:cNvSpPr>
          <p:nvPr>
            <p:ph idx="1"/>
          </p:nvPr>
        </p:nvSpPr>
        <p:spPr/>
        <p:txBody>
          <a:bodyPr/>
          <a:lstStyle/>
          <a:p>
            <a:r>
              <a:rPr lang="en-IE" dirty="0" smtClean="0"/>
              <a:t>Divide your poster into three columns, </a:t>
            </a:r>
          </a:p>
          <a:p>
            <a:r>
              <a:rPr lang="en-IE" dirty="0" smtClean="0"/>
              <a:t>Always true/ sometimes true/ never true</a:t>
            </a:r>
            <a:endParaRPr lang="en-IE" dirty="0"/>
          </a:p>
        </p:txBody>
      </p:sp>
    </p:spTree>
    <p:extLst>
      <p:ext uri="{BB962C8B-B14F-4D97-AF65-F5344CB8AC3E}">
        <p14:creationId xmlns:p14="http://schemas.microsoft.com/office/powerpoint/2010/main" val="201943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smtClean="0"/>
              <a:t>Understanding the laws of arithmetic</a:t>
            </a:r>
            <a:endParaRPr lang="en-IE" dirty="0"/>
          </a:p>
        </p:txBody>
      </p:sp>
      <p:sp>
        <p:nvSpPr>
          <p:cNvPr id="5" name="Subtitle 4"/>
          <p:cNvSpPr>
            <a:spLocks noGrp="1"/>
          </p:cNvSpPr>
          <p:nvPr>
            <p:ph type="subTitle" idx="1"/>
          </p:nvPr>
        </p:nvSpPr>
        <p:spPr/>
        <p:txBody>
          <a:bodyPr>
            <a:normAutofit/>
          </a:bodyPr>
          <a:lstStyle/>
          <a:p>
            <a:r>
              <a:rPr lang="en-IE" sz="4400" dirty="0" smtClean="0"/>
              <a:t>N5</a:t>
            </a:r>
            <a:endParaRPr lang="en-IE" sz="4400" dirty="0"/>
          </a:p>
        </p:txBody>
      </p:sp>
    </p:spTree>
    <p:extLst>
      <p:ext uri="{BB962C8B-B14F-4D97-AF65-F5344CB8AC3E}">
        <p14:creationId xmlns:p14="http://schemas.microsoft.com/office/powerpoint/2010/main" val="815575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Next Steps…</a:t>
            </a:r>
            <a:endParaRPr lang="en-US" dirty="0"/>
          </a:p>
        </p:txBody>
      </p:sp>
      <p:pic>
        <p:nvPicPr>
          <p:cNvPr id="6" name="Picture 5"/>
          <p:cNvPicPr>
            <a:picLocks noChangeAspect="1"/>
          </p:cNvPicPr>
          <p:nvPr/>
        </p:nvPicPr>
        <p:blipFill>
          <a:blip r:embed="rId2"/>
          <a:stretch>
            <a:fillRect/>
          </a:stretch>
        </p:blipFill>
        <p:spPr>
          <a:xfrm>
            <a:off x="3508375" y="688189"/>
            <a:ext cx="1741061" cy="1359685"/>
          </a:xfrm>
          <a:prstGeom prst="rect">
            <a:avLst/>
          </a:prstGeom>
        </p:spPr>
      </p:pic>
      <p:pic>
        <p:nvPicPr>
          <p:cNvPr id="7" name="Picture 6"/>
          <p:cNvPicPr>
            <a:picLocks noChangeAspect="1"/>
          </p:cNvPicPr>
          <p:nvPr/>
        </p:nvPicPr>
        <p:blipFill>
          <a:blip r:embed="rId3"/>
          <a:stretch>
            <a:fillRect/>
          </a:stretch>
        </p:blipFill>
        <p:spPr>
          <a:xfrm>
            <a:off x="1889125" y="3303508"/>
            <a:ext cx="4841874" cy="2638822"/>
          </a:xfrm>
          <a:prstGeom prst="rect">
            <a:avLst/>
          </a:prstGeom>
        </p:spPr>
      </p:pic>
    </p:spTree>
    <p:extLst>
      <p:ext uri="{BB962C8B-B14F-4D97-AF65-F5344CB8AC3E}">
        <p14:creationId xmlns:p14="http://schemas.microsoft.com/office/powerpoint/2010/main" val="172216700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9332" y="802959"/>
            <a:ext cx="7868475" cy="4708981"/>
          </a:xfrm>
          <a:prstGeom prst="rect">
            <a:avLst/>
          </a:prstGeom>
          <a:noFill/>
        </p:spPr>
        <p:txBody>
          <a:bodyPr wrap="square" rtlCol="0">
            <a:spAutoFit/>
          </a:bodyPr>
          <a:lstStyle/>
          <a:p>
            <a:pPr marL="285750" indent="-285750">
              <a:buFont typeface="Arial"/>
              <a:buChar char="•"/>
            </a:pPr>
            <a:r>
              <a:rPr lang="en-US" sz="2000" dirty="0" smtClean="0"/>
              <a:t>Provisional Date for Next Session: Thursday 23</a:t>
            </a:r>
            <a:r>
              <a:rPr lang="en-US" sz="2000" baseline="30000" dirty="0" smtClean="0"/>
              <a:t>rd</a:t>
            </a:r>
            <a:r>
              <a:rPr lang="en-US" sz="2000" dirty="0" smtClean="0"/>
              <a:t> April</a:t>
            </a:r>
          </a:p>
          <a:p>
            <a:pPr marL="285750" indent="-285750">
              <a:buFont typeface="Arial"/>
              <a:buChar char="•"/>
            </a:pPr>
            <a:endParaRPr lang="en-US" sz="2000" dirty="0"/>
          </a:p>
          <a:p>
            <a:pPr marL="285750" indent="-285750">
              <a:buFont typeface="Arial"/>
              <a:buChar char="•"/>
            </a:pPr>
            <a:r>
              <a:rPr lang="en-US" sz="2000" dirty="0" smtClean="0"/>
              <a:t>Teacher Reflection Sheets</a:t>
            </a:r>
          </a:p>
          <a:p>
            <a:pPr marL="285750" indent="-285750">
              <a:buFont typeface="Arial"/>
              <a:buChar char="•"/>
            </a:pPr>
            <a:endParaRPr lang="en-US" sz="2000" dirty="0"/>
          </a:p>
          <a:p>
            <a:pPr marL="285750" indent="-285750">
              <a:buFont typeface="Arial"/>
              <a:buChar char="•"/>
            </a:pPr>
            <a:r>
              <a:rPr lang="en-US" sz="2000" dirty="0" smtClean="0"/>
              <a:t>Schoology Reminder</a:t>
            </a:r>
          </a:p>
          <a:p>
            <a:pPr marL="285750" indent="-285750">
              <a:buFont typeface="Arial"/>
              <a:buChar char="•"/>
            </a:pPr>
            <a:endParaRPr lang="en-US" sz="2000" dirty="0"/>
          </a:p>
          <a:p>
            <a:pPr marL="285750" indent="-285750">
              <a:buFont typeface="Arial"/>
              <a:buChar char="•"/>
            </a:pPr>
            <a:r>
              <a:rPr lang="en-US" sz="2000" dirty="0" smtClean="0"/>
              <a:t>Starting Activities Early</a:t>
            </a:r>
          </a:p>
          <a:p>
            <a:pPr marL="285750" indent="-285750">
              <a:buFont typeface="Arial"/>
              <a:buChar char="•"/>
            </a:pPr>
            <a:endParaRPr lang="en-US" sz="2000" dirty="0"/>
          </a:p>
          <a:p>
            <a:pPr marL="285750" indent="-285750">
              <a:buFont typeface="Arial"/>
              <a:buChar char="•"/>
            </a:pPr>
            <a:r>
              <a:rPr lang="en-US" sz="2000" dirty="0" err="1" smtClean="0"/>
              <a:t>Familiarise</a:t>
            </a:r>
            <a:r>
              <a:rPr lang="en-US" sz="2000" dirty="0" smtClean="0"/>
              <a:t> with Technology</a:t>
            </a:r>
          </a:p>
          <a:p>
            <a:endParaRPr lang="en-US" sz="2000" dirty="0"/>
          </a:p>
          <a:p>
            <a:pPr marL="285750" indent="-285750">
              <a:buFont typeface="Arial"/>
              <a:buChar char="•"/>
            </a:pPr>
            <a:r>
              <a:rPr lang="en-US" sz="2000" dirty="0" smtClean="0"/>
              <a:t>Comparison Results for FaSMEd</a:t>
            </a:r>
          </a:p>
          <a:p>
            <a:pPr marL="285750" indent="-285750">
              <a:buFont typeface="Arial"/>
              <a:buChar char="•"/>
            </a:pPr>
            <a:endParaRPr lang="en-US" sz="2000" dirty="0"/>
          </a:p>
          <a:p>
            <a:pPr marL="285750" indent="-285750">
              <a:buFont typeface="Arial"/>
              <a:buChar char="•"/>
            </a:pPr>
            <a:r>
              <a:rPr lang="en-US" sz="2000" smtClean="0"/>
              <a:t>Activities are Guidelines not Rules</a:t>
            </a:r>
            <a:endParaRPr lang="en-US" sz="2000" dirty="0" smtClean="0"/>
          </a:p>
          <a:p>
            <a:pPr marL="285750" indent="-285750">
              <a:buFont typeface="Arial"/>
              <a:buChar char="•"/>
            </a:pPr>
            <a:endParaRPr lang="en-US" sz="2000" dirty="0"/>
          </a:p>
          <a:p>
            <a:pPr marL="285750" indent="-285750">
              <a:buFont typeface="Arial"/>
              <a:buChar char="•"/>
            </a:pPr>
            <a:r>
              <a:rPr lang="en-US" sz="2000" dirty="0" smtClean="0"/>
              <a:t>Formative Assessment in the Classroom is Key!</a:t>
            </a:r>
            <a:endParaRPr lang="en-US" sz="2000" dirty="0"/>
          </a:p>
        </p:txBody>
      </p:sp>
      <p:pic>
        <p:nvPicPr>
          <p:cNvPr id="5" name="Picture 4"/>
          <p:cNvPicPr>
            <a:picLocks noChangeAspect="1"/>
          </p:cNvPicPr>
          <p:nvPr/>
        </p:nvPicPr>
        <p:blipFill>
          <a:blip r:embed="rId2"/>
          <a:stretch>
            <a:fillRect/>
          </a:stretch>
        </p:blipFill>
        <p:spPr>
          <a:xfrm>
            <a:off x="5785707" y="2352504"/>
            <a:ext cx="1741061" cy="1359685"/>
          </a:xfrm>
          <a:prstGeom prst="rect">
            <a:avLst/>
          </a:prstGeom>
        </p:spPr>
      </p:pic>
      <p:sp>
        <p:nvSpPr>
          <p:cNvPr id="6" name="TextBox 5"/>
          <p:cNvSpPr txBox="1"/>
          <p:nvPr/>
        </p:nvSpPr>
        <p:spPr>
          <a:xfrm>
            <a:off x="7401330" y="585430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223182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952" y="483200"/>
            <a:ext cx="8282920" cy="1100807"/>
          </a:xfrm>
        </p:spPr>
        <p:txBody>
          <a:bodyPr>
            <a:normAutofit fontScale="90000"/>
          </a:bodyPr>
          <a:lstStyle/>
          <a:p>
            <a:r>
              <a:rPr lang="en-US" dirty="0" smtClean="0"/>
              <a:t>Reflecting on the questions we ask:</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Looking at </a:t>
            </a:r>
            <a:r>
              <a:rPr lang="en-US" b="1" dirty="0" smtClean="0"/>
              <a:t>Exemplars K </a:t>
            </a:r>
            <a:r>
              <a:rPr lang="en-US" dirty="0" smtClean="0"/>
              <a:t>and </a:t>
            </a:r>
            <a:r>
              <a:rPr lang="en-US" b="1" dirty="0" smtClean="0"/>
              <a:t>M</a:t>
            </a:r>
            <a:r>
              <a:rPr lang="en-US" dirty="0" smtClean="0"/>
              <a:t>, take some time to think about the questions that these teachers are asking.</a:t>
            </a:r>
          </a:p>
          <a:p>
            <a:pPr lvl="0"/>
            <a:r>
              <a:rPr lang="en-US" dirty="0"/>
              <a:t>What different types of questions are there? </a:t>
            </a:r>
            <a:endParaRPr lang="en-IE" dirty="0"/>
          </a:p>
          <a:p>
            <a:pPr lvl="0"/>
            <a:r>
              <a:rPr lang="en-US" dirty="0"/>
              <a:t>What different functions do these questions serve?</a:t>
            </a:r>
            <a:endParaRPr lang="en-IE" dirty="0"/>
          </a:p>
          <a:p>
            <a:pPr lvl="0"/>
            <a:r>
              <a:rPr lang="en-US" dirty="0"/>
              <a:t>Which types of questions do </a:t>
            </a:r>
            <a:r>
              <a:rPr lang="en-US" b="1" dirty="0"/>
              <a:t>you</a:t>
            </a:r>
            <a:r>
              <a:rPr lang="en-US" dirty="0"/>
              <a:t> use most frequently?</a:t>
            </a:r>
            <a:endParaRPr lang="en-IE" dirty="0"/>
          </a:p>
          <a:p>
            <a:r>
              <a:rPr lang="en-US" dirty="0"/>
              <a:t>You can record your responses on </a:t>
            </a:r>
            <a:r>
              <a:rPr lang="en-US" b="1" dirty="0"/>
              <a:t>Handout 1</a:t>
            </a:r>
            <a:endParaRPr lang="en-US" dirty="0"/>
          </a:p>
        </p:txBody>
      </p:sp>
    </p:spTree>
    <p:extLst>
      <p:ext uri="{BB962C8B-B14F-4D97-AF65-F5344CB8AC3E}">
        <p14:creationId xmlns:p14="http://schemas.microsoft.com/office/powerpoint/2010/main" val="41739111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may ask questions for the following reasons:</a:t>
            </a:r>
            <a:endParaRPr lang="en-US" dirty="0"/>
          </a:p>
        </p:txBody>
      </p:sp>
      <p:sp>
        <p:nvSpPr>
          <p:cNvPr id="3" name="Content Placeholder 2"/>
          <p:cNvSpPr>
            <a:spLocks noGrp="1"/>
          </p:cNvSpPr>
          <p:nvPr>
            <p:ph idx="1"/>
          </p:nvPr>
        </p:nvSpPr>
        <p:spPr>
          <a:xfrm>
            <a:off x="900112" y="1836163"/>
            <a:ext cx="7345363" cy="4528282"/>
          </a:xfrm>
        </p:spPr>
        <p:txBody>
          <a:bodyPr>
            <a:normAutofit fontScale="77500" lnSpcReduction="20000"/>
          </a:bodyPr>
          <a:lstStyle/>
          <a:p>
            <a:pPr lvl="0"/>
            <a:r>
              <a:rPr lang="en-US" dirty="0"/>
              <a:t>to interest, engage and challenge;</a:t>
            </a:r>
            <a:endParaRPr lang="en-IE" dirty="0"/>
          </a:p>
          <a:p>
            <a:pPr lvl="0"/>
            <a:r>
              <a:rPr lang="en-US" dirty="0"/>
              <a:t>to assess prior knowledge and understanding;</a:t>
            </a:r>
            <a:endParaRPr lang="en-IE" dirty="0"/>
          </a:p>
          <a:p>
            <a:pPr lvl="0"/>
            <a:r>
              <a:rPr lang="en-US" dirty="0"/>
              <a:t>to stimulate recall, in order to create new understanding and meaning;</a:t>
            </a:r>
            <a:endParaRPr lang="en-IE" dirty="0"/>
          </a:p>
          <a:p>
            <a:pPr lvl="0"/>
            <a:r>
              <a:rPr lang="en-US" dirty="0"/>
              <a:t>to focus thinking on the most important concepts and issues;</a:t>
            </a:r>
            <a:endParaRPr lang="en-IE" dirty="0"/>
          </a:p>
          <a:p>
            <a:pPr lvl="0"/>
            <a:r>
              <a:rPr lang="en-US" dirty="0"/>
              <a:t>to help students extend their thinking from the factual to the analytical;</a:t>
            </a:r>
            <a:endParaRPr lang="en-IE" dirty="0"/>
          </a:p>
          <a:p>
            <a:pPr lvl="0"/>
            <a:r>
              <a:rPr lang="en-US" dirty="0"/>
              <a:t>to promote reasoning, problem solving, evaluation and the formation of hypotheses;</a:t>
            </a:r>
            <a:endParaRPr lang="en-IE" dirty="0"/>
          </a:p>
          <a:p>
            <a:pPr lvl="0"/>
            <a:r>
              <a:rPr lang="en-US" dirty="0"/>
              <a:t>to promote students’ thinking about the way they have learned;</a:t>
            </a:r>
            <a:endParaRPr lang="en-IE" dirty="0"/>
          </a:p>
          <a:p>
            <a:pPr lvl="0"/>
            <a:r>
              <a:rPr lang="en-US" dirty="0"/>
              <a:t>to help students to see connections.</a:t>
            </a:r>
            <a:endParaRPr lang="en-IE" dirty="0"/>
          </a:p>
          <a:p>
            <a:endParaRPr lang="en-US" dirty="0"/>
          </a:p>
        </p:txBody>
      </p:sp>
    </p:spTree>
    <p:extLst>
      <p:ext uri="{BB962C8B-B14F-4D97-AF65-F5344CB8AC3E}">
        <p14:creationId xmlns:p14="http://schemas.microsoft.com/office/powerpoint/2010/main" val="30765777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12" y="244158"/>
            <a:ext cx="8476189" cy="1339850"/>
          </a:xfrm>
        </p:spPr>
        <p:txBody>
          <a:bodyPr>
            <a:normAutofit fontScale="90000"/>
          </a:bodyPr>
          <a:lstStyle/>
          <a:p>
            <a:r>
              <a:rPr lang="en-US" dirty="0"/>
              <a:t>Reflecting on the questions we ask:</a:t>
            </a:r>
          </a:p>
        </p:txBody>
      </p:sp>
      <p:sp>
        <p:nvSpPr>
          <p:cNvPr id="3" name="Content Placeholder 2"/>
          <p:cNvSpPr>
            <a:spLocks noGrp="1"/>
          </p:cNvSpPr>
          <p:nvPr>
            <p:ph idx="1"/>
          </p:nvPr>
        </p:nvSpPr>
        <p:spPr/>
        <p:txBody>
          <a:bodyPr/>
          <a:lstStyle/>
          <a:p>
            <a:pPr marL="0" indent="0">
              <a:buNone/>
            </a:pPr>
            <a:r>
              <a:rPr lang="en-US" dirty="0" smtClean="0"/>
              <a:t>Think </a:t>
            </a:r>
            <a:r>
              <a:rPr lang="en-US" dirty="0"/>
              <a:t>about the type of questions you use in the classroom and critically consider the impact on student learning:</a:t>
            </a:r>
            <a:r>
              <a:rPr lang="en-IE" dirty="0"/>
              <a:t> </a:t>
            </a:r>
            <a:endParaRPr lang="en-IE" dirty="0" smtClean="0"/>
          </a:p>
          <a:p>
            <a:r>
              <a:rPr lang="en-US" dirty="0" smtClean="0"/>
              <a:t>What </a:t>
            </a:r>
            <a:r>
              <a:rPr lang="en-US" dirty="0"/>
              <a:t>common mistakes do you make when asking questions?</a:t>
            </a:r>
            <a:endParaRPr lang="en-IE" dirty="0"/>
          </a:p>
          <a:p>
            <a:pPr lvl="0"/>
            <a:r>
              <a:rPr lang="en-US" dirty="0"/>
              <a:t>What are the unintended effects of each of these mistakes?</a:t>
            </a:r>
            <a:endParaRPr lang="en-IE" dirty="0"/>
          </a:p>
          <a:p>
            <a:endParaRPr lang="en-US" dirty="0"/>
          </a:p>
        </p:txBody>
      </p:sp>
    </p:spTree>
    <p:extLst>
      <p:ext uri="{BB962C8B-B14F-4D97-AF65-F5344CB8AC3E}">
        <p14:creationId xmlns:p14="http://schemas.microsoft.com/office/powerpoint/2010/main" val="35458256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mistakes teachers make when questioning: </a:t>
            </a:r>
            <a:endParaRPr lang="en-US" dirty="0"/>
          </a:p>
        </p:txBody>
      </p:sp>
      <p:sp>
        <p:nvSpPr>
          <p:cNvPr id="3" name="Content Placeholder 2"/>
          <p:cNvSpPr>
            <a:spLocks noGrp="1"/>
          </p:cNvSpPr>
          <p:nvPr>
            <p:ph idx="1"/>
          </p:nvPr>
        </p:nvSpPr>
        <p:spPr>
          <a:xfrm>
            <a:off x="524585" y="1753328"/>
            <a:ext cx="8296725" cy="4749173"/>
          </a:xfrm>
        </p:spPr>
        <p:txBody>
          <a:bodyPr>
            <a:normAutofit fontScale="62500" lnSpcReduction="20000"/>
          </a:bodyPr>
          <a:lstStyle/>
          <a:p>
            <a:pPr lvl="0"/>
            <a:r>
              <a:rPr lang="en-US" dirty="0"/>
              <a:t>Asking too many trivial or irrelevant questions.</a:t>
            </a:r>
            <a:endParaRPr lang="en-IE" dirty="0"/>
          </a:p>
          <a:p>
            <a:pPr lvl="0"/>
            <a:r>
              <a:rPr lang="en-US" dirty="0"/>
              <a:t>Asking a question and answering it yourself.</a:t>
            </a:r>
            <a:endParaRPr lang="en-IE" dirty="0"/>
          </a:p>
          <a:p>
            <a:pPr lvl="0"/>
            <a:r>
              <a:rPr lang="en-US" dirty="0"/>
              <a:t>Simplifying the question when students don’t immediately respond.</a:t>
            </a:r>
            <a:endParaRPr lang="en-IE" dirty="0"/>
          </a:p>
          <a:p>
            <a:pPr lvl="0"/>
            <a:r>
              <a:rPr lang="en-US" dirty="0"/>
              <a:t>Asking questions of only the most able or likeable students.</a:t>
            </a:r>
            <a:endParaRPr lang="en-IE" dirty="0"/>
          </a:p>
          <a:p>
            <a:pPr lvl="0"/>
            <a:r>
              <a:rPr lang="en-US" dirty="0"/>
              <a:t>Asking several questions at once.</a:t>
            </a:r>
            <a:endParaRPr lang="en-IE" dirty="0"/>
          </a:p>
          <a:p>
            <a:pPr lvl="0"/>
            <a:r>
              <a:rPr lang="en-US" dirty="0"/>
              <a:t>Asking only closed questions that allow one right/wrong possible answer.</a:t>
            </a:r>
            <a:endParaRPr lang="en-IE" dirty="0"/>
          </a:p>
          <a:p>
            <a:pPr lvl="0"/>
            <a:r>
              <a:rPr lang="en-US" dirty="0"/>
              <a:t>Asking ‘guess what is in my head’ questions, where you know the answer you want to hear and you ignore or reject answers that are different.</a:t>
            </a:r>
            <a:endParaRPr lang="en-IE" dirty="0"/>
          </a:p>
          <a:p>
            <a:pPr lvl="0"/>
            <a:r>
              <a:rPr lang="en-US" dirty="0"/>
              <a:t>Judging every student response with ‘well done’, ‘nearly there’ or  ‘not quite’. ‘Well done’ can discourage alternative ideas being offered.</a:t>
            </a:r>
            <a:endParaRPr lang="en-IE" dirty="0"/>
          </a:p>
          <a:p>
            <a:pPr lvl="0"/>
            <a:r>
              <a:rPr lang="en-US" dirty="0"/>
              <a:t>Not giving students time to think or discuss before responding.</a:t>
            </a:r>
            <a:endParaRPr lang="en-IE" dirty="0"/>
          </a:p>
          <a:p>
            <a:pPr lvl="0"/>
            <a:r>
              <a:rPr lang="en-US" dirty="0"/>
              <a:t>Ignoring incorrect answers and moving on.</a:t>
            </a:r>
            <a:endParaRPr lang="en-IE" dirty="0"/>
          </a:p>
          <a:p>
            <a:endParaRPr lang="en-US" dirty="0"/>
          </a:p>
        </p:txBody>
      </p:sp>
    </p:spTree>
    <p:extLst>
      <p:ext uri="{BB962C8B-B14F-4D97-AF65-F5344CB8AC3E}">
        <p14:creationId xmlns:p14="http://schemas.microsoft.com/office/powerpoint/2010/main" val="39741777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Time</a:t>
            </a:r>
            <a:endParaRPr lang="en-US" dirty="0"/>
          </a:p>
        </p:txBody>
      </p:sp>
      <p:sp>
        <p:nvSpPr>
          <p:cNvPr id="3" name="Content Placeholder 2"/>
          <p:cNvSpPr>
            <a:spLocks noGrp="1"/>
          </p:cNvSpPr>
          <p:nvPr>
            <p:ph idx="1"/>
          </p:nvPr>
        </p:nvSpPr>
        <p:spPr>
          <a:xfrm>
            <a:off x="510780" y="1739523"/>
            <a:ext cx="7734695" cy="4325998"/>
          </a:xfrm>
        </p:spPr>
        <p:txBody>
          <a:bodyPr>
            <a:normAutofit fontScale="92500" lnSpcReduction="10000"/>
          </a:bodyPr>
          <a:lstStyle/>
          <a:p>
            <a:r>
              <a:rPr lang="en-US" dirty="0"/>
              <a:t>In a study by Rowe (1974) on ‘wait time’, it was found that teachers were waiting less than one second before intervening if no correct answer was given. </a:t>
            </a:r>
          </a:p>
          <a:p>
            <a:r>
              <a:rPr lang="en-US" dirty="0"/>
              <a:t>This short period of time did not allow students to </a:t>
            </a:r>
            <a:r>
              <a:rPr lang="en-US" dirty="0" err="1"/>
              <a:t>analyse</a:t>
            </a:r>
            <a:r>
              <a:rPr lang="en-US" dirty="0"/>
              <a:t> the question properly and come up with a sufficient answer. </a:t>
            </a:r>
            <a:endParaRPr lang="en-US" dirty="0" smtClean="0"/>
          </a:p>
          <a:p>
            <a:pPr>
              <a:defRPr/>
            </a:pPr>
            <a:r>
              <a:rPr lang="en-US" dirty="0"/>
              <a:t>I</a:t>
            </a:r>
            <a:r>
              <a:rPr lang="en-US" dirty="0" smtClean="0"/>
              <a:t>ncreasing </a:t>
            </a:r>
            <a:r>
              <a:rPr lang="en-US" dirty="0"/>
              <a:t>student wait time </a:t>
            </a:r>
            <a:r>
              <a:rPr lang="en-US" dirty="0" smtClean="0"/>
              <a:t>leads to the following:</a:t>
            </a:r>
            <a:endParaRPr lang="en-IE" dirty="0"/>
          </a:p>
          <a:p>
            <a:pPr lvl="1">
              <a:defRPr/>
            </a:pPr>
            <a:r>
              <a:rPr lang="en-US" dirty="0"/>
              <a:t>Students’ answers </a:t>
            </a:r>
            <a:r>
              <a:rPr lang="en-US" dirty="0" smtClean="0"/>
              <a:t>are </a:t>
            </a:r>
            <a:r>
              <a:rPr lang="en-US" dirty="0"/>
              <a:t>longer.</a:t>
            </a:r>
            <a:endParaRPr lang="en-IE" dirty="0"/>
          </a:p>
          <a:p>
            <a:pPr lvl="1">
              <a:defRPr/>
            </a:pPr>
            <a:r>
              <a:rPr lang="en-US" dirty="0"/>
              <a:t>Responses </a:t>
            </a:r>
            <a:r>
              <a:rPr lang="en-US" dirty="0" smtClean="0"/>
              <a:t>are more confident</a:t>
            </a:r>
            <a:r>
              <a:rPr lang="en-US" dirty="0"/>
              <a:t>.</a:t>
            </a:r>
            <a:endParaRPr lang="en-IE" dirty="0"/>
          </a:p>
          <a:p>
            <a:pPr lvl="1">
              <a:defRPr/>
            </a:pPr>
            <a:r>
              <a:rPr lang="en-US" dirty="0"/>
              <a:t>Failure to respond </a:t>
            </a:r>
            <a:r>
              <a:rPr lang="en-US" dirty="0" smtClean="0"/>
              <a:t>decreases.</a:t>
            </a:r>
            <a:endParaRPr lang="en-IE" dirty="0"/>
          </a:p>
          <a:p>
            <a:pPr lvl="1">
              <a:defRPr/>
            </a:pPr>
            <a:r>
              <a:rPr lang="en-US" dirty="0"/>
              <a:t>Students </a:t>
            </a:r>
            <a:r>
              <a:rPr lang="en-US" dirty="0" smtClean="0"/>
              <a:t>challenge </a:t>
            </a:r>
            <a:r>
              <a:rPr lang="en-US" dirty="0"/>
              <a:t>other answers.</a:t>
            </a:r>
            <a:endParaRPr lang="en-IE" dirty="0"/>
          </a:p>
          <a:p>
            <a:pPr lvl="1">
              <a:defRPr/>
            </a:pPr>
            <a:r>
              <a:rPr lang="en-US" dirty="0"/>
              <a:t>Alternative </a:t>
            </a:r>
            <a:r>
              <a:rPr lang="en-US" dirty="0" smtClean="0"/>
              <a:t>explanations are </a:t>
            </a:r>
            <a:r>
              <a:rPr lang="en-US" dirty="0"/>
              <a:t>offered</a:t>
            </a:r>
            <a:endParaRPr lang="en-US" dirty="0" smtClean="0"/>
          </a:p>
          <a:p>
            <a:endParaRPr lang="en-US" dirty="0"/>
          </a:p>
          <a:p>
            <a:endParaRPr lang="en-US" dirty="0"/>
          </a:p>
        </p:txBody>
      </p:sp>
    </p:spTree>
    <p:extLst>
      <p:ext uri="{BB962C8B-B14F-4D97-AF65-F5344CB8AC3E}">
        <p14:creationId xmlns:p14="http://schemas.microsoft.com/office/powerpoint/2010/main" val="7288221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315</TotalTime>
  <Words>1954</Words>
  <Application>Microsoft Macintosh PowerPoint</Application>
  <PresentationFormat>On-screen Show (4:3)</PresentationFormat>
  <Paragraphs>219</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Capital</vt:lpstr>
      <vt:lpstr>Improving Questioning and Increasing Student Collaboration</vt:lpstr>
      <vt:lpstr>FaSMEd Timeline</vt:lpstr>
      <vt:lpstr>Improving Learning through Questioning</vt:lpstr>
      <vt:lpstr>Improving Learning through Questioning</vt:lpstr>
      <vt:lpstr>Reflecting on the questions we ask:</vt:lpstr>
      <vt:lpstr>We may ask questions for the following reasons:</vt:lpstr>
      <vt:lpstr>Reflecting on the questions we ask:</vt:lpstr>
      <vt:lpstr>Common mistakes teachers make when questioning: </vt:lpstr>
      <vt:lpstr>Wait Time</vt:lpstr>
      <vt:lpstr>What type of questions develop thinking and reasoning?</vt:lpstr>
      <vt:lpstr>What type of questions develop thinking and reasoning?</vt:lpstr>
      <vt:lpstr>What type of questions develop thinking and reasoning?</vt:lpstr>
      <vt:lpstr>Observing and Analysing a Lesson</vt:lpstr>
      <vt:lpstr>Observing and Analysing a Lesson</vt:lpstr>
      <vt:lpstr>Solving a Problem by “Thinking Aloud”</vt:lpstr>
      <vt:lpstr>Solving a Problem by “Thinking Aloud”</vt:lpstr>
      <vt:lpstr>Increasing Student Collaboration</vt:lpstr>
      <vt:lpstr>Experiencing a Discussion</vt:lpstr>
      <vt:lpstr>Experiencing a Discussion</vt:lpstr>
      <vt:lpstr>Analysing a Discussion</vt:lpstr>
      <vt:lpstr>Analysing a Discussion</vt:lpstr>
      <vt:lpstr>Recognising the Concerns of Teachers</vt:lpstr>
      <vt:lpstr>Creating and Establishing ‘Ground Rules’ with students</vt:lpstr>
      <vt:lpstr>Managing Collaborative Discussion</vt:lpstr>
      <vt:lpstr>Increasing Student Collaboration</vt:lpstr>
      <vt:lpstr>Introduction:</vt:lpstr>
      <vt:lpstr>Introduction:</vt:lpstr>
      <vt:lpstr>Materials Required:</vt:lpstr>
      <vt:lpstr>Time Needed:</vt:lpstr>
      <vt:lpstr>Before the Lesson</vt:lpstr>
      <vt:lpstr>Increasing Student Collaboration</vt:lpstr>
      <vt:lpstr>Ordering fractions and decimals</vt:lpstr>
      <vt:lpstr>PowerPoint Presentation</vt:lpstr>
      <vt:lpstr>Write down these fractions in order of size from smallest to largest. Explain your method.</vt:lpstr>
      <vt:lpstr>Working in groups</vt:lpstr>
      <vt:lpstr>PowerPoint Presentation</vt:lpstr>
      <vt:lpstr>PowerPoint Presentation</vt:lpstr>
      <vt:lpstr>Number Operations</vt:lpstr>
      <vt:lpstr>Number operations</vt:lpstr>
      <vt:lpstr>Poster exercise</vt:lpstr>
      <vt:lpstr>Understanding the laws of arithmetic</vt:lpstr>
      <vt:lpstr>Next Steps…</vt:lpstr>
      <vt:lpstr>PowerPoint Presentation</vt:lpstr>
    </vt:vector>
  </TitlesOfParts>
  <Company>NUI Maynooth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Formative assessment in maths </dc:title>
  <dc:creator>Education Dept.</dc:creator>
  <cp:lastModifiedBy>Majella Dempsey</cp:lastModifiedBy>
  <cp:revision>46</cp:revision>
  <dcterms:created xsi:type="dcterms:W3CDTF">2015-01-23T16:00:41Z</dcterms:created>
  <dcterms:modified xsi:type="dcterms:W3CDTF">2016-11-27T10:23:37Z</dcterms:modified>
</cp:coreProperties>
</file>