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67" r:id="rId5"/>
    <p:sldId id="268" r:id="rId6"/>
    <p:sldId id="269" r:id="rId7"/>
    <p:sldId id="274" r:id="rId8"/>
    <p:sldId id="270" r:id="rId9"/>
    <p:sldId id="273" r:id="rId10"/>
    <p:sldId id="271" r:id="rId11"/>
    <p:sldId id="272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3FF"/>
    <a:srgbClr val="5B9BD5"/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0"/>
    <p:restoredTop sz="95135"/>
  </p:normalViewPr>
  <p:slideViewPr>
    <p:cSldViewPr snapToGrid="0" snapToObjects="1">
      <p:cViewPr>
        <p:scale>
          <a:sx n="78" d="100"/>
          <a:sy n="78" d="100"/>
        </p:scale>
        <p:origin x="-456" y="-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1781221"/>
            <a:ext cx="78867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5400" b="1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3952183"/>
            <a:ext cx="78867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44F81A5-2071-6E4C-A6C5-B2C917DA52F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1114927"/>
            <a:ext cx="1971675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1114925"/>
            <a:ext cx="5800725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4EEF4E-A231-3746-9207-C6095139A6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58493"/>
            <a:ext cx="78867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4111230"/>
            <a:ext cx="78867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2DEE4CD-96FE-F349-8DA5-316D560D65A0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130968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130967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FF91F2-3A5C-F341-B7A7-3AA9846F522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1" y="11773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101516"/>
            <a:ext cx="3868340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1773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109538"/>
            <a:ext cx="3887391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C9B30A1-2545-5749-B9E2-BC2BD42E33C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42" y="2434558"/>
            <a:ext cx="78867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38989"/>
            <a:ext cx="2949178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1138988"/>
            <a:ext cx="46291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55868"/>
            <a:ext cx="2949178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6200" y="1155868"/>
            <a:ext cx="462915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12632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625643" y="6363191"/>
            <a:ext cx="78867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628650" y="368301"/>
            <a:ext cx="78867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7162343" y="6397980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625642" y="265278"/>
            <a:ext cx="7889708" cy="1080000"/>
            <a:chOff x="834190" y="265278"/>
            <a:chExt cx="10519611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rgbClr val="E3F3FF"/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414935" y="265278"/>
              <a:ext cx="1938866" cy="1080000"/>
              <a:chOff x="9414935" y="265278"/>
              <a:chExt cx="1938866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414935" y="499446"/>
                <a:ext cx="146579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176979" y="265278"/>
                <a:ext cx="1176822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5708B-C4D9-3B43-B148-E15BFD1B0E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icrosites.ncl.ac.uk/fasmedtoolkit/professional-development/modules-new/students-becoming-assessors/sheena-_-primas-video/" TargetMode="Externa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icrosites.ncl.ac.uk/fasmedtoolkit/professional-development/modules-new/students-becoming-assessors/emma-shane-primas-video/" TargetMode="Externa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STUDENTS BECOMING ASSESSORS</a:t>
            </a:r>
            <a:endParaRPr lang="en-GB" sz="5400" dirty="0"/>
          </a:p>
        </p:txBody>
      </p:sp>
      <p:sp>
        <p:nvSpPr>
          <p:cNvPr id="37" name="Untertitel 3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FaSMEd</a:t>
            </a:r>
            <a:r>
              <a:rPr lang="en-GB" sz="2800" dirty="0" smtClean="0"/>
              <a:t> PROFESSIONAL DEVELOPMENT MODULE</a:t>
            </a:r>
            <a:endParaRPr lang="en-GB" sz="2800" dirty="0"/>
          </a:p>
        </p:txBody>
      </p:sp>
      <p:sp>
        <p:nvSpPr>
          <p:cNvPr id="16" name="Textfeld 15"/>
          <p:cNvSpPr txBox="1"/>
          <p:nvPr/>
        </p:nvSpPr>
        <p:spPr>
          <a:xfrm>
            <a:off x="4659199" y="6551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42E3D5A-3F37-C245-8D56-22D9B4669B74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C: </a:t>
            </a:r>
            <a:r>
              <a:rPr lang="en-GB" dirty="0" smtClean="0"/>
              <a:t>Planning a </a:t>
            </a:r>
            <a:r>
              <a:rPr lang="en-GB" dirty="0" smtClean="0"/>
              <a:t>lesson 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8" name="Inhaltsplatzhalter 1"/>
          <p:cNvSpPr txBox="1">
            <a:spLocks/>
          </p:cNvSpPr>
          <p:nvPr/>
        </p:nvSpPr>
        <p:spPr>
          <a:xfrm>
            <a:off x="628650" y="1191986"/>
            <a:ext cx="8039100" cy="5170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dirty="0" smtClean="0"/>
              <a:t>You might want to consider the following </a:t>
            </a:r>
            <a:r>
              <a:rPr lang="en-GB" dirty="0" smtClean="0"/>
              <a:t>issues (make notes on </a:t>
            </a:r>
            <a:r>
              <a:rPr lang="en-GB" b="1" dirty="0" smtClean="0"/>
              <a:t>Handout 7</a:t>
            </a:r>
            <a:r>
              <a:rPr lang="en-GB" dirty="0" smtClean="0"/>
              <a:t>):</a:t>
            </a:r>
            <a:endParaRPr lang="en-GB" dirty="0" smtClean="0"/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Allow </a:t>
            </a:r>
            <a:r>
              <a:rPr lang="en-GB" dirty="0"/>
              <a:t>students time to work on the assessment </a:t>
            </a:r>
            <a:r>
              <a:rPr lang="en-GB" dirty="0" smtClean="0"/>
              <a:t>task </a:t>
            </a:r>
            <a:endParaRPr lang="en-GB" dirty="0"/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Opportunities for students </a:t>
            </a:r>
            <a:r>
              <a:rPr lang="en-GB" dirty="0"/>
              <a:t>to think about their </a:t>
            </a:r>
            <a:r>
              <a:rPr lang="en-GB" dirty="0" smtClean="0"/>
              <a:t>own and others’ work</a:t>
            </a:r>
            <a:endParaRPr lang="en-GB" dirty="0"/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Time for </a:t>
            </a:r>
            <a:r>
              <a:rPr lang="en-GB" dirty="0"/>
              <a:t>students </a:t>
            </a:r>
            <a:r>
              <a:rPr lang="en-GB" dirty="0" smtClean="0"/>
              <a:t>to </a:t>
            </a:r>
            <a:r>
              <a:rPr lang="en-GB" dirty="0"/>
              <a:t>revise their own work in the light of the </a:t>
            </a:r>
            <a:r>
              <a:rPr lang="en-GB" dirty="0" smtClean="0"/>
              <a:t>comments and discussion</a:t>
            </a:r>
            <a:endParaRPr lang="en-GB" dirty="0"/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Materials needed</a:t>
            </a:r>
            <a:endParaRPr lang="en-GB" dirty="0"/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Gaining insight into </a:t>
            </a:r>
            <a:r>
              <a:rPr lang="en-GB" dirty="0"/>
              <a:t>your students’ </a:t>
            </a:r>
            <a:r>
              <a:rPr lang="en-GB" dirty="0" smtClean="0"/>
              <a:t>thinking</a:t>
            </a:r>
          </a:p>
          <a:p>
            <a:pPr marL="503238" indent="-4556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Potential difficulties arising and how to react or prevent</a:t>
            </a:r>
          </a:p>
        </p:txBody>
      </p:sp>
    </p:spTree>
    <p:extLst>
      <p:ext uri="{BB962C8B-B14F-4D97-AF65-F5344CB8AC3E}">
        <p14:creationId xmlns:p14="http://schemas.microsoft.com/office/powerpoint/2010/main" val="1693417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D</a:t>
            </a:r>
            <a:r>
              <a:rPr lang="en-GB" dirty="0" smtClean="0"/>
              <a:t>: Exchanging experiences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781050" y="1346574"/>
            <a:ext cx="7886700" cy="50161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After teaching the lesson </a:t>
            </a:r>
            <a:r>
              <a:rPr lang="en-GB" smtClean="0"/>
              <a:t>you planned, discuss </a:t>
            </a:r>
            <a:r>
              <a:rPr lang="en-GB" dirty="0" smtClean="0"/>
              <a:t>the following questions from </a:t>
            </a:r>
            <a:r>
              <a:rPr lang="en-GB" b="1" dirty="0"/>
              <a:t>Handout </a:t>
            </a:r>
            <a:r>
              <a:rPr lang="en-GB" b="1" dirty="0" smtClean="0"/>
              <a:t>8</a:t>
            </a:r>
            <a:r>
              <a:rPr lang="en-GB" dirty="0" smtClean="0"/>
              <a:t>:</a:t>
            </a:r>
            <a:endParaRPr lang="en-GB" dirty="0" smtClean="0"/>
          </a:p>
          <a:p>
            <a:pPr marL="473075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How </a:t>
            </a:r>
            <a:r>
              <a:rPr lang="en-GB" dirty="0"/>
              <a:t>did your students perform on the task, unaided? </a:t>
            </a:r>
          </a:p>
          <a:p>
            <a:pPr marL="503238" indent="-487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were </a:t>
            </a:r>
            <a:r>
              <a:rPr lang="en-GB" dirty="0"/>
              <a:t>their strengths and difficulties?</a:t>
            </a:r>
          </a:p>
          <a:p>
            <a:pPr marL="503238" indent="-487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How </a:t>
            </a:r>
            <a:r>
              <a:rPr lang="en-GB" dirty="0"/>
              <a:t>did students assess the provided responses/ work of their peers? What aspects </a:t>
            </a:r>
            <a:r>
              <a:rPr lang="en-GB" dirty="0" smtClean="0"/>
              <a:t>did they </a:t>
            </a:r>
            <a:r>
              <a:rPr lang="en-GB" dirty="0"/>
              <a:t>attend to? How did they formulate feedback?</a:t>
            </a:r>
          </a:p>
          <a:p>
            <a:pPr marL="503238" indent="-487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How </a:t>
            </a:r>
            <a:r>
              <a:rPr lang="en-GB" dirty="0"/>
              <a:t>well did students react to and use the evidence to improve their own work?</a:t>
            </a:r>
          </a:p>
          <a:p>
            <a:pPr marL="503238" indent="-487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are the implications of this lesson for your future teaching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101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194174"/>
            <a:ext cx="7886700" cy="50161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When watching the video of </a:t>
            </a:r>
            <a:r>
              <a:rPr lang="en-GB" i="1" dirty="0" smtClean="0"/>
              <a:t>Sheena’s </a:t>
            </a:r>
            <a:r>
              <a:rPr lang="en-GB" i="1" dirty="0" smtClean="0"/>
              <a:t>lesson </a:t>
            </a:r>
            <a:r>
              <a:rPr lang="en-GB" dirty="0" smtClean="0"/>
              <a:t>(based on the activity in </a:t>
            </a:r>
            <a:r>
              <a:rPr lang="en-GB" b="1" dirty="0" smtClean="0"/>
              <a:t>Handout 1</a:t>
            </a:r>
            <a:r>
              <a:rPr lang="en-GB" dirty="0"/>
              <a:t>)</a:t>
            </a:r>
            <a:r>
              <a:rPr lang="en-GB" dirty="0" smtClean="0"/>
              <a:t> </a:t>
            </a:r>
            <a:r>
              <a:rPr lang="en-GB" dirty="0" smtClean="0"/>
              <a:t>consider the following questions</a:t>
            </a:r>
            <a:r>
              <a:rPr lang="en-GB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aspects of the provided samples of work do students attend to?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criteria do students use as they assess the sample work?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are students learning from the sample work</a:t>
            </a:r>
            <a:r>
              <a:rPr lang="en-GB" dirty="0" smtClean="0"/>
              <a:t>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Learning from sample </a:t>
            </a:r>
            <a:r>
              <a:rPr lang="en-GB" dirty="0" smtClean="0"/>
              <a:t>responses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1"/>
          <p:cNvSpPr txBox="1">
            <a:spLocks/>
          </p:cNvSpPr>
          <p:nvPr/>
        </p:nvSpPr>
        <p:spPr>
          <a:xfrm>
            <a:off x="1914875" y="5276401"/>
            <a:ext cx="7886700" cy="547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de-DE" i="1" dirty="0"/>
              <a:t>V</a:t>
            </a:r>
            <a:r>
              <a:rPr lang="de-DE" i="1" dirty="0" smtClean="0"/>
              <a:t>ideo</a:t>
            </a:r>
            <a:r>
              <a:rPr lang="de-DE" i="1" dirty="0" smtClean="0"/>
              <a:t>: </a:t>
            </a:r>
            <a:r>
              <a:rPr lang="de-DE" i="1" dirty="0" err="1" smtClean="0"/>
              <a:t>Sheena‘s</a:t>
            </a:r>
            <a:r>
              <a:rPr lang="de-DE" i="1" dirty="0" smtClean="0"/>
              <a:t> </a:t>
            </a:r>
            <a:r>
              <a:rPr lang="de-DE" i="1" dirty="0" err="1" smtClean="0"/>
              <a:t>class</a:t>
            </a: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2000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sz="2000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A: </a:t>
            </a:r>
            <a:r>
              <a:rPr lang="en-US" dirty="0" smtClean="0"/>
              <a:t>Learning from sample </a:t>
            </a:r>
            <a:r>
              <a:rPr lang="en-US" dirty="0" smtClean="0"/>
              <a:t>responses (2)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3C43933-7421-1043-9CAE-5BD7EDB468EC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9" name="Inhaltsplatzhalter 1"/>
          <p:cNvSpPr txBox="1">
            <a:spLocks/>
          </p:cNvSpPr>
          <p:nvPr/>
        </p:nvSpPr>
        <p:spPr>
          <a:xfrm>
            <a:off x="628650" y="3359074"/>
            <a:ext cx="7886700" cy="1917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180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 descr="Screen Shot 2016-08-23 at 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614" y="1308411"/>
            <a:ext cx="6501291" cy="36832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32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194174"/>
            <a:ext cx="7886700" cy="501612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b="1" dirty="0" smtClean="0"/>
              <a:t>Concerns </a:t>
            </a:r>
            <a:r>
              <a:rPr lang="en-GB" b="1" dirty="0" smtClean="0"/>
              <a:t>about using student work:</a:t>
            </a:r>
            <a:endParaRPr lang="en-GB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9017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charset="2"/>
              <a:buChar char="-"/>
            </a:pPr>
            <a:r>
              <a:rPr lang="en-GB" dirty="0" smtClean="0"/>
              <a:t>Students find it difficult to get started</a:t>
            </a:r>
          </a:p>
          <a:p>
            <a:pPr marL="9017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charset="2"/>
              <a:buChar char="-"/>
            </a:pPr>
            <a:r>
              <a:rPr lang="en-GB" dirty="0" smtClean="0"/>
              <a:t>Students concentrate on neatness of the sample rather than the quality of reasoning,</a:t>
            </a:r>
          </a:p>
          <a:p>
            <a:pPr marL="9017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charset="2"/>
              <a:buChar char="-"/>
            </a:pPr>
            <a:r>
              <a:rPr lang="en-GB" dirty="0" smtClean="0"/>
              <a:t>Students will uncritically copy sample work.</a:t>
            </a:r>
          </a:p>
          <a:p>
            <a:pPr marL="4445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dirty="0" smtClean="0"/>
          </a:p>
          <a:p>
            <a:pPr>
              <a:lnSpc>
                <a:spcPts val="2820"/>
              </a:lnSpc>
              <a:buFont typeface="Arial"/>
              <a:buChar char="•"/>
            </a:pPr>
            <a:r>
              <a:rPr lang="en-GB" dirty="0" smtClean="0"/>
              <a:t>How </a:t>
            </a:r>
            <a:r>
              <a:rPr lang="en-GB" dirty="0"/>
              <a:t>did Sheena orchestrate the lesson to promote engagement and discussion?</a:t>
            </a:r>
          </a:p>
          <a:p>
            <a:pPr>
              <a:lnSpc>
                <a:spcPts val="2820"/>
              </a:lnSpc>
              <a:buFont typeface="Arial"/>
              <a:buChar char="•"/>
            </a:pPr>
            <a:r>
              <a:rPr lang="en-GB" dirty="0" smtClean="0"/>
              <a:t>What </a:t>
            </a:r>
            <a:r>
              <a:rPr lang="en-GB" dirty="0"/>
              <a:t>could you do to avoid potential problems when your students assess other students’ work?</a:t>
            </a:r>
          </a:p>
          <a:p>
            <a:pPr marL="536575" indent="-4889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Learning from sample responses (3)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685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Learning from sample responses (4)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781050" y="1346574"/>
            <a:ext cx="7886700" cy="501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b="1" dirty="0" smtClean="0"/>
              <a:t>Choose a topic or lesson that you have recently taught or </a:t>
            </a:r>
            <a:r>
              <a:rPr lang="en-GB" b="1" dirty="0" smtClean="0"/>
              <a:t>planned</a:t>
            </a:r>
            <a:r>
              <a:rPr lang="en-GB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specific examples would be useful?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Why </a:t>
            </a:r>
            <a:r>
              <a:rPr lang="en-GB" dirty="0"/>
              <a:t>would they be useful?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criteria would you use for choosing sample work to use with students</a:t>
            </a:r>
            <a:r>
              <a:rPr lang="en-GB" dirty="0" smtClean="0"/>
              <a:t>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How would you introduce the activity?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would you look out far as you circulate?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916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</a:t>
            </a:r>
            <a:r>
              <a:rPr lang="en-GB" dirty="0" smtClean="0"/>
              <a:t>Involving students as </a:t>
            </a:r>
            <a:r>
              <a:rPr lang="en-GB" dirty="0" smtClean="0"/>
              <a:t>assessors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628650" y="1194174"/>
            <a:ext cx="7886700" cy="50161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When watching the video of </a:t>
            </a:r>
            <a:r>
              <a:rPr lang="en-GB" i="1" dirty="0" smtClean="0"/>
              <a:t>Emma’s and Shane’s lessons </a:t>
            </a:r>
            <a:r>
              <a:rPr lang="en-GB" dirty="0" smtClean="0"/>
              <a:t>(based on the activities in </a:t>
            </a:r>
            <a:r>
              <a:rPr lang="en-GB" b="1" dirty="0" smtClean="0"/>
              <a:t>Handout 2 and 3</a:t>
            </a:r>
            <a:r>
              <a:rPr lang="en-GB" dirty="0" smtClean="0"/>
              <a:t>)</a:t>
            </a:r>
            <a:r>
              <a:rPr lang="en-GB" dirty="0" smtClean="0"/>
              <a:t> </a:t>
            </a:r>
            <a:r>
              <a:rPr lang="en-GB" dirty="0" smtClean="0"/>
              <a:t>consider the following questions</a:t>
            </a:r>
            <a:r>
              <a:rPr lang="en-GB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observations do students make about each other’s work?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How might this help them to improve their own work?</a:t>
            </a:r>
          </a:p>
          <a:p>
            <a:pPr marL="4445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(answer on </a:t>
            </a:r>
            <a:r>
              <a:rPr lang="en-GB" b="1" dirty="0" smtClean="0"/>
              <a:t>Handout 4</a:t>
            </a:r>
            <a:r>
              <a:rPr lang="en-GB" dirty="0" smtClean="0"/>
              <a:t>)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876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</a:t>
            </a:r>
            <a:r>
              <a:rPr lang="en-GB" dirty="0" smtClean="0"/>
              <a:t>Involving students as </a:t>
            </a:r>
            <a:r>
              <a:rPr lang="en-GB" dirty="0" smtClean="0"/>
              <a:t>assessors 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8" name="Inhaltsplatzhalter 1"/>
          <p:cNvSpPr txBox="1">
            <a:spLocks/>
          </p:cNvSpPr>
          <p:nvPr/>
        </p:nvSpPr>
        <p:spPr>
          <a:xfrm>
            <a:off x="1914874" y="5238907"/>
            <a:ext cx="5721068" cy="824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de-DE" i="1" dirty="0" smtClean="0"/>
              <a:t>Video: </a:t>
            </a:r>
            <a:r>
              <a:rPr lang="de-DE" i="1" dirty="0" err="1" smtClean="0"/>
              <a:t>Emma‘s</a:t>
            </a:r>
            <a:r>
              <a:rPr lang="de-DE" i="1" dirty="0" smtClean="0"/>
              <a:t> </a:t>
            </a:r>
            <a:r>
              <a:rPr lang="de-DE" i="1" dirty="0" err="1" smtClean="0"/>
              <a:t>and</a:t>
            </a:r>
            <a:r>
              <a:rPr lang="de-DE" i="1" dirty="0" smtClean="0"/>
              <a:t> </a:t>
            </a:r>
            <a:r>
              <a:rPr lang="de-DE" i="1" dirty="0" err="1" smtClean="0"/>
              <a:t>Shane‘s</a:t>
            </a:r>
            <a:r>
              <a:rPr lang="de-DE" i="1" dirty="0" smtClean="0"/>
              <a:t> </a:t>
            </a:r>
            <a:r>
              <a:rPr lang="de-DE" i="1" dirty="0" err="1" smtClean="0"/>
              <a:t>lesson</a:t>
            </a:r>
            <a:r>
              <a:rPr lang="de-DE" i="1" dirty="0" err="1"/>
              <a:t>s</a:t>
            </a: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2000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sz="2000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pic>
        <p:nvPicPr>
          <p:cNvPr id="2" name="Bild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696" y="1432652"/>
            <a:ext cx="6180890" cy="35183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0144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Involving students as assessors (3)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781050" y="1346574"/>
            <a:ext cx="7886700" cy="501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The last pages of </a:t>
            </a:r>
            <a:r>
              <a:rPr lang="en-GB" b="1" dirty="0" err="1" smtClean="0"/>
              <a:t>Handouts</a:t>
            </a:r>
            <a:r>
              <a:rPr lang="en-GB" b="1" dirty="0" smtClean="0"/>
              <a:t> 2 and 3 </a:t>
            </a:r>
            <a:r>
              <a:rPr lang="en-GB" dirty="0" smtClean="0"/>
              <a:t>show the </a:t>
            </a:r>
            <a:r>
              <a:rPr lang="en-GB" b="1" dirty="0" smtClean="0"/>
              <a:t>progression steps </a:t>
            </a:r>
            <a:r>
              <a:rPr lang="en-GB" dirty="0" smtClean="0"/>
              <a:t>that were used by Emma and Shane. </a:t>
            </a: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What are the advantages and disadvantages of each of Emma’s and Shane’s ‘progression steps’</a:t>
            </a:r>
            <a:r>
              <a:rPr lang="en-GB" dirty="0" smtClean="0"/>
              <a:t>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(Answer this question on </a:t>
            </a:r>
            <a:r>
              <a:rPr lang="en-GB" b="1" dirty="0" smtClean="0"/>
              <a:t>Handout 4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079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C: </a:t>
            </a:r>
            <a:r>
              <a:rPr lang="en-GB" dirty="0" smtClean="0"/>
              <a:t>Planning a </a:t>
            </a:r>
            <a:r>
              <a:rPr lang="en-GB" dirty="0" smtClean="0"/>
              <a:t>lesson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smtClean="0"/>
              <a:t>STUDENTS BECOMING ASSESSORS</a:t>
            </a:r>
            <a:endParaRPr lang="en-GB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781050" y="1346574"/>
            <a:ext cx="7886700" cy="501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dirty="0" smtClean="0"/>
              <a:t>Plan a lesson in which students solve a problem, revisit it and assess other students’ work.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b="1" dirty="0" smtClean="0"/>
              <a:t>Handout 5:</a:t>
            </a:r>
            <a:r>
              <a:rPr lang="en-GB" dirty="0" smtClean="0"/>
              <a:t> Track </a:t>
            </a:r>
            <a:r>
              <a:rPr lang="en-GB" dirty="0" smtClean="0"/>
              <a:t>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dirty="0" smtClean="0"/>
              <a:t>Students assess work from their own classmates.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b="1" dirty="0" smtClean="0"/>
              <a:t>Handout 6: </a:t>
            </a:r>
            <a:r>
              <a:rPr lang="en-GB" dirty="0" smtClean="0"/>
              <a:t>Track </a:t>
            </a:r>
            <a:r>
              <a:rPr lang="en-GB" dirty="0" smtClean="0"/>
              <a:t>B: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dirty="0" smtClean="0"/>
              <a:t>Students assess sample responses provided by you.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732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632</Words>
  <Application>Microsoft Macintosh PowerPoint</Application>
  <PresentationFormat>On-screen Show (4:3)</PresentationFormat>
  <Paragraphs>99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FaSMEd</vt:lpstr>
      <vt:lpstr>STUDENTS BECOMING ASSESSORS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Ingrid Mostert</cp:lastModifiedBy>
  <cp:revision>110</cp:revision>
  <dcterms:created xsi:type="dcterms:W3CDTF">2016-05-12T08:34:04Z</dcterms:created>
  <dcterms:modified xsi:type="dcterms:W3CDTF">2016-10-03T09:51:16Z</dcterms:modified>
</cp:coreProperties>
</file>