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7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8"/>
    <p:restoredTop sz="95073"/>
  </p:normalViewPr>
  <p:slideViewPr>
    <p:cSldViewPr snapToGrid="0" snapToObjects="1">
      <p:cViewPr varScale="1">
        <p:scale>
          <a:sx n="78" d="100"/>
          <a:sy n="78" d="100"/>
        </p:scale>
        <p:origin x="176" y="1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28/10/2016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1781221"/>
            <a:ext cx="105156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rgbClr val="008000"/>
                  </a:solidFill>
                  <a:bevel/>
                </a:ln>
                <a:solidFill>
                  <a:srgbClr val="9BBB5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3952183"/>
            <a:ext cx="105156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008000"/>
                  </a:solidFill>
                  <a:bevel/>
                </a:ln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22" name="Textfeld 2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23" name="Bild 2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  <p:pic>
        <p:nvPicPr>
          <p:cNvPr id="9" name="Picture 8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8"/>
          <a:stretch/>
        </p:blipFill>
        <p:spPr bwMode="auto">
          <a:xfrm>
            <a:off x="5818909" y="6095198"/>
            <a:ext cx="652145" cy="626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1114926"/>
            <a:ext cx="2628900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1114925"/>
            <a:ext cx="7734300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43373"/>
            <a:ext cx="105156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8492"/>
            <a:ext cx="105156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4111229"/>
            <a:ext cx="105156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30968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30967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773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101516"/>
            <a:ext cx="5157787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1773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96000" y="2109537"/>
            <a:ext cx="5183188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4189" y="2434557"/>
            <a:ext cx="105156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38988"/>
            <a:ext cx="3932237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138988"/>
            <a:ext cx="617220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55868"/>
            <a:ext cx="3932237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1600" y="1155868"/>
            <a:ext cx="617220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26329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4190" y="6363191"/>
            <a:ext cx="105156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838200" y="368300"/>
            <a:ext cx="105156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9549790" y="6397979"/>
            <a:ext cx="180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834190" y="241898"/>
            <a:ext cx="10634946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870073" y="241898"/>
              <a:ext cx="1599063" cy="1080000"/>
              <a:chOff x="9870073" y="241898"/>
              <a:chExt cx="1599063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870073" y="499446"/>
                <a:ext cx="10106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.J.Abels@uu.n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6.xml"/><Relationship Id="rId3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itchFamily="34" charset="0"/>
              </a:rPr>
              <a:t>Werken met de</a:t>
            </a:r>
            <a:br>
              <a:rPr lang="en-US" altLang="en-US" dirty="0">
                <a:latin typeface="Arial" pitchFamily="34" charset="0"/>
              </a:rPr>
            </a:br>
            <a:r>
              <a:rPr lang="en-US" altLang="en-US" dirty="0">
                <a:latin typeface="Arial" pitchFamily="34" charset="0"/>
              </a:rPr>
              <a:t>Digitale Toets </a:t>
            </a:r>
            <a:r>
              <a:rPr lang="en-US" altLang="en-US" dirty="0" smtClean="0">
                <a:latin typeface="Arial" pitchFamily="34" charset="0"/>
              </a:rPr>
              <a:t>Omgeving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dirty="0"/>
              <a:t>FaSMEd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/>
              <a:t>Bijeenkomst 1</a:t>
            </a:r>
            <a:br>
              <a:rPr lang="en-US" dirty="0"/>
            </a:b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Gerelateerd </a:t>
            </a:r>
            <a:r>
              <a:rPr lang="nl-NL" dirty="0"/>
              <a:t>aan referentieniveaus 1 F en 1 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Toets B </a:t>
            </a:r>
            <a:r>
              <a:rPr lang="nl-NL" dirty="0"/>
              <a:t>opgaven iets moeilijker dan </a:t>
            </a:r>
            <a:r>
              <a:rPr lang="nl-NL" dirty="0" smtClean="0"/>
              <a:t>toets A </a:t>
            </a:r>
            <a:r>
              <a:rPr lang="nl-NL" dirty="0"/>
              <a:t>opgaven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Toets A voor alle leerlingen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Toets B naar eigen inzicht gebruiken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Bij elke opgave kunnen de leerlingen hulpgereedschap gebruiken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Toetsopgaven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76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Overzicht van kerncompetenties en kernopgaven voor procenten en breuken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Beknopte didactische informatie over procenten en breuken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Uitleg over het gebruik van de DTO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Achtergrondinformatie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567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Kerncompetenties procenten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34355"/>
              </p:ext>
            </p:extLst>
          </p:nvPr>
        </p:nvGraphicFramePr>
        <p:xfrm>
          <a:off x="1759689" y="1341914"/>
          <a:ext cx="8640763" cy="478957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761060"/>
                <a:gridCol w="2927401"/>
                <a:gridCol w="2952302"/>
              </a:tblGrid>
              <a:tr h="194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Kerncompetentie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Toets A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Toets B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759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Het percentage van een getal kunnen berekenen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1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Wanneer de batterij vol is, werkt hij 120 uur. Hij is nog voor 40% opgeladen. Hoeveel uur kun je nog met deze batterij werken?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uur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1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Wanneer de batterij vol is, werkt hij 120 uur. Hij is nog voor 75% opgeladen.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Hoeveel uur kun je nog met deze batterij werken?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uur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594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Het resultaat kunnen berekenen in een situatie van procentuele afname.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2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Een mobieltje kost 70 euro. Je krijgt 40% korting. Hoeveel moet je betalen?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euro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2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Een T-shirt kost 40 euro. Je krijgt 15% korting. Hoeveel moet je betalen?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euro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594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Het resultaat kunnen berekenen in een situatie van procentuele toename.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3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Een reep weegt 70 gram. Je krijgt 50% extra. Hoeveel weegt de reep nu?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gram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3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een pak zitten 80 koekjes. Je krijgt 30% extra. Hoeveel koekjes zitten nu in het pak?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koekjes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7314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Kunnen beschrijven van een deel van een geheel met </a:t>
                      </a:r>
                      <a:r>
                        <a:rPr lang="nl-NL" sz="1200">
                          <a:effectLst/>
                        </a:rPr>
                        <a:t>een </a:t>
                      </a:r>
                      <a:r>
                        <a:rPr lang="nl-NL" sz="1200" smtClean="0">
                          <a:effectLst/>
                        </a:rPr>
                        <a:t>percentage.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Opgave </a:t>
                      </a:r>
                      <a:r>
                        <a:rPr lang="nl-NL" sz="1100" dirty="0">
                          <a:effectLst/>
                        </a:rPr>
                        <a:t>4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Karin speelt een computerspel. Ze scoort 24 van de 80 punten. Hoeveel procent is haar score?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%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4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groep 7 en 8 zitten samen 160 leerlingen. 144 van deze leerlingen hebben een eigen computer. Hoeveel procent is dat?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%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701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Een getal kunnen berekenen als een gegeven percentage van dat getal bekend is.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5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36 minuten is de batterij voor 75% opgeladen. Wat zal de totale oplaadtijd zijn?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minuten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5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32 minuten is de batterij voor 80% opgeladen.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Wat zal de totale oplaadtijd zijn?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minuten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876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Het oorspronkelijke getal kunnen berekenen als een procentuele afname of toename heeft plaatsgevonden.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6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Een school heeft dit jaar 200 leerlingen. Dat is 25% meer dan vorig jaar. Hoeveel leerlingen waren er vorig jaar?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leerlingen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Opgave 6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Dit jaar hebben 220 leerlingen meegedaan met de avondvierdaagse. Dat is 10% meer dan vorig jaar.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Hoeveel leerlingen hebben vorig jaar meegedaan?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..... leerlingen</a:t>
                      </a:r>
                      <a:endParaRPr lang="en-GB" sz="1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88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Kerncompetenties breuken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34337812"/>
                  </p:ext>
                </p:extLst>
              </p:nvPr>
            </p:nvGraphicFramePr>
            <p:xfrm>
              <a:off x="1756778" y="1389781"/>
              <a:ext cx="8856983" cy="4350845"/>
            </p:xfrm>
            <a:graphic>
              <a:graphicData uri="http://schemas.openxmlformats.org/drawingml/2006/table">
                <a:tbl>
                  <a:tblPr firstRow="1" firstCol="1" bandRow="1">
                    <a:tableStyleId>{F5AB1C69-6EDB-4FF4-983F-18BD219EF322}</a:tableStyleId>
                  </a:tblPr>
                  <a:tblGrid>
                    <a:gridCol w="2634122"/>
                    <a:gridCol w="3039452"/>
                    <a:gridCol w="3183409"/>
                  </a:tblGrid>
                  <a:tr h="216024">
                    <a:tc gridSpan="3"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nl-NL" sz="1000" dirty="0">
                              <a:effectLst/>
                            </a:rPr>
                            <a:t>Breuken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</a:tr>
                  <a:tr h="19637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Kerncompetentie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100" dirty="0">
                              <a:effectLst/>
                            </a:rPr>
                            <a:t>Toets A</a:t>
                          </a:r>
                          <a:endParaRPr lang="en-GB" sz="16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100">
                              <a:effectLst/>
                            </a:rPr>
                            <a:t>Toets B</a:t>
                          </a:r>
                          <a:endParaRPr lang="en-GB" sz="16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105401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Breuken (als deel van) vergelijken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1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Klik aan wat meer is: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deel van een reep of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deel van een reep.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Hoeveel is het verschil? .... deel van een reep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Opgave 1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Klik aan wat meer is: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deel van een reep of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deel van een reep.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Hoeveel is het verschil? .... deel van een reep</a:t>
                          </a:r>
                          <a:endParaRPr lang="en-GB" sz="12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78548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Optellen van veel voorkomende ongelijknamige breuken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2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reep en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reep is samen .... reep.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2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reep en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reep is samen .... reep.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42334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Optellen van gemengde breuken.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Opgave 3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Hoeveel is 8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 is  ….</a:t>
                          </a:r>
                          <a:endParaRPr lang="en-GB" sz="12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3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Hoeveel is 8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? ....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42334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Aftrekken van gemengde breuken.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Opgave 4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Hoeveel is 6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–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? ....</a:t>
                          </a:r>
                          <a:endParaRPr lang="en-GB" sz="12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4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Hoeveel is 6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–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? ....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58043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Een deel nemen van,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Opgave 5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Hoeveel is de helft van 1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reep? .... reep</a:t>
                          </a:r>
                          <a:endParaRPr lang="en-GB" sz="12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5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1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reep met zijn drieën delen.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Hoeveel krijgt ieder .... reep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58911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Een breuk vermenigvuldigen met een geheel getal.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Opgave 6</a:t>
                          </a:r>
                          <a:endParaRPr lang="en-GB" sz="120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>
                              <a:effectLst/>
                            </a:rPr>
                            <a:t>Hoeveel is 5 x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>
                              <a:effectLst/>
                            </a:rPr>
                            <a:t> ? ....</a:t>
                          </a:r>
                          <a:endParaRPr lang="en-GB" sz="12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Opgave 6</a:t>
                          </a:r>
                          <a:endParaRPr lang="en-GB" sz="1200" dirty="0">
                            <a:effectLst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Hoeveel is 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x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i="1">
                                      <a:effectLst/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nl-NL" sz="12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nl-NL" sz="1200" dirty="0">
                              <a:effectLst/>
                            </a:rPr>
                            <a:t> ? ....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34337812"/>
                  </p:ext>
                </p:extLst>
              </p:nvPr>
            </p:nvGraphicFramePr>
            <p:xfrm>
              <a:off x="1756778" y="1389781"/>
              <a:ext cx="8856983" cy="4365004"/>
            </p:xfrm>
            <a:graphic>
              <a:graphicData uri="http://schemas.openxmlformats.org/drawingml/2006/table">
                <a:tbl>
                  <a:tblPr firstRow="1" firstCol="1" bandRow="1">
                    <a:tableStyleId>{F5AB1C69-6EDB-4FF4-983F-18BD219EF322}</a:tableStyleId>
                  </a:tblPr>
                  <a:tblGrid>
                    <a:gridCol w="2634122"/>
                    <a:gridCol w="3039452"/>
                    <a:gridCol w="3183409"/>
                  </a:tblGrid>
                  <a:tr h="216024">
                    <a:tc gridSpan="3"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nl-NL" sz="1000" dirty="0">
                              <a:effectLst/>
                            </a:rPr>
                            <a:t>Breuken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</a:tr>
                  <a:tr h="19637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Kerncompetentie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100" dirty="0">
                              <a:effectLst/>
                            </a:rPr>
                            <a:t>Toets A</a:t>
                          </a:r>
                          <a:endParaRPr lang="en-GB" sz="16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100">
                              <a:effectLst/>
                            </a:rPr>
                            <a:t>Toets B</a:t>
                          </a:r>
                          <a:endParaRPr lang="en-GB" sz="160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</a:tr>
                  <a:tr h="105401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Breuken (als deel van) vergelijken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42775" r="-104810" b="-2751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42775" r="-192" b="-275145"/>
                          </a:stretch>
                        </a:blipFill>
                      </a:tcPr>
                    </a:tc>
                  </a:tr>
                  <a:tr h="78548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Optellen van veel voorkomende ongelijknamige breuken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192969" r="-104810" b="-27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192969" r="-192" b="-271875"/>
                          </a:stretch>
                        </a:blipFill>
                      </a:tcPr>
                    </a:tc>
                  </a:tr>
                  <a:tr h="44704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Optellen van gemengde breuken.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506757" r="-104810" b="-3702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506757" r="-192" b="-370270"/>
                          </a:stretch>
                        </a:blipFill>
                      </a:tcPr>
                    </a:tc>
                  </a:tr>
                  <a:tr h="44704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Aftrekken van gemengde breuken.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615068" r="-104810" b="-2753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615068" r="-192" b="-275342"/>
                          </a:stretch>
                        </a:blipFill>
                      </a:tcPr>
                    </a:tc>
                  </a:tr>
                  <a:tr h="62992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Een deel nemen van, in een situatie.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506796" r="-104810" b="-951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506796" r="-192" b="-95146"/>
                          </a:stretch>
                        </a:blipFill>
                      </a:tcPr>
                    </a:tc>
                  </a:tr>
                  <a:tr h="58911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nl-NL" sz="1200" dirty="0">
                              <a:effectLst/>
                            </a:rPr>
                            <a:t>Een breuk vermenigvuldigen met een geheel getal.</a:t>
                          </a:r>
                          <a:endParaRPr lang="en-GB" sz="1200" dirty="0">
                            <a:effectLst/>
                            <a:latin typeface="Calibri"/>
                            <a:ea typeface="SimSun"/>
                            <a:cs typeface="Times New Roman"/>
                          </a:endParaRPr>
                        </a:p>
                      </a:txBody>
                      <a:tcPr marL="17780" marR="17780" marT="0" marB="0"/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86573" t="-644330" r="-104810" b="-10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nl-NL"/>
                        </a:p>
                      </a:txBody>
                      <a:tcPr marL="17780" marR="17780" marT="0" marB="0">
                        <a:blipFill rotWithShape="1">
                          <a:blip r:embed="rId2"/>
                          <a:stretch>
                            <a:fillRect l="-178352" t="-644330" r="-192" b="-103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1604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Ingelogd op account?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Klas aangemaakt?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Leerlingen toegevoegd?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De DTO bevat een </a:t>
            </a:r>
            <a:r>
              <a:rPr lang="nl-NL" dirty="0" smtClean="0"/>
              <a:t>introductieactiviteit </a:t>
            </a:r>
            <a:r>
              <a:rPr lang="nl-NL" dirty="0"/>
              <a:t>voor de </a:t>
            </a:r>
            <a:r>
              <a:rPr lang="nl-NL" dirty="0" smtClean="0"/>
              <a:t>leerlingen </a:t>
            </a:r>
            <a:br>
              <a:rPr lang="nl-NL" dirty="0" smtClean="0"/>
            </a:br>
            <a:r>
              <a:rPr lang="nl-NL" dirty="0" smtClean="0"/>
              <a:t>om </a:t>
            </a:r>
            <a:r>
              <a:rPr lang="nl-NL" dirty="0"/>
              <a:t>ze kennis te laten maken met de </a:t>
            </a:r>
            <a:r>
              <a:rPr lang="nl-NL" dirty="0" smtClean="0"/>
              <a:t>digitale omgeving </a:t>
            </a:r>
            <a:br>
              <a:rPr lang="nl-NL" dirty="0" smtClean="0"/>
            </a:br>
            <a:r>
              <a:rPr lang="nl-NL" dirty="0" smtClean="0"/>
              <a:t>en </a:t>
            </a:r>
            <a:r>
              <a:rPr lang="nl-NL" dirty="0"/>
              <a:t>de hulpgereedschappen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Maak nu zelf deze </a:t>
            </a:r>
            <a:r>
              <a:rPr lang="nl-NL" dirty="0" smtClean="0"/>
              <a:t>introductieactiviteit</a:t>
            </a:r>
            <a:endParaRPr 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DTO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5344117" y="1143373"/>
            <a:ext cx="180792" cy="13860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85048" y="1636353"/>
            <a:ext cx="2763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schemeClr val="accent1"/>
                </a:solidFill>
              </a:rPr>
              <a:t>Problemen/vragen?</a:t>
            </a:r>
            <a:endParaRPr lang="en-GB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975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Laat </a:t>
            </a:r>
            <a:r>
              <a:rPr lang="nl-NL" dirty="0"/>
              <a:t>vóór de tweede bijeenkomst uw leerlingen de A-Toets van Procenten en van Breuken maken (eventueel de B-Toetsen)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Toets afgenomen, en dan?</a:t>
            </a:r>
            <a:br>
              <a:rPr lang="nl-NL" dirty="0"/>
            </a:br>
            <a:r>
              <a:rPr lang="nl-NL" dirty="0"/>
              <a:t>Vragen beantwoorden met behulp van de toets gegevens:</a:t>
            </a:r>
          </a:p>
          <a:p>
            <a:pPr marL="992188" lvl="1" indent="-4572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Over de klas</a:t>
            </a:r>
          </a:p>
          <a:p>
            <a:pPr marL="992188" lvl="1" indent="-4572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Over individuele leerlingen</a:t>
            </a:r>
          </a:p>
          <a:p>
            <a:pPr marL="992188" lvl="1" indent="-4572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Over de reken-wiskundemethode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	(zie suggesties op blz. </a:t>
            </a:r>
            <a:r>
              <a:rPr lang="nl-NL" dirty="0" smtClean="0"/>
              <a:t>9)</a:t>
            </a:r>
            <a:endParaRPr lang="nl-NL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Aan de slag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1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Belangrijke data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264363"/>
              </p:ext>
            </p:extLst>
          </p:nvPr>
        </p:nvGraphicFramePr>
        <p:xfrm>
          <a:off x="1804278" y="1978477"/>
          <a:ext cx="8784976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718435"/>
                <a:gridCol w="5554373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 smtClean="0">
                          <a:effectLst/>
                          <a:latin typeface="+mn-lt"/>
                        </a:rPr>
                        <a:t>Week nummer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Datum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u="none" strike="noStrike" dirty="0" smtClean="0">
                          <a:effectLst/>
                          <a:latin typeface="+mn-lt"/>
                        </a:rPr>
                        <a:t>1e </a:t>
                      </a:r>
                      <a:r>
                        <a:rPr lang="nl-NL" sz="1800" b="1" u="none" strike="noStrike" dirty="0" err="1" smtClean="0">
                          <a:effectLst/>
                          <a:latin typeface="+mn-lt"/>
                        </a:rPr>
                        <a:t>FaSMEd</a:t>
                      </a:r>
                      <a:r>
                        <a:rPr lang="nl-NL" sz="1800" b="1" u="none" strike="noStrike" dirty="0" smtClean="0">
                          <a:effectLst/>
                          <a:latin typeface="+mn-lt"/>
                        </a:rPr>
                        <a:t> bijeenkomst</a:t>
                      </a:r>
                      <a:endParaRPr lang="nl-NL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effectLst/>
                          <a:latin typeface="+mn-lt"/>
                        </a:rPr>
                        <a:t>afname </a:t>
                      </a:r>
                      <a:r>
                        <a:rPr lang="nl-NL" sz="1800" u="none" strike="noStrike" dirty="0" smtClean="0">
                          <a:effectLst/>
                          <a:latin typeface="+mn-lt"/>
                        </a:rPr>
                        <a:t>Toets A Procenten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Afname Toets A Breuken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nl-NL" sz="18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FaSMEd bijeenkomst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Afname Toets A Meten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Afname Toets A Grafieken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4652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nl-NL" sz="18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FaSMEd bijeenkomst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806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cursusverloop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indent="0">
              <a:buNone/>
            </a:pPr>
            <a:r>
              <a:rPr lang="nl-NL" dirty="0"/>
              <a:t>&lt;uw e-mail adres</a:t>
            </a:r>
            <a:r>
              <a:rPr lang="nl-NL" dirty="0" smtClean="0"/>
              <a:t>&gt;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DTO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lvl="0" indent="0">
              <a:buNone/>
            </a:pPr>
            <a:r>
              <a:rPr lang="nl-NL" dirty="0">
                <a:hlinkClick r:id="rId2"/>
              </a:rPr>
              <a:t>M.J.Abels@uu.nl</a:t>
            </a:r>
            <a:r>
              <a:rPr lang="nl-NL" dirty="0"/>
              <a:t> (Mieke Abels)</a:t>
            </a:r>
          </a:p>
          <a:p>
            <a:pPr marL="0" lvl="0" indent="0">
              <a:buNone/>
            </a:pPr>
            <a:endParaRPr lang="nl-NL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Ten slotte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600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Colofon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3815" y="4555671"/>
            <a:ext cx="8049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Deze powerpoint is gemaakt door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Ilona </a:t>
            </a:r>
            <a:r>
              <a:rPr lang="en-US" altLang="en-US" dirty="0">
                <a:latin typeface="Arial" pitchFamily="34" charset="0"/>
              </a:rPr>
              <a:t>Friso-van den Bos</a:t>
            </a:r>
            <a:r>
              <a:rPr lang="en-US" altLang="en-US" dirty="0">
                <a:latin typeface="Arial" pitchFamily="34" charset="0"/>
              </a:rPr>
              <a:t>,</a:t>
            </a:r>
            <a:r>
              <a:rPr lang="en-US" altLang="en-US" dirty="0">
                <a:latin typeface="Arial" pitchFamily="34" charset="0"/>
              </a:rPr>
              <a:t> Mieke Abels &amp; Marja van den Heuvel-Panhuizen </a:t>
            </a:r>
            <a:endParaRPr lang="en-US" altLang="en-US" dirty="0">
              <a:latin typeface="Arial" pitchFamily="34" charset="0"/>
            </a:endParaRPr>
          </a:p>
          <a:p>
            <a:r>
              <a:rPr lang="en-US" i="1" dirty="0"/>
              <a:t>Freudenthal Group, Faculty of Social and Behavioural Sciences</a:t>
            </a:r>
            <a:endParaRPr lang="nl-NL" dirty="0"/>
          </a:p>
          <a:p>
            <a:r>
              <a:rPr lang="en-US" i="1" dirty="0"/>
              <a:t>Freudenthal Institute, Faculty of Science</a:t>
            </a:r>
            <a:endParaRPr lang="nl-NL" dirty="0"/>
          </a:p>
          <a:p>
            <a:r>
              <a:rPr lang="en-US" i="1" dirty="0"/>
              <a:t>Utrecht University</a:t>
            </a: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 smtClean="0"/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Wat </a:t>
            </a:r>
            <a:r>
              <a:rPr lang="nl-NL" altLang="nl-NL" dirty="0"/>
              <a:t>is FaSMEd?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Wat is toetsen?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De Digitale Toets Omgeving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Toetsen in de DTO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Aan de slag</a:t>
            </a:r>
            <a:endParaRPr lang="en-GB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Programma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GB" i="1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r>
              <a:rPr lang="en-GB" i="1" dirty="0" smtClean="0"/>
              <a:t>ormative </a:t>
            </a:r>
            <a:r>
              <a:rPr lang="en-GB" i="1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n-GB" i="1" dirty="0"/>
              <a:t>ssessment in </a:t>
            </a:r>
            <a:r>
              <a:rPr lang="en-GB" i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GB" i="1" dirty="0"/>
              <a:t>cience and </a:t>
            </a:r>
            <a:r>
              <a:rPr lang="en-GB" i="1" dirty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GB" i="1" dirty="0"/>
              <a:t>athematics </a:t>
            </a:r>
            <a:r>
              <a:rPr lang="en-GB" i="1" dirty="0">
                <a:solidFill>
                  <a:schemeClr val="accent2">
                    <a:lumMod val="75000"/>
                  </a:schemeClr>
                </a:solidFill>
              </a:rPr>
              <a:t>Ed</a:t>
            </a:r>
            <a:r>
              <a:rPr lang="en-GB" i="1" dirty="0"/>
              <a:t>ucation </a:t>
            </a:r>
            <a:r>
              <a:rPr lang="en-GB" dirty="0"/>
              <a:t>(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FaSMEd</a:t>
            </a:r>
            <a:r>
              <a:rPr lang="en-GB" dirty="0"/>
              <a:t>)</a:t>
            </a:r>
            <a:endParaRPr lang="en-GB" i="1" dirty="0"/>
          </a:p>
          <a:p>
            <a:pPr>
              <a:defRPr/>
            </a:pPr>
            <a:endParaRPr lang="nl-NL" i="1" dirty="0"/>
          </a:p>
          <a:p>
            <a:pPr>
              <a:defRPr/>
            </a:pPr>
            <a:r>
              <a:rPr lang="nl-NL" dirty="0"/>
              <a:t>Een internationaal onderzoeksproject</a:t>
            </a:r>
          </a:p>
          <a:p>
            <a:pPr>
              <a:defRPr/>
            </a:pPr>
            <a:endParaRPr lang="nl-NL" dirty="0"/>
          </a:p>
          <a:p>
            <a:pPr>
              <a:defRPr/>
            </a:pPr>
            <a:r>
              <a:rPr lang="nl-NL" dirty="0"/>
              <a:t>Wij richten ons op </a:t>
            </a: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formatief</a:t>
            </a:r>
            <a:r>
              <a:rPr lang="nl-NL" dirty="0"/>
              <a:t> toetsen bij het rekenwiskundeonderwijs in een speciaal daarvoor ontwikkelde digitale omgeving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Wat is FaSMEd?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4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Eerst</a:t>
            </a:r>
            <a:r>
              <a:rPr lang="nl-NL" dirty="0"/>
              <a:t>: waarom toetsen wij leerlingen?</a:t>
            </a:r>
            <a:br>
              <a:rPr lang="nl-NL" dirty="0"/>
            </a:br>
            <a:r>
              <a:rPr lang="nl-NL" dirty="0"/>
              <a:t>........</a:t>
            </a:r>
            <a:br>
              <a:rPr lang="nl-NL" dirty="0"/>
            </a:br>
            <a:r>
              <a:rPr lang="nl-NL" dirty="0"/>
              <a:t>........</a:t>
            </a:r>
            <a:br>
              <a:rPr lang="nl-NL" dirty="0"/>
            </a:br>
            <a:r>
              <a:rPr lang="nl-NL" dirty="0"/>
              <a:t>........</a:t>
            </a:r>
            <a:br>
              <a:rPr lang="nl-NL" dirty="0"/>
            </a:b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Summatief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Formatief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Wat is toetsen?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8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Leerlingen </a:t>
            </a:r>
            <a:r>
              <a:rPr lang="nl-NL" dirty="0"/>
              <a:t>maken toetsen op computer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Hun werk blijft bewaard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Niet alleen antwoorden, ook gebruik van </a:t>
            </a:r>
            <a:r>
              <a:rPr lang="nl-NL" dirty="0">
                <a:hlinkClick r:id="rId2" action="ppaction://hlinksldjump"/>
              </a:rPr>
              <a:t>hulpgereedschap </a:t>
            </a:r>
            <a:r>
              <a:rPr lang="nl-NL" dirty="0"/>
              <a:t>zichtbaar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>
                <a:hlinkClick r:id="rId3" action="ppaction://hlinksldjump"/>
              </a:rPr>
              <a:t>Overzichten </a:t>
            </a:r>
            <a:r>
              <a:rPr lang="nl-NL" dirty="0"/>
              <a:t>van de hele groep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>
                <a:hlinkClick r:id="" action="ppaction://noaction"/>
              </a:rPr>
              <a:t>Aanpak </a:t>
            </a:r>
            <a:r>
              <a:rPr lang="nl-NL" dirty="0"/>
              <a:t>van een individuele leerling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DTO (Digitale Toets Omgeving)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89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Verschillend hulpgereedschap</a:t>
            </a:r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707" y="1365662"/>
            <a:ext cx="7178634" cy="4785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5100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Overzicht hele groep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133" y="1143000"/>
            <a:ext cx="8059733" cy="509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10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Individuele leerling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120" y="1071315"/>
            <a:ext cx="7559760" cy="5234482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00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Procenten</a:t>
            </a:r>
          </a:p>
          <a:p>
            <a:pPr marL="457200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Breuken</a:t>
            </a:r>
          </a:p>
          <a:p>
            <a:pPr marL="457200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Metriek</a:t>
            </a:r>
          </a:p>
          <a:p>
            <a:pPr marL="457200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Grafieken</a:t>
            </a:r>
            <a:endParaRPr lang="en-GB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Toetsen in de DTO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16531" y="2401155"/>
            <a:ext cx="5688632" cy="1200329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/>
              <a:t>Voor elk leerstofonderdeel twee toetsen:</a:t>
            </a:r>
          </a:p>
          <a:p>
            <a:r>
              <a:rPr lang="nl-NL" sz="2400" dirty="0"/>
              <a:t>Toets A en Toets B</a:t>
            </a:r>
          </a:p>
          <a:p>
            <a:r>
              <a:rPr lang="nl-NL" sz="2400" dirty="0"/>
              <a:t>Elke toets heeft 6 of 7 opgaven </a:t>
            </a:r>
          </a:p>
        </p:txBody>
      </p:sp>
    </p:spTree>
    <p:extLst>
      <p:ext uri="{BB962C8B-B14F-4D97-AF65-F5344CB8AC3E}">
        <p14:creationId xmlns:p14="http://schemas.microsoft.com/office/powerpoint/2010/main" val="1503806405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833</Words>
  <Application>Microsoft Macintosh PowerPoint</Application>
  <PresentationFormat>Widescreen</PresentationFormat>
  <Paragraphs>192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Calibri</vt:lpstr>
      <vt:lpstr>Cambria</vt:lpstr>
      <vt:lpstr>Cambria Math</vt:lpstr>
      <vt:lpstr>SimSun</vt:lpstr>
      <vt:lpstr>Times New Roman</vt:lpstr>
      <vt:lpstr>Wingdings</vt:lpstr>
      <vt:lpstr>Arial</vt:lpstr>
      <vt:lpstr>FaSMEd</vt:lpstr>
      <vt:lpstr>Werken met de Digitale Toets Omgeving FaSMEd Bijeenkomst 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Marja</cp:lastModifiedBy>
  <cp:revision>40</cp:revision>
  <dcterms:created xsi:type="dcterms:W3CDTF">2016-05-12T08:34:04Z</dcterms:created>
  <dcterms:modified xsi:type="dcterms:W3CDTF">2016-10-28T08:58:42Z</dcterms:modified>
</cp:coreProperties>
</file>