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72" r:id="rId16"/>
    <p:sldId id="273" r:id="rId17"/>
    <p:sldId id="275" r:id="rId18"/>
    <p:sldId id="276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8"/>
    <p:restoredTop sz="95073"/>
  </p:normalViewPr>
  <p:slideViewPr>
    <p:cSldViewPr snapToGrid="0" snapToObjects="1">
      <p:cViewPr varScale="1">
        <p:scale>
          <a:sx n="78" d="100"/>
          <a:sy n="78" d="100"/>
        </p:scale>
        <p:origin x="176" y="1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28/10/2016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8200" y="1781221"/>
            <a:ext cx="105156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6000" b="1">
                <a:ln w="3175" cap="rnd">
                  <a:solidFill>
                    <a:srgbClr val="008000"/>
                  </a:solidFill>
                  <a:bevel/>
                </a:ln>
                <a:solidFill>
                  <a:srgbClr val="9BBB59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8200" y="3952183"/>
            <a:ext cx="10515600" cy="1655762"/>
          </a:xfrm>
        </p:spPr>
        <p:txBody>
          <a:bodyPr anchor="ctr"/>
          <a:lstStyle>
            <a:lvl1pPr marL="0" indent="0" algn="ctr">
              <a:buNone/>
              <a:defRPr sz="2400">
                <a:ln w="3175" cap="rnd">
                  <a:solidFill>
                    <a:srgbClr val="008000"/>
                  </a:solidFill>
                  <a:bevel/>
                </a:ln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grpSp>
        <p:nvGrpSpPr>
          <p:cNvPr id="21" name="Gruppierung 2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22" name="Textfeld 2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23" name="Bild 2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  <p:pic>
        <p:nvPicPr>
          <p:cNvPr id="9" name="Picture 8"/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08"/>
          <a:stretch/>
        </p:blipFill>
        <p:spPr bwMode="auto">
          <a:xfrm>
            <a:off x="5818909" y="6095198"/>
            <a:ext cx="652145" cy="6261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1114926"/>
            <a:ext cx="2628900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1114925"/>
            <a:ext cx="7734300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143373"/>
            <a:ext cx="105156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58492"/>
            <a:ext cx="105156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4111229"/>
            <a:ext cx="105156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10" name="Gruppierung 9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1" name="Textfeld 10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2" name="Bild 1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130968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130967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7734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101516"/>
            <a:ext cx="5157787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96000" y="117734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096000" y="2109537"/>
            <a:ext cx="5183188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4189" y="2434557"/>
            <a:ext cx="105156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4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3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38988"/>
            <a:ext cx="3932237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1138988"/>
            <a:ext cx="617220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55868"/>
            <a:ext cx="3932237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1600" y="1155868"/>
            <a:ext cx="617220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26329"/>
            <a:ext cx="105156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834190" y="6363191"/>
            <a:ext cx="105156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838200" y="368300"/>
            <a:ext cx="105156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7" name="Textfeld 26"/>
          <p:cNvSpPr txBox="1"/>
          <p:nvPr userDrawn="1"/>
        </p:nvSpPr>
        <p:spPr>
          <a:xfrm>
            <a:off x="9549790" y="6397979"/>
            <a:ext cx="180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834190" y="241898"/>
            <a:ext cx="10634946" cy="1080000"/>
            <a:chOff x="834190" y="241898"/>
            <a:chExt cx="10634946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870073" y="241898"/>
              <a:ext cx="1599063" cy="1080000"/>
              <a:chOff x="9870073" y="241898"/>
              <a:chExt cx="1599063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870073" y="499446"/>
                <a:ext cx="101065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err="1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3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292315" y="241898"/>
                <a:ext cx="1176821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  <a:ext uri="{FAA26D3D-D897-4be2-8F04-BA451C77F1D7}">
                  <ma14:placeholderFlag xmlns:ma14="http://schemas.microsoft.com/office/mac/drawingml/2011/main"/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.J.Abels@uu.n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latin typeface="Arial" pitchFamily="34" charset="0"/>
              </a:rPr>
              <a:t>Werken met de</a:t>
            </a:r>
            <a:br>
              <a:rPr lang="en-US" altLang="en-US" dirty="0">
                <a:latin typeface="Arial" pitchFamily="34" charset="0"/>
              </a:rPr>
            </a:br>
            <a:r>
              <a:rPr lang="en-US" altLang="en-US" dirty="0">
                <a:latin typeface="Arial" pitchFamily="34" charset="0"/>
              </a:rPr>
              <a:t>Digitale Toets </a:t>
            </a:r>
            <a:r>
              <a:rPr lang="en-US" altLang="en-US" dirty="0" smtClean="0">
                <a:latin typeface="Arial" pitchFamily="34" charset="0"/>
              </a:rPr>
              <a:t>Omgeving</a:t>
            </a:r>
            <a:br>
              <a:rPr lang="en-US" altLang="en-US" dirty="0" smtClean="0">
                <a:latin typeface="Arial" pitchFamily="34" charset="0"/>
              </a:rPr>
            </a:br>
            <a:r>
              <a:rPr lang="en-US" dirty="0"/>
              <a:t>FaSMEd</a:t>
            </a:r>
            <a:r>
              <a:rPr lang="en-US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en-US" dirty="0"/>
              <a:t>Bijeenkomst </a:t>
            </a:r>
            <a:r>
              <a:rPr lang="en-US" dirty="0" smtClean="0"/>
              <a:t>2</a:t>
            </a:r>
            <a:r>
              <a:rPr lang="en-US" dirty="0"/>
              <a:t/>
            </a:r>
            <a:br>
              <a:rPr lang="en-US" dirty="0"/>
            </a:b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Gemeenschappelijk onderwerp FaSMEd project: tijd-afstand grafieken.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Geen vast onderdeel van het reken-wiskundecurriculum van de basisschool.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Toetsen laten zien wat de leerlingen al weten en kunnen zonder instructie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Grafieken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187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Conclusies mogelijk over snelheid</a:t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dirty="0"/>
              <a:t>Snelheid is een samengestelde grootheid: drukt de twee aparte getallen (zoveel km en zoveel uur) in één getal uit:</a:t>
            </a:r>
            <a:br>
              <a:rPr lang="nl-NL" dirty="0"/>
            </a:br>
            <a:r>
              <a:rPr lang="nl-NL" dirty="0"/>
              <a:t>is dus een verhoudingsgetal!</a:t>
            </a:r>
            <a:br>
              <a:rPr lang="nl-NL" dirty="0"/>
            </a:br>
            <a:endParaRPr 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dirty="0"/>
              <a:t>Bijvoorbeeld 100 km/u</a:t>
            </a:r>
            <a:endParaRPr lang="nl-NL" alt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Tijd - afstand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39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Van visualisatie:</a:t>
            </a:r>
            <a:br>
              <a:rPr lang="nl-NL" altLang="nl-NL" dirty="0"/>
            </a:br>
            <a:r>
              <a:rPr lang="nl-NL" altLang="nl-NL" dirty="0"/>
              <a:t/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Naar schema:</a:t>
            </a:r>
            <a:br>
              <a:rPr lang="nl-NL" altLang="nl-NL" dirty="0"/>
            </a:br>
            <a:r>
              <a:rPr lang="nl-NL" altLang="nl-NL" dirty="0"/>
              <a:t/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Naar grafiek: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Grafieken in DTO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995935" y="1451433"/>
            <a:ext cx="4346083" cy="792088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3876448" y="2601477"/>
            <a:ext cx="4396584" cy="91058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3876448" y="3939878"/>
            <a:ext cx="2639768" cy="206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014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Kerncompetenties grafieken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945549"/>
              </p:ext>
            </p:extLst>
          </p:nvPr>
        </p:nvGraphicFramePr>
        <p:xfrm>
          <a:off x="1802740" y="1177099"/>
          <a:ext cx="8640763" cy="453947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336704"/>
                <a:gridCol w="1152128"/>
                <a:gridCol w="1151931"/>
              </a:tblGrid>
              <a:tr h="179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Kerncompetentie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Toets A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Toets B</a:t>
                      </a:r>
                      <a:endParaRPr lang="en-GB" sz="12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644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Pictoriaal gerepresenteerde gegevens: Conclusies trekken over de snelheid in bij variërende afstanden die steeds in een vaste tijd zijn afgelegd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504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In een rijschema </a:t>
                      </a:r>
                      <a:r>
                        <a:rPr lang="nl-NL" sz="1400" dirty="0" smtClean="0">
                          <a:effectLst/>
                        </a:rPr>
                        <a:t>gepresenteerde </a:t>
                      </a:r>
                      <a:r>
                        <a:rPr lang="nl-NL" sz="1400" dirty="0">
                          <a:effectLst/>
                        </a:rPr>
                        <a:t>gegevens: Conclusies trekken over de snelheid bij vaste afstanden die in variërende tijden zijn afgelegd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504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In een rijschema gepresenteerde gegevens: Conclusies trekken over de snelheid bij variërende afstanden die steeds in een vaste tijd zijn afgelegd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6207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Bij een rijschema waarin de afgelegde afstanden en de daarvoor benodigde tijden zijn gegeven de bijbehorende tijd-afstand grafiek afmaken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Opgave 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595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Gegevens aflezen uit een tijd-afstand grafiek en daarmee het bijbehorende rijschema maken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7437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Aan de hand van een verbale omschrijving van de rijtijden en de afgelegde afstanden de bijbehorende tijd-afstand grafiek maken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Opgave </a:t>
                      </a:r>
                      <a:r>
                        <a:rPr lang="nl-NL" sz="1200" dirty="0" smtClean="0">
                          <a:effectLst/>
                        </a:rPr>
                        <a:t>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</a:tr>
              <a:tr h="7437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Bij een gegeven tijd-afstand grafiek conclusies trekken over de snelheid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Opgave 7</a:t>
                      </a:r>
                      <a:endParaRPr lang="nl-N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Opgave 7</a:t>
                      </a:r>
                      <a:endParaRPr lang="nl-N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effectLst/>
                        </a:rPr>
                        <a:t>(zie handleiding)</a:t>
                      </a:r>
                      <a:endParaRPr lang="en-GB" sz="1200" dirty="0" smtClean="0">
                        <a:effectLst/>
                      </a:endParaRPr>
                    </a:p>
                  </a:txBody>
                  <a:tcPr marL="17601" marR="176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610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nl-NL" dirty="0" smtClean="0"/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Afname </a:t>
            </a:r>
            <a:r>
              <a:rPr lang="nl-NL" dirty="0"/>
              <a:t>toetsen metriek en grafieken</a:t>
            </a:r>
            <a:endParaRPr lang="nl-NL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Laatste bijeenkomst</a:t>
            </a:r>
            <a:endParaRPr 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Hoe verder?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169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Nabespreking Metriek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Nabespreking Grafieken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Algemene evaluatie </a:t>
            </a:r>
            <a:r>
              <a:rPr lang="nl-NL" dirty="0" smtClean="0"/>
              <a:t>cursus</a:t>
            </a: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Informatie </a:t>
            </a:r>
            <a:r>
              <a:rPr lang="nl-NL" dirty="0"/>
              <a:t>over het verdere gebruik van de DTO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Hoe nu verder na </a:t>
            </a:r>
            <a:r>
              <a:rPr lang="nl-NL" dirty="0" smtClean="0"/>
              <a:t>de cursus?</a:t>
            </a:r>
            <a:endParaRPr lang="nl-N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Volgende bijeenkomst</a:t>
            </a:r>
          </a:p>
        </p:txBody>
      </p:sp>
    </p:spTree>
    <p:extLst>
      <p:ext uri="{BB962C8B-B14F-4D97-AF65-F5344CB8AC3E}">
        <p14:creationId xmlns:p14="http://schemas.microsoft.com/office/powerpoint/2010/main" val="2305860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Belangrijke data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884761"/>
              </p:ext>
            </p:extLst>
          </p:nvPr>
        </p:nvGraphicFramePr>
        <p:xfrm>
          <a:off x="1756778" y="1752846"/>
          <a:ext cx="8784976" cy="1986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1718435"/>
                <a:gridCol w="5554373"/>
              </a:tblGrid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Week nummer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Datum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1e </a:t>
                      </a:r>
                      <a:r>
                        <a:rPr lang="nl-NL" sz="1800" b="1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FaSMEd</a:t>
                      </a:r>
                      <a:r>
                        <a:rPr lang="nl-NL" sz="18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bijeenkomst</a:t>
                      </a:r>
                      <a:endParaRPr lang="nl-NL" sz="1800" b="1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afname </a:t>
                      </a:r>
                      <a:r>
                        <a:rPr lang="nl-NL" sz="18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Toets A Procenten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Afname Toets A Breuken</a:t>
                      </a:r>
                      <a:endParaRPr lang="nl-NL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nl-NL" sz="18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nl-NL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FaSMEd</a:t>
                      </a:r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bijeenkomst</a:t>
                      </a:r>
                      <a:endParaRPr lang="nl-N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Afname Toets A Meten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Afname Toets A Grafieken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</a:tr>
              <a:tr h="194652"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nl-NL" sz="18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nl-NL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FaSMEd</a:t>
                      </a:r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bijeenkomst</a:t>
                      </a:r>
                      <a:endParaRPr lang="nl-N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251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vragen/problemen </a:t>
            </a:r>
            <a:r>
              <a:rPr lang="nl-NL" u="sng" dirty="0"/>
              <a:t>cursusverloop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/>
              <a:t>Stuur dan een e-mail hierover naar</a:t>
            </a:r>
          </a:p>
          <a:p>
            <a:pPr marL="0" indent="0">
              <a:buNone/>
            </a:pPr>
            <a:r>
              <a:rPr lang="nl-NL" dirty="0"/>
              <a:t>&lt;uw e-mail adres</a:t>
            </a:r>
            <a:r>
              <a:rPr lang="nl-NL" dirty="0" smtClean="0"/>
              <a:t>&gt;</a:t>
            </a:r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endParaRPr lang="nl-NL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vragen/problemen </a:t>
            </a:r>
            <a:r>
              <a:rPr lang="nl-NL" u="sng" dirty="0"/>
              <a:t>DTO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/>
              <a:t>Stuur dan een e-mail hierover naar</a:t>
            </a:r>
          </a:p>
          <a:p>
            <a:pPr marL="0" lvl="0" indent="0">
              <a:buNone/>
            </a:pPr>
            <a:r>
              <a:rPr lang="nl-NL" dirty="0">
                <a:hlinkClick r:id="rId2"/>
              </a:rPr>
              <a:t>M.J.Abels@uu.nl</a:t>
            </a:r>
            <a:r>
              <a:rPr lang="nl-NL" dirty="0"/>
              <a:t> (Mieke Abels)</a:t>
            </a:r>
          </a:p>
          <a:p>
            <a:pPr marL="0" lvl="0" indent="0">
              <a:buNone/>
            </a:pPr>
            <a:endParaRPr lang="nl-NL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Ten slotte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37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Colofon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03815" y="4555671"/>
            <a:ext cx="80499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Deze powerpoint is gemaakt door</a:t>
            </a:r>
          </a:p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Ilona </a:t>
            </a:r>
            <a:r>
              <a:rPr lang="en-US" altLang="en-US" dirty="0">
                <a:latin typeface="Arial" pitchFamily="34" charset="0"/>
              </a:rPr>
              <a:t>Friso-van den Bos</a:t>
            </a:r>
            <a:r>
              <a:rPr lang="en-US" altLang="en-US" dirty="0">
                <a:latin typeface="Arial" pitchFamily="34" charset="0"/>
              </a:rPr>
              <a:t>,</a:t>
            </a:r>
            <a:r>
              <a:rPr lang="en-US" altLang="en-US" dirty="0">
                <a:latin typeface="Arial" pitchFamily="34" charset="0"/>
              </a:rPr>
              <a:t> Mieke Abels &amp; Marja van den Heuvel-Panhuizen </a:t>
            </a:r>
            <a:endParaRPr lang="en-US" altLang="en-US" dirty="0">
              <a:latin typeface="Arial" pitchFamily="34" charset="0"/>
            </a:endParaRPr>
          </a:p>
          <a:p>
            <a:r>
              <a:rPr lang="en-US" i="1" dirty="0"/>
              <a:t>Freudenthal Group, Faculty of Social and Behavioural Sciences</a:t>
            </a:r>
            <a:endParaRPr lang="nl-NL" dirty="0"/>
          </a:p>
          <a:p>
            <a:r>
              <a:rPr lang="en-US" i="1" dirty="0"/>
              <a:t>Freudenthal Institute, Faculty of Science</a:t>
            </a:r>
            <a:endParaRPr lang="nl-NL" dirty="0"/>
          </a:p>
          <a:p>
            <a:r>
              <a:rPr lang="en-US" i="1" dirty="0"/>
              <a:t>Utrecht University</a:t>
            </a: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39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/>
              <a:t>Nabespreking </a:t>
            </a:r>
            <a:r>
              <a:rPr lang="nl-NL" altLang="nl-NL" dirty="0"/>
              <a:t>Procenten en Breuken</a:t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Verder met de DTO</a:t>
            </a:r>
            <a:br>
              <a:rPr lang="nl-NL" altLang="nl-NL" dirty="0"/>
            </a:br>
            <a:endParaRPr lang="nl-NL" altLang="nl-NL" sz="2000" dirty="0"/>
          </a:p>
          <a:p>
            <a:pPr lvl="1">
              <a:spcBef>
                <a:spcPct val="0"/>
              </a:spcBef>
            </a:pPr>
            <a:r>
              <a:rPr lang="nl-NL" altLang="nl-NL" dirty="0" smtClean="0"/>
              <a:t>- Metriek</a:t>
            </a:r>
            <a:endParaRPr lang="nl-NL" altLang="nl-NL" dirty="0"/>
          </a:p>
          <a:p>
            <a:pPr marL="914400" lvl="1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sz="2000" dirty="0"/>
          </a:p>
          <a:p>
            <a:pPr lvl="1">
              <a:spcBef>
                <a:spcPct val="0"/>
              </a:spcBef>
            </a:pPr>
            <a:r>
              <a:rPr lang="nl-NL" altLang="nl-NL" dirty="0" smtClean="0"/>
              <a:t>- Grafieken</a:t>
            </a:r>
            <a:br>
              <a:rPr lang="nl-NL" altLang="nl-NL" dirty="0" smtClean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Verder verloop van </a:t>
            </a:r>
            <a:r>
              <a:rPr lang="nl-NL" altLang="nl-NL" dirty="0" smtClean="0"/>
              <a:t>de cursus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Programma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22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 smtClean="0"/>
              <a:t>Reacties </a:t>
            </a:r>
            <a:r>
              <a:rPr lang="nl-NL" altLang="nl-NL" dirty="0"/>
              <a:t>leerlingen na het maken van de toetsen?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/>
              <a:t>Wat viel je als eerste op toen je de resultaten bekeek?</a:t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/>
              <a:t>Wat ging goed? Wat ging moeizaam?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Nabespreking Procenten </a:t>
            </a:r>
            <a:r>
              <a:rPr lang="nl-NL" dirty="0"/>
              <a:t>en Breuken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11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 smtClean="0"/>
              <a:t>Wat </a:t>
            </a:r>
            <a:r>
              <a:rPr lang="nl-NL" altLang="nl-NL" dirty="0"/>
              <a:t>heb je geleerd van de resultaten?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/>
              <a:t>Wat heb je ermee gedaan of ga je ermee doen?</a:t>
            </a:r>
          </a:p>
          <a:p>
            <a:pPr>
              <a:spcBef>
                <a:spcPct val="0"/>
              </a:spcBef>
            </a:pPr>
            <a:endParaRPr lang="nl-NL" altLang="nl-NL" dirty="0"/>
          </a:p>
          <a:p>
            <a:pPr>
              <a:spcBef>
                <a:spcPct val="0"/>
              </a:spcBef>
            </a:pPr>
            <a:endParaRPr lang="nl-NL" altLang="nl-NL" dirty="0"/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Toets B?</a:t>
            </a: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dirty="0"/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Vragen en ideeën voor gebruik?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Nabespreking Procenten </a:t>
            </a:r>
            <a:r>
              <a:rPr lang="nl-NL" dirty="0"/>
              <a:t>en Breuken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04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Wat </a:t>
            </a:r>
            <a:r>
              <a:rPr lang="nl-NL" dirty="0"/>
              <a:t>omvat dit?</a:t>
            </a:r>
          </a:p>
          <a:p>
            <a:pPr marL="857250" lvl="1" indent="-457200">
              <a:buFont typeface="Arial" panose="020B0604020202020204" pitchFamily="34" charset="0"/>
              <a:buChar char="−"/>
            </a:pPr>
            <a:r>
              <a:rPr lang="nl-NL" dirty="0"/>
              <a:t>Niet: het meten zelf</a:t>
            </a:r>
            <a:br>
              <a:rPr lang="nl-NL" dirty="0"/>
            </a:br>
            <a:endParaRPr lang="nl-NL" sz="1600" dirty="0"/>
          </a:p>
          <a:p>
            <a:pPr marL="857250" lvl="1" indent="-457200">
              <a:buFont typeface="Arial" panose="020B0604020202020204" pitchFamily="34" charset="0"/>
              <a:buChar char="−"/>
            </a:pPr>
            <a:r>
              <a:rPr lang="nl-NL" dirty="0"/>
              <a:t>Wel: hoe de verschillende meeteenheden samenhangen: metriek stelsel.</a:t>
            </a:r>
            <a:br>
              <a:rPr lang="nl-NL" dirty="0"/>
            </a:b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altLang="nl-NL" dirty="0"/>
              <a:t>Hoe zijn jullie ervaringen met metriek?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Metriek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081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 F en 1 S paraat hebben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4378400"/>
              </p:ext>
            </p:extLst>
          </p:nvPr>
        </p:nvGraphicFramePr>
        <p:xfrm>
          <a:off x="1871100" y="1427994"/>
          <a:ext cx="8136904" cy="449329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456384"/>
                <a:gridCol w="4680520"/>
              </a:tblGrid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 smtClean="0">
                          <a:effectLst/>
                        </a:rPr>
                        <a:t>Staat</a:t>
                      </a:r>
                      <a:r>
                        <a:rPr lang="nl-NL" sz="4900" baseline="0" dirty="0" smtClean="0">
                          <a:effectLst/>
                        </a:rPr>
                        <a:t> gelijk aan: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 km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1000 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>
                          <a:effectLst/>
                        </a:rPr>
                        <a:t>1 m</a:t>
                      </a:r>
                      <a:endParaRPr lang="nl-NL" sz="4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10 dm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 dm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>
                          <a:effectLst/>
                        </a:rPr>
                        <a:t>10 cm</a:t>
                      </a:r>
                      <a:endParaRPr lang="nl-NL" sz="4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>
                          <a:effectLst/>
                        </a:rPr>
                        <a:t>1 m</a:t>
                      </a:r>
                      <a:endParaRPr lang="nl-NL" sz="4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>
                          <a:effectLst/>
                        </a:rPr>
                        <a:t>100 cm</a:t>
                      </a:r>
                      <a:endParaRPr lang="nl-NL" sz="4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 cm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4900" dirty="0">
                          <a:effectLst/>
                        </a:rPr>
                        <a:t>10 mm</a:t>
                      </a:r>
                      <a:endParaRPr lang="nl-NL" sz="4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276680" marR="2766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678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km </a:t>
            </a:r>
            <a:r>
              <a:rPr lang="nl-NL" dirty="0"/>
              <a:t>→ m → dm → cm → mm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l → dl , cl, ml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kg → g → mg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1F</a:t>
            </a:r>
            <a:r>
              <a:rPr lang="nl-NL" dirty="0"/>
              <a:t>: vooral van grotere maten naar kleinere maten (in betekenisvolle situaties)	</a:t>
            </a:r>
          </a:p>
          <a:p>
            <a:pPr marL="0" indent="0">
              <a:buNone/>
            </a:pPr>
            <a:r>
              <a:rPr lang="nl-NL" dirty="0"/>
              <a:t>1S: ook van een kleinere maat naar een grotere, waarbij met komma's gewerkt wordt (ook zonder situatie)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Samenhang tussen enkele standaardmaten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008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1 dm</a:t>
            </a:r>
            <a:r>
              <a:rPr lang="nl-NL" baseline="30000" dirty="0"/>
              <a:t>3</a:t>
            </a:r>
            <a:r>
              <a:rPr lang="nl-NL" dirty="0"/>
              <a:t> = 1 liter = 1000 ml </a:t>
            </a:r>
            <a:br>
              <a:rPr lang="nl-NL" dirty="0"/>
            </a:br>
            <a:r>
              <a:rPr lang="nl-NL" dirty="0"/>
              <a:t>(voor referentieniveau 1F)</a:t>
            </a:r>
          </a:p>
          <a:p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1 m</a:t>
            </a:r>
            <a:r>
              <a:rPr lang="nl-NL" baseline="30000" dirty="0"/>
              <a:t>3</a:t>
            </a:r>
            <a:r>
              <a:rPr lang="nl-NL" dirty="0"/>
              <a:t> = 1000 liter </a:t>
            </a:r>
            <a:br>
              <a:rPr lang="nl-NL" dirty="0"/>
            </a:br>
            <a:r>
              <a:rPr lang="nl-NL" dirty="0"/>
              <a:t>(voor referentieniveau 1S)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1F en 1S paraat hebben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655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Kerncompetenties metriek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239548"/>
              </p:ext>
            </p:extLst>
          </p:nvPr>
        </p:nvGraphicFramePr>
        <p:xfrm>
          <a:off x="1902192" y="1261736"/>
          <a:ext cx="8640763" cy="474501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761060"/>
                <a:gridCol w="2927401"/>
                <a:gridCol w="2952302"/>
              </a:tblGrid>
              <a:tr h="182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Kerncompetentie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Toets A</a:t>
                      </a:r>
                      <a:endParaRPr lang="en-GB" sz="12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Toets B</a:t>
                      </a:r>
                      <a:endParaRPr lang="en-GB" sz="12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601" marR="17601" marT="0" marB="0"/>
                </a:tc>
              </a:tr>
              <a:tr h="759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Gewichtsmaten omzetten: </a:t>
                      </a:r>
                      <a:endParaRPr lang="nl-NL" sz="14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</a:rPr>
                        <a:t>g</a:t>
                      </a:r>
                      <a:r>
                        <a:rPr lang="nl-NL" sz="1400" dirty="0">
                          <a:effectLst/>
                        </a:rPr>
                        <a:t>, kg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Opgave 1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Klik aan wat meer is: 5 kg of 7000 gram. Hoeveel gram scheelt het? ... gram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Opgave 1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Een boodschappentas weegt 3 kg. Er komt 40 gram bij. Hoeveel gram weegt de tas nu? ... gram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59430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Lengtematen omzetten: </a:t>
                      </a:r>
                      <a:endParaRPr lang="nl-NL" sz="14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</a:rPr>
                        <a:t>cm</a:t>
                      </a:r>
                      <a:r>
                        <a:rPr lang="nl-NL" sz="1400" dirty="0">
                          <a:effectLst/>
                        </a:rPr>
                        <a:t>, dm, m, km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Opgave 2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Een krat is 60 centimeter hoog. Er wordt een toren gemaakt van 5 kratten op elkaar. Hoeveel meter is de toren hoog? ... m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Opgave 2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Het raam is 2 meter en 4 dm hoog.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Hoeveel centimeter is de hoogte van het raam? ... cm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594303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Opgave 3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Het sportveld is 50 meter breed en 150 meter lang. Hoeveel kilometer hebben de leerlingen na tien rondjes gelopen? ... km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Opgave 3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Het sportveldveld is 40 meter breed en 60 meter lang. Na hoeveel rondjes hebben de leerlingen precies 4 km gelopen? Na ... rondjes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7314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Oppervlaktematen omzetten: </a:t>
                      </a:r>
                      <a:endParaRPr lang="nl-NL" sz="14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</a:rPr>
                        <a:t>m</a:t>
                      </a:r>
                      <a:r>
                        <a:rPr lang="nl-NL" sz="1400" baseline="30000" dirty="0" smtClean="0">
                          <a:effectLst/>
                        </a:rPr>
                        <a:t>2</a:t>
                      </a:r>
                      <a:r>
                        <a:rPr lang="nl-NL" sz="1400" dirty="0">
                          <a:effectLst/>
                        </a:rPr>
                        <a:t>, cm</a:t>
                      </a:r>
                      <a:r>
                        <a:rPr lang="nl-NL" sz="1400" baseline="30000" dirty="0">
                          <a:effectLst/>
                        </a:rPr>
                        <a:t>2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Opgave 4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Klik aan wat groter is: een terras van 10 m</a:t>
                      </a:r>
                      <a:r>
                        <a:rPr lang="nl-NL" sz="1100" baseline="30000">
                          <a:effectLst/>
                        </a:rPr>
                        <a:t>2</a:t>
                      </a:r>
                      <a:r>
                        <a:rPr lang="nl-NL" sz="1100">
                          <a:effectLst/>
                        </a:rPr>
                        <a:t> of een terras van 800 dm</a:t>
                      </a:r>
                      <a:r>
                        <a:rPr lang="nl-NL" sz="1100" baseline="30000">
                          <a:effectLst/>
                        </a:rPr>
                        <a:t>2</a:t>
                      </a:r>
                      <a:r>
                        <a:rPr lang="nl-NL" sz="1100">
                          <a:effectLst/>
                        </a:rPr>
                        <a:t>.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Hoeveel dm</a:t>
                      </a:r>
                      <a:r>
                        <a:rPr lang="nl-NL" sz="1100" baseline="30000">
                          <a:effectLst/>
                        </a:rPr>
                        <a:t>2</a:t>
                      </a:r>
                      <a:r>
                        <a:rPr lang="nl-NL" sz="1100">
                          <a:effectLst/>
                        </a:rPr>
                        <a:t> scheelt het? ... dm</a:t>
                      </a:r>
                      <a:r>
                        <a:rPr lang="nl-NL" sz="1100" baseline="30000">
                          <a:effectLst/>
                        </a:rPr>
                        <a:t>2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Opgave 4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Hoeveel m</a:t>
                      </a:r>
                      <a:r>
                        <a:rPr lang="nl-NL" sz="1100" baseline="30000">
                          <a:effectLst/>
                        </a:rPr>
                        <a:t>2</a:t>
                      </a:r>
                      <a:r>
                        <a:rPr lang="nl-NL" sz="1100">
                          <a:effectLst/>
                        </a:rPr>
                        <a:t> tegels zijn nodig om een terras te maken van 50 dm breed en 60 dm lang? ... m</a:t>
                      </a:r>
                      <a:r>
                        <a:rPr lang="nl-NL" sz="1100" baseline="30000">
                          <a:effectLst/>
                        </a:rPr>
                        <a:t>2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7011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Inhoudsmaten omzetten: </a:t>
                      </a:r>
                      <a:endParaRPr lang="nl-NL" sz="14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</a:rPr>
                        <a:t>dm</a:t>
                      </a:r>
                      <a:r>
                        <a:rPr lang="nl-NL" sz="1400" baseline="30000" dirty="0" smtClean="0">
                          <a:effectLst/>
                        </a:rPr>
                        <a:t>3</a:t>
                      </a:r>
                      <a:r>
                        <a:rPr lang="nl-NL" sz="1400" dirty="0">
                          <a:effectLst/>
                        </a:rPr>
                        <a:t>, cm</a:t>
                      </a:r>
                      <a:r>
                        <a:rPr lang="nl-NL" sz="1400" baseline="30000" dirty="0">
                          <a:effectLst/>
                        </a:rPr>
                        <a:t>3</a:t>
                      </a:r>
                      <a:r>
                        <a:rPr lang="nl-NL" sz="1400" dirty="0">
                          <a:effectLst/>
                        </a:rPr>
                        <a:t>, liter, dl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Opgave 5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Klik aan waar meer in gaat: in een tank van 30 liter of in een tank van 28 dm</a:t>
                      </a:r>
                      <a:r>
                        <a:rPr lang="nl-NL" sz="1100" baseline="30000">
                          <a:effectLst/>
                        </a:rPr>
                        <a:t>3</a:t>
                      </a:r>
                      <a:r>
                        <a:rPr lang="nl-NL" sz="1100">
                          <a:effectLst/>
                        </a:rPr>
                        <a:t>.</a:t>
                      </a:r>
                      <a:endParaRPr lang="nl-NL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Hoeveel deciliter scheelt het? … deciliter</a:t>
                      </a:r>
                      <a:endParaRPr lang="nl-NL" sz="20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Opgave 5</a:t>
                      </a:r>
                      <a:endParaRPr lang="nl-NL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Klik aan waar meer in gaat: in een tank van 4000 milliliter of in een tank van 10 dm</a:t>
                      </a:r>
                      <a:r>
                        <a:rPr lang="nl-NL" sz="1200" baseline="30000" dirty="0">
                          <a:effectLst/>
                        </a:rPr>
                        <a:t>3</a:t>
                      </a:r>
                      <a:r>
                        <a:rPr lang="nl-NL" sz="1200" dirty="0">
                          <a:effectLst/>
                        </a:rPr>
                        <a:t>. Hoeveel deciliter scheelt het? ... dl</a:t>
                      </a:r>
                      <a:endParaRPr lang="nl-NL" sz="1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  <a:tr h="8764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Litermaten omzetten: </a:t>
                      </a:r>
                      <a:endParaRPr lang="nl-NL" sz="14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</a:rPr>
                        <a:t>liter</a:t>
                      </a:r>
                      <a:r>
                        <a:rPr lang="nl-NL" sz="1400" dirty="0">
                          <a:effectLst/>
                        </a:rPr>
                        <a:t>, dl, cl, ml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Opgave 6</a:t>
                      </a:r>
                      <a:endParaRPr lang="nl-NL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In één glas gaat 200 ml limonade. Er is 3 liter limonade. Hoeveel glazen kun je hiermee vullen? … glazen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Opgave 6</a:t>
                      </a:r>
                      <a:endParaRPr lang="nl-NL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In een flesje gaat 150 milliliter. In een vat zit 6 liter parfum. </a:t>
                      </a:r>
                      <a:r>
                        <a:rPr lang="nl-NL" sz="1100" dirty="0" smtClean="0">
                          <a:effectLst/>
                        </a:rPr>
                        <a:t>Hoeveel </a:t>
                      </a:r>
                      <a:r>
                        <a:rPr lang="nl-NL" sz="1100" dirty="0">
                          <a:effectLst/>
                        </a:rPr>
                        <a:t>flesjes kunnen hiermee gevuld worden? ... flesjes</a:t>
                      </a:r>
                      <a:endParaRPr lang="nl-NL" sz="20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7780" marR="177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745141"/>
      </p:ext>
    </p:extLst>
  </p:cSld>
  <p:clrMapOvr>
    <a:masterClrMapping/>
  </p:clrMapOvr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864</Words>
  <Application>Microsoft Macintosh PowerPoint</Application>
  <PresentationFormat>Widescreen</PresentationFormat>
  <Paragraphs>202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Cambria</vt:lpstr>
      <vt:lpstr>SimSun</vt:lpstr>
      <vt:lpstr>Times New Roman</vt:lpstr>
      <vt:lpstr>Arial</vt:lpstr>
      <vt:lpstr>FaSMEd</vt:lpstr>
      <vt:lpstr>Werken met de Digitale Toets Omgeving FaSMEd Bijeenkomst 2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Marja</cp:lastModifiedBy>
  <cp:revision>42</cp:revision>
  <dcterms:created xsi:type="dcterms:W3CDTF">2016-05-12T08:34:04Z</dcterms:created>
  <dcterms:modified xsi:type="dcterms:W3CDTF">2016-10-28T08:48:42Z</dcterms:modified>
</cp:coreProperties>
</file>