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3"/>
    <p:restoredTop sz="95073"/>
  </p:normalViewPr>
  <p:slideViewPr>
    <p:cSldViewPr snapToGrid="0" snapToObjects="1">
      <p:cViewPr varScale="1">
        <p:scale>
          <a:sx n="80" d="100"/>
          <a:sy n="80" d="100"/>
        </p:scale>
        <p:origin x="200" y="1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28/10/2016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8200" y="1781221"/>
            <a:ext cx="105156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6000" b="1">
                <a:ln w="3175" cap="rnd">
                  <a:solidFill>
                    <a:srgbClr val="008000"/>
                  </a:solidFill>
                  <a:bevel/>
                </a:ln>
                <a:solidFill>
                  <a:srgbClr val="9BBB59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8200" y="3952183"/>
            <a:ext cx="10515600" cy="1655762"/>
          </a:xfrm>
        </p:spPr>
        <p:txBody>
          <a:bodyPr anchor="ctr"/>
          <a:lstStyle>
            <a:lvl1pPr marL="0" indent="0" algn="ctr">
              <a:buNone/>
              <a:defRPr sz="2400">
                <a:ln w="3175" cap="rnd">
                  <a:solidFill>
                    <a:srgbClr val="008000"/>
                  </a:solidFill>
                  <a:bevel/>
                </a:ln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grpSp>
        <p:nvGrpSpPr>
          <p:cNvPr id="21" name="Gruppierung 2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22" name="Textfeld 2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23" name="Bild 2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  <p:pic>
        <p:nvPicPr>
          <p:cNvPr id="9" name="Picture 8"/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08"/>
          <a:stretch/>
        </p:blipFill>
        <p:spPr bwMode="auto">
          <a:xfrm>
            <a:off x="5818909" y="6095198"/>
            <a:ext cx="652145" cy="6261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1114926"/>
            <a:ext cx="2628900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1114925"/>
            <a:ext cx="7734300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143373"/>
            <a:ext cx="105156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58492"/>
            <a:ext cx="105156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4111229"/>
            <a:ext cx="105156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10" name="Gruppierung 9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1" name="Textfeld 10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2" name="Bild 1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130968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130967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7734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101516"/>
            <a:ext cx="5157787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96000" y="117734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096000" y="2109537"/>
            <a:ext cx="5183188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4189" y="2434557"/>
            <a:ext cx="105156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4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3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38988"/>
            <a:ext cx="3932237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1138988"/>
            <a:ext cx="617220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55868"/>
            <a:ext cx="3932237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1600" y="1155868"/>
            <a:ext cx="617220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26329"/>
            <a:ext cx="105156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834190" y="6363191"/>
            <a:ext cx="105156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838200" y="368300"/>
            <a:ext cx="105156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7" name="Textfeld 26"/>
          <p:cNvSpPr txBox="1"/>
          <p:nvPr userDrawn="1"/>
        </p:nvSpPr>
        <p:spPr>
          <a:xfrm>
            <a:off x="9549790" y="6397979"/>
            <a:ext cx="180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834190" y="241898"/>
            <a:ext cx="10634946" cy="1080000"/>
            <a:chOff x="834190" y="241898"/>
            <a:chExt cx="10634946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870073" y="241898"/>
              <a:ext cx="1599063" cy="1080000"/>
              <a:chOff x="9870073" y="241898"/>
              <a:chExt cx="1599063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870073" y="499446"/>
                <a:ext cx="101065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err="1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3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292315" y="241898"/>
                <a:ext cx="1176821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  <a:ext uri="{FAA26D3D-D897-4be2-8F04-BA451C77F1D7}">
                  <ma14:placeholderFlag xmlns:ma14="http://schemas.microsoft.com/office/mac/drawingml/2011/main"/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.J.Abels@uu.n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itchFamily="34" charset="0"/>
              </a:rPr>
              <a:t>Working with the Digital Assessment Environment</a:t>
            </a:r>
            <a:br>
              <a:rPr lang="en-US" altLang="en-US" dirty="0" smtClean="0">
                <a:latin typeface="Arial" pitchFamily="34" charset="0"/>
              </a:rPr>
            </a:br>
            <a:r>
              <a:rPr lang="en-US" dirty="0" err="1"/>
              <a:t>FaSMEd</a:t>
            </a:r>
            <a:r>
              <a:rPr lang="en-US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en-US" dirty="0" smtClean="0"/>
              <a:t>Meeting 2</a:t>
            </a:r>
            <a:r>
              <a:rPr lang="en-US" dirty="0"/>
              <a:t/>
            </a:r>
            <a:br>
              <a:rPr lang="en-US" dirty="0"/>
            </a:b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Common topic in </a:t>
            </a:r>
            <a:r>
              <a:rPr lang="nl-NL" dirty="0" err="1" smtClean="0"/>
              <a:t>FaSMEd</a:t>
            </a:r>
            <a:r>
              <a:rPr lang="nl-NL" dirty="0" smtClean="0"/>
              <a:t> project: time-</a:t>
            </a:r>
            <a:r>
              <a:rPr lang="nl-NL" dirty="0" err="1" smtClean="0"/>
              <a:t>distance</a:t>
            </a:r>
            <a:r>
              <a:rPr lang="nl-NL" dirty="0" smtClean="0"/>
              <a:t> </a:t>
            </a:r>
            <a:r>
              <a:rPr lang="nl-NL" dirty="0" err="1" smtClean="0"/>
              <a:t>graphs</a:t>
            </a:r>
            <a:r>
              <a:rPr lang="nl-NL" dirty="0" smtClean="0"/>
              <a:t>.</a:t>
            </a: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err="1" smtClean="0"/>
              <a:t>Not</a:t>
            </a:r>
            <a:r>
              <a:rPr lang="nl-NL" dirty="0" smtClean="0"/>
              <a:t> a </a:t>
            </a:r>
            <a:r>
              <a:rPr lang="nl-NL" dirty="0" err="1" smtClean="0"/>
              <a:t>regular</a:t>
            </a:r>
            <a:r>
              <a:rPr lang="nl-NL" dirty="0" smtClean="0"/>
              <a:t> component of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mathematics</a:t>
            </a:r>
            <a:r>
              <a:rPr lang="nl-NL" dirty="0" smtClean="0"/>
              <a:t> curriculum in </a:t>
            </a:r>
            <a:r>
              <a:rPr lang="nl-NL" dirty="0" err="1" smtClean="0"/>
              <a:t>primary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(in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/>
              <a:t>N</a:t>
            </a:r>
            <a:r>
              <a:rPr lang="nl-NL" dirty="0" smtClean="0"/>
              <a:t>etherlands).</a:t>
            </a: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Test show </a:t>
            </a:r>
            <a:r>
              <a:rPr lang="nl-NL" dirty="0" err="1" smtClean="0"/>
              <a:t>what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r>
              <a:rPr lang="nl-NL" dirty="0" smtClean="0"/>
              <a:t> </a:t>
            </a:r>
            <a:r>
              <a:rPr lang="nl-NL" dirty="0" err="1" smtClean="0"/>
              <a:t>already</a:t>
            </a:r>
            <a:r>
              <a:rPr lang="nl-NL" dirty="0" smtClean="0"/>
              <a:t> </a:t>
            </a:r>
            <a:r>
              <a:rPr lang="nl-NL" dirty="0" err="1" smtClean="0"/>
              <a:t>know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are </a:t>
            </a:r>
            <a:r>
              <a:rPr lang="nl-NL" dirty="0" err="1" smtClean="0"/>
              <a:t>capable</a:t>
            </a:r>
            <a:r>
              <a:rPr lang="nl-NL" dirty="0" smtClean="0"/>
              <a:t> of without </a:t>
            </a:r>
            <a:r>
              <a:rPr lang="nl-NL" dirty="0" err="1" smtClean="0"/>
              <a:t>instruction</a:t>
            </a:r>
            <a:r>
              <a:rPr lang="nl-NL" dirty="0" smtClean="0"/>
              <a:t>.</a:t>
            </a:r>
            <a:endParaRPr 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 smtClean="0"/>
              <a:t>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187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err="1" smtClean="0"/>
              <a:t>Conclusions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possible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about</a:t>
            </a:r>
            <a:r>
              <a:rPr lang="nl-NL" altLang="nl-NL" dirty="0" smtClean="0"/>
              <a:t> speed</a:t>
            </a:r>
            <a:r>
              <a:rPr lang="nl-NL" altLang="nl-NL" dirty="0"/>
              <a:t/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dirty="0" smtClean="0"/>
              <a:t>Speed is a </a:t>
            </a:r>
            <a:r>
              <a:rPr lang="nl-NL" dirty="0" err="1" smtClean="0"/>
              <a:t>rate</a:t>
            </a:r>
            <a:r>
              <a:rPr lang="nl-NL" dirty="0" smtClean="0"/>
              <a:t>, a special</a:t>
            </a:r>
            <a:r>
              <a:rPr lang="en-US" dirty="0" smtClean="0"/>
              <a:t> </a:t>
            </a:r>
            <a:r>
              <a:rPr lang="en-US" dirty="0"/>
              <a:t>ratio between two </a:t>
            </a:r>
            <a:r>
              <a:rPr lang="en-US" dirty="0" smtClean="0"/>
              <a:t>related measurements </a:t>
            </a:r>
            <a:r>
              <a:rPr lang="nl-NL" dirty="0" smtClean="0"/>
              <a:t>(</a:t>
            </a:r>
            <a:r>
              <a:rPr lang="nl-NL" dirty="0" err="1" smtClean="0"/>
              <a:t>so</a:t>
            </a:r>
            <a:r>
              <a:rPr lang="nl-NL" dirty="0" smtClean="0"/>
              <a:t> </a:t>
            </a:r>
            <a:r>
              <a:rPr lang="nl-NL" dirty="0" err="1"/>
              <a:t>many</a:t>
            </a:r>
            <a:r>
              <a:rPr lang="nl-NL" dirty="0"/>
              <a:t> km </a:t>
            </a:r>
            <a:r>
              <a:rPr lang="nl-NL" dirty="0" smtClean="0"/>
              <a:t>in </a:t>
            </a:r>
            <a:r>
              <a:rPr lang="nl-NL" dirty="0" err="1" smtClean="0"/>
              <a:t>so</a:t>
            </a:r>
            <a:r>
              <a:rPr lang="nl-NL" dirty="0" smtClean="0"/>
              <a:t> </a:t>
            </a:r>
            <a:r>
              <a:rPr lang="nl-NL" dirty="0" err="1"/>
              <a:t>many</a:t>
            </a:r>
            <a:r>
              <a:rPr lang="nl-NL" dirty="0"/>
              <a:t> </a:t>
            </a:r>
            <a:r>
              <a:rPr lang="nl-NL" dirty="0" err="1"/>
              <a:t>hrs</a:t>
            </a:r>
            <a:r>
              <a:rPr lang="nl-NL" dirty="0"/>
              <a:t>) </a:t>
            </a:r>
            <a:r>
              <a:rPr lang="nl-NL" dirty="0" err="1" smtClean="0"/>
              <a:t>expressed</a:t>
            </a:r>
            <a:r>
              <a:rPr lang="nl-NL" dirty="0" smtClean="0"/>
              <a:t> as </a:t>
            </a:r>
            <a:r>
              <a:rPr lang="nl-NL" dirty="0" err="1" smtClean="0"/>
              <a:t>one</a:t>
            </a:r>
            <a:r>
              <a:rPr lang="nl-NL" dirty="0" smtClean="0"/>
              <a:t> </a:t>
            </a:r>
            <a:r>
              <a:rPr lang="nl-NL" dirty="0" err="1" smtClean="0"/>
              <a:t>number</a:t>
            </a:r>
            <a:r>
              <a:rPr lang="nl-NL" dirty="0"/>
              <a:t>.</a:t>
            </a:r>
            <a:br>
              <a:rPr lang="nl-NL" dirty="0"/>
            </a:br>
            <a:endParaRPr 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dirty="0" smtClean="0"/>
              <a:t>For </a:t>
            </a:r>
            <a:r>
              <a:rPr lang="nl-NL" dirty="0" err="1" smtClean="0"/>
              <a:t>example</a:t>
            </a:r>
            <a:r>
              <a:rPr lang="nl-NL" dirty="0" smtClean="0"/>
              <a:t>, 100 km/h</a:t>
            </a:r>
            <a:endParaRPr lang="nl-NL" alt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Time - </a:t>
            </a:r>
            <a:r>
              <a:rPr lang="nl-NL" dirty="0" err="1" smtClean="0"/>
              <a:t>distance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39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err="1" smtClean="0"/>
              <a:t>From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visualisation</a:t>
            </a:r>
            <a:r>
              <a:rPr lang="nl-NL" altLang="nl-NL" dirty="0" smtClean="0"/>
              <a:t>:</a:t>
            </a:r>
            <a:r>
              <a:rPr lang="nl-NL" altLang="nl-NL" dirty="0"/>
              <a:t/>
            </a:r>
            <a:br>
              <a:rPr lang="nl-NL" altLang="nl-NL" dirty="0"/>
            </a:br>
            <a:r>
              <a:rPr lang="nl-NL" altLang="nl-NL" dirty="0"/>
              <a:t/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err="1" smtClean="0"/>
              <a:t>To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scheme</a:t>
            </a:r>
            <a:r>
              <a:rPr lang="nl-NL" altLang="nl-NL" dirty="0" smtClean="0"/>
              <a:t>:</a:t>
            </a:r>
            <a:r>
              <a:rPr lang="nl-NL" altLang="nl-NL" dirty="0"/>
              <a:t/>
            </a:r>
            <a:br>
              <a:rPr lang="nl-NL" altLang="nl-NL" dirty="0"/>
            </a:br>
            <a:r>
              <a:rPr lang="nl-NL" altLang="nl-NL" dirty="0"/>
              <a:t/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err="1" smtClean="0"/>
              <a:t>To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graph</a:t>
            </a:r>
            <a:r>
              <a:rPr lang="nl-NL" altLang="nl-NL" dirty="0" smtClean="0"/>
              <a:t>:</a:t>
            </a:r>
            <a:endParaRPr lang="nl-NL" alt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 smtClean="0"/>
              <a:t>Graphs</a:t>
            </a:r>
            <a:r>
              <a:rPr lang="nl-NL" dirty="0" smtClean="0"/>
              <a:t> in DAE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4197562" y="1451433"/>
            <a:ext cx="4346083" cy="792088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3876448" y="2601477"/>
            <a:ext cx="4396584" cy="91058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527" y="4053840"/>
            <a:ext cx="2616077" cy="2026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2014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 smtClean="0"/>
              <a:t>Core</a:t>
            </a:r>
            <a:r>
              <a:rPr lang="nl-NL" dirty="0" smtClean="0"/>
              <a:t> </a:t>
            </a:r>
            <a:r>
              <a:rPr lang="nl-NL" dirty="0" err="1" smtClean="0"/>
              <a:t>competencies</a:t>
            </a:r>
            <a:r>
              <a:rPr lang="nl-NL" dirty="0" smtClean="0"/>
              <a:t> </a:t>
            </a:r>
            <a:r>
              <a:rPr lang="nl-NL" dirty="0" err="1" smtClean="0"/>
              <a:t>graphs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53955"/>
              </p:ext>
            </p:extLst>
          </p:nvPr>
        </p:nvGraphicFramePr>
        <p:xfrm>
          <a:off x="1802740" y="1177099"/>
          <a:ext cx="8640763" cy="453947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336704"/>
                <a:gridCol w="1152128"/>
                <a:gridCol w="1151931"/>
              </a:tblGrid>
              <a:tr h="179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Core</a:t>
                      </a:r>
                      <a:r>
                        <a:rPr lang="nl-NL" sz="1200" baseline="0" dirty="0" smtClean="0">
                          <a:effectLst/>
                        </a:rPr>
                        <a:t> </a:t>
                      </a:r>
                      <a:r>
                        <a:rPr lang="nl-NL" sz="1200" baseline="0" dirty="0" err="1" smtClean="0">
                          <a:effectLst/>
                        </a:rPr>
                        <a:t>competency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Test A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Test B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644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SimSun"/>
                          <a:cs typeface="Times New Roman"/>
                        </a:rPr>
                        <a:t>Pictorially represented data: Drawing conclusions about speed for various distances that have been covered in the same amount of time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504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SimSun"/>
                          <a:cs typeface="Times New Roman"/>
                        </a:rPr>
                        <a:t>Schematically presented time-distance schedule: Drawing conclusions about speed for fixed equal distances that have been covered in varying amounts of time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504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SimSun"/>
                          <a:cs typeface="Times New Roman"/>
                        </a:rPr>
                        <a:t>Schematically presented time-distance schedule: Drawing conclusions about the speed for varying distances that have been covered in fixed time slots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6207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Completing a time-distance graph based on a schematically presented time-distance schedule in which the covered distances and needed time intervals are given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595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SimSun"/>
                          <a:cs typeface="Times New Roman"/>
                        </a:rPr>
                        <a:t>Reading data from a time-distance graph and making the corresponding schematic time-distance schedule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7437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SimSun"/>
                          <a:cs typeface="Times New Roman"/>
                        </a:rPr>
                        <a:t>Using the verbal description of travel times and covered distances for making the corresponding time-distance graph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7437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Drawing conclusions about speed based on a time-distance graph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</a:t>
                      </a:r>
                      <a:r>
                        <a:rPr lang="en-GB" sz="1200" dirty="0" smtClean="0">
                          <a:effectLst/>
                        </a:rPr>
                        <a:t>7</a:t>
                      </a:r>
                      <a:endParaRPr lang="nl-N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Problem</a:t>
                      </a:r>
                      <a:r>
                        <a:rPr lang="nl-NL" sz="1200" dirty="0" smtClean="0">
                          <a:effectLst/>
                        </a:rPr>
                        <a:t> </a:t>
                      </a:r>
                      <a:r>
                        <a:rPr lang="en-GB" sz="1200" dirty="0" smtClean="0">
                          <a:effectLst/>
                        </a:rPr>
                        <a:t>7</a:t>
                      </a:r>
                      <a:endParaRPr lang="nl-N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</a:t>
                      </a:r>
                      <a:r>
                        <a:rPr lang="nl-NL" sz="1200" dirty="0" err="1" smtClean="0">
                          <a:effectLst/>
                        </a:rPr>
                        <a:t>see</a:t>
                      </a:r>
                      <a:r>
                        <a:rPr lang="nl-NL" sz="1200" dirty="0" smtClean="0">
                          <a:effectLst/>
                        </a:rPr>
                        <a:t> manual)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610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nl-NL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Complete tests </a:t>
            </a:r>
            <a:r>
              <a:rPr lang="nl-NL" dirty="0" err="1" smtClean="0"/>
              <a:t>metric</a:t>
            </a:r>
            <a:r>
              <a:rPr lang="nl-NL" dirty="0" smtClean="0"/>
              <a:t> system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graphs</a:t>
            </a:r>
            <a:endParaRPr lang="nl-NL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Last meeting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How </a:t>
            </a:r>
            <a:r>
              <a:rPr lang="nl-NL" dirty="0" err="1" smtClean="0"/>
              <a:t>to</a:t>
            </a:r>
            <a:r>
              <a:rPr lang="nl-NL" dirty="0" smtClean="0"/>
              <a:t> continue?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169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Evaluation </a:t>
            </a:r>
            <a:r>
              <a:rPr lang="nl-NL" dirty="0" err="1"/>
              <a:t>M</a:t>
            </a:r>
            <a:r>
              <a:rPr lang="nl-NL" dirty="0" err="1" smtClean="0"/>
              <a:t>etric</a:t>
            </a:r>
            <a:r>
              <a:rPr lang="nl-NL" dirty="0" smtClean="0"/>
              <a:t> </a:t>
            </a:r>
            <a:r>
              <a:rPr lang="nl-NL" dirty="0" err="1" smtClean="0"/>
              <a:t>sytem</a:t>
            </a: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Evaluation </a:t>
            </a:r>
            <a:r>
              <a:rPr lang="nl-NL" dirty="0" err="1" smtClean="0"/>
              <a:t>Graphs</a:t>
            </a: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General </a:t>
            </a:r>
            <a:r>
              <a:rPr lang="nl-NL" dirty="0" err="1" smtClean="0"/>
              <a:t>evaluation</a:t>
            </a: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Information </a:t>
            </a:r>
            <a:r>
              <a:rPr lang="nl-NL" dirty="0" err="1" smtClean="0"/>
              <a:t>about</a:t>
            </a:r>
            <a:r>
              <a:rPr lang="nl-NL" dirty="0" smtClean="0"/>
              <a:t> </a:t>
            </a:r>
            <a:r>
              <a:rPr lang="nl-NL" dirty="0" err="1" smtClean="0"/>
              <a:t>further</a:t>
            </a:r>
            <a:r>
              <a:rPr lang="nl-NL" dirty="0" smtClean="0"/>
              <a:t> </a:t>
            </a:r>
            <a:r>
              <a:rPr lang="nl-NL" dirty="0" err="1" smtClean="0"/>
              <a:t>use</a:t>
            </a:r>
            <a:r>
              <a:rPr lang="nl-NL" dirty="0" smtClean="0"/>
              <a:t> of </a:t>
            </a:r>
            <a:r>
              <a:rPr lang="nl-NL" dirty="0" err="1" smtClean="0"/>
              <a:t>the</a:t>
            </a:r>
            <a:r>
              <a:rPr lang="nl-NL" dirty="0" smtClean="0"/>
              <a:t> DAE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How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proceed</a:t>
            </a:r>
            <a:r>
              <a:rPr lang="nl-NL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Next meeting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05860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Important dates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355547"/>
              </p:ext>
            </p:extLst>
          </p:nvPr>
        </p:nvGraphicFramePr>
        <p:xfrm>
          <a:off x="1756778" y="1752846"/>
          <a:ext cx="8784976" cy="1986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1718435"/>
                <a:gridCol w="5554373"/>
              </a:tblGrid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Week </a:t>
                      </a:r>
                      <a:r>
                        <a:rPr lang="nl-NL" sz="180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number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Date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u="none" strike="noStrike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1st </a:t>
                      </a:r>
                      <a:r>
                        <a:rPr lang="en-GB" sz="1800" b="1" u="none" strike="noStrike" noProof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FaSMEd</a:t>
                      </a:r>
                      <a:r>
                        <a:rPr lang="en-GB" sz="1800" b="1" u="none" strike="noStrike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meeting</a:t>
                      </a:r>
                      <a:endParaRPr lang="en-GB" sz="1800" b="1" i="0" u="none" strike="noStrike" noProof="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0" i="0" u="none" strike="noStrike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Completing Test A </a:t>
                      </a:r>
                      <a:r>
                        <a:rPr lang="en-GB" sz="1800" b="0" i="0" u="none" strike="noStrike" noProof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percents</a:t>
                      </a:r>
                      <a:endParaRPr lang="en-GB" sz="18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0" i="0" u="none" strike="noStrike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Completing Test A fractions</a:t>
                      </a:r>
                      <a:endParaRPr lang="en-GB" sz="18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2nd</a:t>
                      </a:r>
                      <a:r>
                        <a:rPr lang="en-GB" sz="1800" b="1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800" b="1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FaSMEd</a:t>
                      </a:r>
                      <a:r>
                        <a:rPr lang="en-GB" sz="18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meeting</a:t>
                      </a:r>
                      <a:endParaRPr lang="en-GB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Completing Test A metric system</a:t>
                      </a:r>
                      <a:endParaRPr lang="en-GB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Completing Test A graphs</a:t>
                      </a:r>
                      <a:endParaRPr lang="en-GB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194652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3rd</a:t>
                      </a:r>
                      <a:r>
                        <a:rPr lang="en-GB" sz="1800" b="1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800" b="1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FaSMEd</a:t>
                      </a:r>
                      <a:r>
                        <a:rPr lang="en-GB" sz="18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meeting</a:t>
                      </a:r>
                      <a:endParaRPr lang="en-GB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251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838200" y="1194647"/>
            <a:ext cx="105156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endParaRPr lang="nl-NL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err="1"/>
              <a:t>Questions</a:t>
            </a:r>
            <a:r>
              <a:rPr lang="nl-NL" dirty="0"/>
              <a:t>/</a:t>
            </a:r>
            <a:r>
              <a:rPr lang="nl-NL" dirty="0" err="1"/>
              <a:t>problems</a:t>
            </a:r>
            <a:r>
              <a:rPr lang="nl-NL" dirty="0"/>
              <a:t> </a:t>
            </a:r>
            <a:r>
              <a:rPr lang="nl-NL" u="sng" dirty="0" err="1"/>
              <a:t>progress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 err="1"/>
              <a:t>Send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e-mail </a:t>
            </a:r>
            <a:r>
              <a:rPr lang="nl-NL" dirty="0" err="1"/>
              <a:t>to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&lt;</a:t>
            </a:r>
            <a:r>
              <a:rPr lang="nl-NL" dirty="0" err="1"/>
              <a:t>your</a:t>
            </a:r>
            <a:r>
              <a:rPr lang="nl-NL" dirty="0"/>
              <a:t> e-mail </a:t>
            </a:r>
            <a:r>
              <a:rPr lang="nl-NL" dirty="0" err="1"/>
              <a:t>address</a:t>
            </a:r>
            <a:r>
              <a:rPr lang="nl-NL" dirty="0"/>
              <a:t>&gt;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err="1"/>
              <a:t>Questions</a:t>
            </a:r>
            <a:r>
              <a:rPr lang="nl-NL" dirty="0"/>
              <a:t>/</a:t>
            </a:r>
            <a:r>
              <a:rPr lang="nl-NL" dirty="0" err="1"/>
              <a:t>problems</a:t>
            </a:r>
            <a:r>
              <a:rPr lang="nl-NL" dirty="0"/>
              <a:t> </a:t>
            </a:r>
            <a:r>
              <a:rPr lang="nl-NL" u="sng" dirty="0"/>
              <a:t>DAE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 err="1"/>
              <a:t>Send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e-mail </a:t>
            </a:r>
            <a:r>
              <a:rPr lang="nl-NL" dirty="0" err="1"/>
              <a:t>to</a:t>
            </a:r>
            <a:endParaRPr lang="nl-NL" dirty="0"/>
          </a:p>
          <a:p>
            <a:pPr marL="0" lvl="0" indent="0">
              <a:buNone/>
            </a:pPr>
            <a:r>
              <a:rPr lang="nl-NL" dirty="0">
                <a:hlinkClick r:id="rId2"/>
              </a:rPr>
              <a:t>M.J.Abels@uu.nl</a:t>
            </a:r>
            <a:r>
              <a:rPr lang="nl-NL" dirty="0"/>
              <a:t> (Mieke Abels)</a:t>
            </a:r>
          </a:p>
          <a:p>
            <a:pPr marL="0" indent="0">
              <a:buFont typeface="+mj-lt"/>
              <a:buNone/>
            </a:pP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372996"/>
            <a:ext cx="10515600" cy="649091"/>
          </a:xfrm>
        </p:spPr>
        <p:txBody>
          <a:bodyPr/>
          <a:lstStyle/>
          <a:p>
            <a:r>
              <a:rPr lang="nl-NL" dirty="0" err="1" smtClean="0"/>
              <a:t>Finally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147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Colophon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03815" y="4555671"/>
            <a:ext cx="80499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This PowerPoint was designed by</a:t>
            </a:r>
          </a:p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Ilona </a:t>
            </a:r>
            <a:r>
              <a:rPr lang="en-US" altLang="en-US" dirty="0">
                <a:latin typeface="Arial" pitchFamily="34" charset="0"/>
              </a:rPr>
              <a:t>Friso-van den Bos</a:t>
            </a:r>
            <a:r>
              <a:rPr lang="en-US" altLang="en-US" dirty="0">
                <a:latin typeface="Arial" pitchFamily="34" charset="0"/>
              </a:rPr>
              <a:t>,</a:t>
            </a:r>
            <a:r>
              <a:rPr lang="en-US" altLang="en-US" dirty="0">
                <a:latin typeface="Arial" pitchFamily="34" charset="0"/>
              </a:rPr>
              <a:t> Mieke Abels &amp; Marja van den Heuvel-Panhuizen </a:t>
            </a:r>
            <a:endParaRPr lang="en-US" altLang="en-US" dirty="0">
              <a:latin typeface="Arial" pitchFamily="34" charset="0"/>
            </a:endParaRPr>
          </a:p>
          <a:p>
            <a:r>
              <a:rPr lang="en-US" i="1" dirty="0"/>
              <a:t>Freudenthal Group, Faculty of Social and Behavioural Sciences</a:t>
            </a:r>
            <a:endParaRPr lang="nl-NL" dirty="0"/>
          </a:p>
          <a:p>
            <a:r>
              <a:rPr lang="en-US" i="1" dirty="0"/>
              <a:t>Freudenthal Institute, Faculty of Science</a:t>
            </a:r>
            <a:endParaRPr lang="nl-NL" dirty="0"/>
          </a:p>
          <a:p>
            <a:r>
              <a:rPr lang="en-US" i="1" dirty="0"/>
              <a:t>Utrecht University</a:t>
            </a: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54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/>
              <a:t>Evaluation </a:t>
            </a:r>
            <a:r>
              <a:rPr lang="nl-NL" altLang="nl-NL" dirty="0" err="1" smtClean="0"/>
              <a:t>Percents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and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Fractions</a:t>
            </a:r>
            <a:r>
              <a:rPr lang="nl-NL" altLang="nl-NL" dirty="0"/>
              <a:t/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err="1" smtClean="0"/>
              <a:t>Ahead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with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the</a:t>
            </a:r>
            <a:r>
              <a:rPr lang="nl-NL" altLang="nl-NL" dirty="0" smtClean="0"/>
              <a:t> DAE</a:t>
            </a:r>
            <a:r>
              <a:rPr lang="nl-NL" altLang="nl-NL" dirty="0"/>
              <a:t/>
            </a:r>
            <a:br>
              <a:rPr lang="nl-NL" altLang="nl-NL" dirty="0"/>
            </a:br>
            <a:endParaRPr lang="nl-NL" altLang="nl-NL" sz="2000" dirty="0"/>
          </a:p>
          <a:p>
            <a:pPr lvl="1">
              <a:spcBef>
                <a:spcPct val="0"/>
              </a:spcBef>
            </a:pPr>
            <a:r>
              <a:rPr lang="nl-NL" altLang="nl-NL" dirty="0" smtClean="0"/>
              <a:t>- </a:t>
            </a:r>
            <a:r>
              <a:rPr lang="nl-NL" altLang="nl-NL" dirty="0" err="1" smtClean="0"/>
              <a:t>Metric</a:t>
            </a:r>
            <a:r>
              <a:rPr lang="nl-NL" altLang="nl-NL" dirty="0" smtClean="0"/>
              <a:t> system</a:t>
            </a:r>
            <a:endParaRPr lang="nl-NL" altLang="nl-NL" dirty="0"/>
          </a:p>
          <a:p>
            <a:pPr marL="914400" lvl="1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sz="2000" dirty="0"/>
          </a:p>
          <a:p>
            <a:pPr lvl="1">
              <a:spcBef>
                <a:spcPct val="0"/>
              </a:spcBef>
            </a:pPr>
            <a:r>
              <a:rPr lang="nl-NL" altLang="nl-NL" dirty="0" smtClean="0"/>
              <a:t>- </a:t>
            </a:r>
            <a:r>
              <a:rPr lang="nl-NL" altLang="nl-NL" dirty="0" err="1" smtClean="0"/>
              <a:t>Graphs</a:t>
            </a:r>
            <a:r>
              <a:rPr lang="nl-NL" altLang="nl-NL" dirty="0" smtClean="0"/>
              <a:t/>
            </a:r>
            <a:br>
              <a:rPr lang="nl-NL" altLang="nl-NL" dirty="0" smtClean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/>
              <a:t>Next steps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 smtClean="0"/>
              <a:t>Programme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22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 smtClean="0"/>
              <a:t>Responses of </a:t>
            </a:r>
            <a:r>
              <a:rPr lang="nl-NL" altLang="nl-NL" dirty="0" err="1" smtClean="0"/>
              <a:t>students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after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completing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the</a:t>
            </a:r>
            <a:r>
              <a:rPr lang="nl-NL" altLang="nl-NL" dirty="0" smtClean="0"/>
              <a:t> tests?</a:t>
            </a: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 err="1" smtClean="0"/>
              <a:t>When</a:t>
            </a:r>
            <a:r>
              <a:rPr lang="nl-NL" altLang="nl-NL" dirty="0" smtClean="0"/>
              <a:t> </a:t>
            </a:r>
            <a:r>
              <a:rPr lang="nl-NL" altLang="nl-NL" dirty="0" err="1"/>
              <a:t>you</a:t>
            </a:r>
            <a:r>
              <a:rPr lang="nl-NL" altLang="nl-NL" dirty="0"/>
              <a:t> </a:t>
            </a:r>
            <a:r>
              <a:rPr lang="nl-NL" altLang="nl-NL" dirty="0" err="1"/>
              <a:t>checked</a:t>
            </a:r>
            <a:r>
              <a:rPr lang="nl-NL" altLang="nl-NL" dirty="0"/>
              <a:t> </a:t>
            </a:r>
            <a:r>
              <a:rPr lang="nl-NL" altLang="nl-NL" dirty="0" err="1"/>
              <a:t>the</a:t>
            </a:r>
            <a:r>
              <a:rPr lang="nl-NL" altLang="nl-NL" dirty="0"/>
              <a:t> </a:t>
            </a:r>
            <a:r>
              <a:rPr lang="nl-NL" altLang="nl-NL" dirty="0" err="1" smtClean="0"/>
              <a:t>results</a:t>
            </a:r>
            <a:r>
              <a:rPr lang="nl-NL" altLang="nl-NL" dirty="0" smtClean="0"/>
              <a:t>, </a:t>
            </a:r>
            <a:r>
              <a:rPr lang="nl-NL" altLang="nl-NL" dirty="0" err="1" smtClean="0"/>
              <a:t>what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did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you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notice</a:t>
            </a:r>
            <a:r>
              <a:rPr lang="nl-NL" altLang="nl-NL" dirty="0" smtClean="0"/>
              <a:t> first </a:t>
            </a:r>
            <a:r>
              <a:rPr lang="nl-NL" altLang="nl-NL" dirty="0"/>
              <a:t>?</a:t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 err="1" smtClean="0"/>
              <a:t>What</a:t>
            </a:r>
            <a:r>
              <a:rPr lang="nl-NL" altLang="nl-NL" dirty="0" smtClean="0"/>
              <a:t> went well? </a:t>
            </a:r>
            <a:r>
              <a:rPr lang="nl-NL" altLang="nl-NL" dirty="0" err="1" smtClean="0"/>
              <a:t>What</a:t>
            </a:r>
            <a:r>
              <a:rPr lang="nl-NL" altLang="nl-NL" dirty="0" smtClean="0"/>
              <a:t> was </a:t>
            </a:r>
            <a:r>
              <a:rPr lang="nl-NL" altLang="nl-NL" dirty="0" err="1" smtClean="0"/>
              <a:t>difficult</a:t>
            </a:r>
            <a:r>
              <a:rPr lang="nl-NL" altLang="nl-NL" dirty="0" smtClean="0"/>
              <a:t>?</a:t>
            </a:r>
            <a:endParaRPr lang="nl-NL" alt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 smtClean="0"/>
              <a:t>Discussion</a:t>
            </a:r>
            <a:r>
              <a:rPr lang="nl-NL" dirty="0" smtClean="0"/>
              <a:t> </a:t>
            </a:r>
            <a:r>
              <a:rPr lang="nl-NL" dirty="0" err="1" smtClean="0"/>
              <a:t>Percents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Fractions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11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 err="1" smtClean="0"/>
              <a:t>What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did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you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learn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from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the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results</a:t>
            </a:r>
            <a:r>
              <a:rPr lang="nl-NL" altLang="nl-NL" dirty="0" smtClean="0"/>
              <a:t>?</a:t>
            </a: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en-US" dirty="0"/>
              <a:t>What have you done with it , or are you going to do with it</a:t>
            </a:r>
            <a:r>
              <a:rPr lang="en-US" dirty="0" smtClean="0"/>
              <a:t>?</a:t>
            </a:r>
            <a:endParaRPr lang="nl-NL" altLang="nl-NL" dirty="0"/>
          </a:p>
          <a:p>
            <a:pPr>
              <a:spcBef>
                <a:spcPct val="0"/>
              </a:spcBef>
            </a:pPr>
            <a:endParaRPr lang="nl-NL" altLang="nl-NL" dirty="0"/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/>
              <a:t>Test B</a:t>
            </a:r>
            <a:r>
              <a:rPr lang="nl-NL" altLang="nl-NL" dirty="0"/>
              <a:t>?</a:t>
            </a: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dirty="0"/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err="1" smtClean="0"/>
              <a:t>Questions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and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ideas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for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use</a:t>
            </a:r>
            <a:r>
              <a:rPr lang="nl-NL" altLang="nl-NL" dirty="0" smtClean="0"/>
              <a:t>?</a:t>
            </a:r>
            <a:endParaRPr lang="nl-NL" alt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/>
              <a:t>Discussion</a:t>
            </a:r>
            <a:r>
              <a:rPr lang="nl-NL" dirty="0"/>
              <a:t> </a:t>
            </a:r>
            <a:r>
              <a:rPr lang="nl-NL" dirty="0" err="1"/>
              <a:t>Percents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Fractions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04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err="1" smtClean="0"/>
              <a:t>What</a:t>
            </a:r>
            <a:r>
              <a:rPr lang="nl-NL" dirty="0" smtClean="0"/>
              <a:t> does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consist</a:t>
            </a:r>
            <a:r>
              <a:rPr lang="nl-NL" dirty="0" smtClean="0"/>
              <a:t> of?</a:t>
            </a:r>
            <a:endParaRPr lang="nl-NL" dirty="0"/>
          </a:p>
          <a:p>
            <a:pPr marL="857250" lvl="1" indent="-457200">
              <a:buFont typeface="Arial" panose="020B0604020202020204" pitchFamily="34" charset="0"/>
              <a:buChar char="−"/>
            </a:pPr>
            <a:r>
              <a:rPr lang="nl-NL" dirty="0" err="1" smtClean="0"/>
              <a:t>Not</a:t>
            </a:r>
            <a:r>
              <a:rPr lang="nl-NL" dirty="0" smtClean="0"/>
              <a:t>: </a:t>
            </a:r>
            <a:r>
              <a:rPr lang="nl-NL" dirty="0" err="1" smtClean="0"/>
              <a:t>measuring</a:t>
            </a:r>
            <a:r>
              <a:rPr lang="nl-NL" dirty="0" smtClean="0"/>
              <a:t> as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/>
              <a:t>activity</a:t>
            </a:r>
            <a:r>
              <a:rPr lang="nl-NL" dirty="0"/>
              <a:t/>
            </a:r>
            <a:br>
              <a:rPr lang="nl-NL" dirty="0"/>
            </a:br>
            <a:endParaRPr lang="nl-NL" sz="1600" dirty="0"/>
          </a:p>
          <a:p>
            <a:pPr marL="857250" lvl="1" indent="-457200">
              <a:buFont typeface="Arial" panose="020B0604020202020204" pitchFamily="34" charset="0"/>
              <a:buChar char="−"/>
            </a:pPr>
            <a:r>
              <a:rPr lang="nl-NL" dirty="0" smtClean="0"/>
              <a:t>But </a:t>
            </a:r>
            <a:r>
              <a:rPr lang="nl-NL" dirty="0" err="1" smtClean="0"/>
              <a:t>how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various</a:t>
            </a:r>
            <a:r>
              <a:rPr lang="nl-NL" dirty="0" smtClean="0"/>
              <a:t> units of </a:t>
            </a:r>
            <a:r>
              <a:rPr lang="nl-NL" dirty="0" err="1" smtClean="0"/>
              <a:t>measurement</a:t>
            </a:r>
            <a:r>
              <a:rPr lang="nl-NL" dirty="0" smtClean="0"/>
              <a:t> </a:t>
            </a:r>
            <a:r>
              <a:rPr lang="nl-NL" dirty="0" err="1" smtClean="0"/>
              <a:t>relate</a:t>
            </a:r>
            <a:r>
              <a:rPr lang="nl-NL" dirty="0" smtClean="0"/>
              <a:t>: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metric</a:t>
            </a:r>
            <a:r>
              <a:rPr lang="nl-NL" dirty="0" smtClean="0"/>
              <a:t> system.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What are your </a:t>
            </a:r>
            <a:r>
              <a:rPr lang="en-US" dirty="0" smtClean="0"/>
              <a:t>teaching experiences </a:t>
            </a:r>
            <a:r>
              <a:rPr lang="en-US" dirty="0"/>
              <a:t>with </a:t>
            </a:r>
            <a:r>
              <a:rPr lang="en-US" dirty="0" smtClean="0"/>
              <a:t>the metric system 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 smtClean="0"/>
              <a:t>Metric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081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 F </a:t>
            </a:r>
            <a:r>
              <a:rPr lang="nl-NL" dirty="0" err="1" smtClean="0"/>
              <a:t>and</a:t>
            </a:r>
            <a:r>
              <a:rPr lang="nl-NL" dirty="0" smtClean="0"/>
              <a:t> 1 S: have at </a:t>
            </a:r>
            <a:r>
              <a:rPr lang="nl-NL" dirty="0" err="1" smtClean="0"/>
              <a:t>the</a:t>
            </a:r>
            <a:r>
              <a:rPr lang="nl-NL" dirty="0" smtClean="0"/>
              <a:t> ready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5783417"/>
              </p:ext>
            </p:extLst>
          </p:nvPr>
        </p:nvGraphicFramePr>
        <p:xfrm>
          <a:off x="1871100" y="1427994"/>
          <a:ext cx="8136904" cy="449329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456384"/>
                <a:gridCol w="4680520"/>
              </a:tblGrid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 smtClean="0">
                          <a:effectLst/>
                        </a:rPr>
                        <a:t>Is </a:t>
                      </a:r>
                      <a:r>
                        <a:rPr lang="nl-NL" sz="4900" dirty="0" err="1" smtClean="0">
                          <a:effectLst/>
                        </a:rPr>
                        <a:t>equal</a:t>
                      </a:r>
                      <a:r>
                        <a:rPr lang="nl-NL" sz="4900" dirty="0" smtClean="0">
                          <a:effectLst/>
                        </a:rPr>
                        <a:t> </a:t>
                      </a:r>
                      <a:r>
                        <a:rPr lang="nl-NL" sz="4900" dirty="0" err="1" smtClean="0">
                          <a:effectLst/>
                        </a:rPr>
                        <a:t>to</a:t>
                      </a:r>
                      <a:r>
                        <a:rPr lang="nl-NL" sz="4900" baseline="0" dirty="0" smtClean="0">
                          <a:effectLst/>
                        </a:rPr>
                        <a:t>: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 km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1000 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>
                          <a:effectLst/>
                        </a:rPr>
                        <a:t>1 m</a:t>
                      </a:r>
                      <a:endParaRPr lang="nl-NL" sz="4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10 dm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 dm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10 cm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>
                          <a:effectLst/>
                        </a:rPr>
                        <a:t>1 m</a:t>
                      </a:r>
                      <a:endParaRPr lang="nl-NL" sz="4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>
                          <a:effectLst/>
                        </a:rPr>
                        <a:t>100 cm</a:t>
                      </a:r>
                      <a:endParaRPr lang="nl-NL" sz="4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 cm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10 mm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678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km </a:t>
            </a:r>
            <a:r>
              <a:rPr lang="nl-NL" dirty="0"/>
              <a:t>→ m → dm → cm → mm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l → dl , cl, ml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kg → g → mg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Dutch </a:t>
            </a:r>
            <a:r>
              <a:rPr lang="nl-NL" dirty="0" err="1" smtClean="0"/>
              <a:t>reference</a:t>
            </a:r>
            <a:r>
              <a:rPr lang="nl-NL" dirty="0" smtClean="0"/>
              <a:t> level 1F</a:t>
            </a:r>
            <a:r>
              <a:rPr lang="nl-NL" dirty="0"/>
              <a:t>: </a:t>
            </a:r>
            <a:r>
              <a:rPr lang="nl-NL" dirty="0" err="1" smtClean="0"/>
              <a:t>primarily</a:t>
            </a:r>
            <a:r>
              <a:rPr lang="nl-NL" dirty="0" smtClean="0"/>
              <a:t> </a:t>
            </a:r>
            <a:r>
              <a:rPr lang="nl-NL" dirty="0" err="1" smtClean="0"/>
              <a:t>from</a:t>
            </a:r>
            <a:r>
              <a:rPr lang="nl-NL" dirty="0" smtClean="0"/>
              <a:t> </a:t>
            </a:r>
            <a:r>
              <a:rPr lang="nl-NL" dirty="0" err="1" smtClean="0"/>
              <a:t>larger</a:t>
            </a:r>
            <a:r>
              <a:rPr lang="nl-NL" dirty="0" smtClean="0"/>
              <a:t> units </a:t>
            </a:r>
            <a:r>
              <a:rPr lang="nl-NL" dirty="0" err="1" smtClean="0"/>
              <a:t>to</a:t>
            </a:r>
            <a:r>
              <a:rPr lang="nl-NL" dirty="0" smtClean="0"/>
              <a:t> smaller units (in </a:t>
            </a:r>
            <a:r>
              <a:rPr lang="nl-NL" dirty="0" err="1" smtClean="0"/>
              <a:t>meaningful</a:t>
            </a:r>
            <a:r>
              <a:rPr lang="nl-NL" dirty="0" smtClean="0"/>
              <a:t> </a:t>
            </a:r>
            <a:r>
              <a:rPr lang="nl-NL" dirty="0" err="1" smtClean="0"/>
              <a:t>situations</a:t>
            </a:r>
            <a:r>
              <a:rPr lang="nl-NL" dirty="0" smtClean="0"/>
              <a:t>)</a:t>
            </a:r>
            <a:r>
              <a:rPr lang="nl-NL" dirty="0"/>
              <a:t>	</a:t>
            </a:r>
          </a:p>
          <a:p>
            <a:pPr marL="0" indent="0">
              <a:buNone/>
            </a:pPr>
            <a:r>
              <a:rPr lang="nl-NL" dirty="0" smtClean="0"/>
              <a:t>Dutch </a:t>
            </a:r>
            <a:r>
              <a:rPr lang="nl-NL" dirty="0" err="1" smtClean="0"/>
              <a:t>reference</a:t>
            </a:r>
            <a:r>
              <a:rPr lang="nl-NL" dirty="0" smtClean="0"/>
              <a:t> level 1S</a:t>
            </a:r>
            <a:r>
              <a:rPr lang="nl-NL" dirty="0"/>
              <a:t>: </a:t>
            </a:r>
            <a:r>
              <a:rPr lang="nl-NL" dirty="0" err="1" smtClean="0"/>
              <a:t>also</a:t>
            </a:r>
            <a:r>
              <a:rPr lang="nl-NL" dirty="0" smtClean="0"/>
              <a:t> </a:t>
            </a:r>
            <a:r>
              <a:rPr lang="nl-NL" dirty="0" err="1" smtClean="0"/>
              <a:t>from</a:t>
            </a:r>
            <a:r>
              <a:rPr lang="nl-NL" dirty="0" smtClean="0"/>
              <a:t> smaller units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larger</a:t>
            </a:r>
            <a:r>
              <a:rPr lang="nl-NL" dirty="0" smtClean="0"/>
              <a:t> units,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working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decimal</a:t>
            </a:r>
            <a:r>
              <a:rPr lang="nl-NL" dirty="0" smtClean="0"/>
              <a:t> </a:t>
            </a:r>
            <a:r>
              <a:rPr lang="nl-NL" dirty="0" err="1" smtClean="0"/>
              <a:t>numbers</a:t>
            </a:r>
            <a:r>
              <a:rPr lang="nl-NL" dirty="0" smtClean="0"/>
              <a:t> (</a:t>
            </a:r>
            <a:r>
              <a:rPr lang="nl-NL" dirty="0" err="1" smtClean="0"/>
              <a:t>also</a:t>
            </a:r>
            <a:r>
              <a:rPr lang="nl-NL" dirty="0" smtClean="0"/>
              <a:t> without a </a:t>
            </a:r>
            <a:r>
              <a:rPr lang="nl-NL" dirty="0" err="1" smtClean="0"/>
              <a:t>situation</a:t>
            </a:r>
            <a:r>
              <a:rPr lang="nl-NL" dirty="0" smtClean="0"/>
              <a:t>)</a:t>
            </a:r>
            <a:r>
              <a:rPr lang="nl-NL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Relations </a:t>
            </a:r>
            <a:r>
              <a:rPr lang="nl-NL" dirty="0" err="1" smtClean="0"/>
              <a:t>between</a:t>
            </a:r>
            <a:r>
              <a:rPr lang="nl-NL" dirty="0" smtClean="0"/>
              <a:t> </a:t>
            </a:r>
            <a:r>
              <a:rPr lang="nl-NL" dirty="0" err="1" smtClean="0"/>
              <a:t>some</a:t>
            </a:r>
            <a:r>
              <a:rPr lang="nl-NL" dirty="0" smtClean="0"/>
              <a:t> standard </a:t>
            </a:r>
            <a:r>
              <a:rPr lang="nl-NL" dirty="0" err="1" smtClean="0"/>
              <a:t>measurement</a:t>
            </a:r>
            <a:r>
              <a:rPr lang="nl-NL" dirty="0" smtClean="0"/>
              <a:t> units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008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1 dm</a:t>
            </a:r>
            <a:r>
              <a:rPr lang="en-GB" baseline="30000" dirty="0" smtClean="0"/>
              <a:t>3</a:t>
            </a:r>
            <a:r>
              <a:rPr lang="en-GB" dirty="0" smtClean="0"/>
              <a:t> = 1 litre = 1000 ml </a:t>
            </a:r>
            <a:br>
              <a:rPr lang="en-GB" dirty="0" smtClean="0"/>
            </a:br>
            <a:r>
              <a:rPr lang="en-GB" dirty="0" smtClean="0"/>
              <a:t>(for reference level 1F)</a:t>
            </a:r>
          </a:p>
          <a:p>
            <a:endParaRPr lang="en-GB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1 m</a:t>
            </a:r>
            <a:r>
              <a:rPr lang="en-GB" baseline="30000" dirty="0" smtClean="0"/>
              <a:t>3</a:t>
            </a:r>
            <a:r>
              <a:rPr lang="en-GB" dirty="0" smtClean="0"/>
              <a:t> = 1000 litres </a:t>
            </a:r>
            <a:br>
              <a:rPr lang="en-GB" dirty="0" smtClean="0"/>
            </a:br>
            <a:r>
              <a:rPr lang="en-GB" dirty="0" smtClean="0"/>
              <a:t>(for reference level 1S)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1F </a:t>
            </a:r>
            <a:r>
              <a:rPr lang="nl-NL" dirty="0" err="1" smtClean="0"/>
              <a:t>and</a:t>
            </a:r>
            <a:r>
              <a:rPr lang="nl-NL" dirty="0" smtClean="0"/>
              <a:t> 1S: </a:t>
            </a:r>
            <a:r>
              <a:rPr lang="nl-NL" dirty="0" err="1" smtClean="0"/>
              <a:t>knowing</a:t>
            </a:r>
            <a:r>
              <a:rPr lang="nl-NL" dirty="0" smtClean="0"/>
              <a:t>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facts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655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 smtClean="0"/>
              <a:t>Core</a:t>
            </a:r>
            <a:r>
              <a:rPr lang="nl-NL" dirty="0" smtClean="0"/>
              <a:t> </a:t>
            </a:r>
            <a:r>
              <a:rPr lang="nl-NL" dirty="0" err="1" smtClean="0"/>
              <a:t>competencies</a:t>
            </a:r>
            <a:r>
              <a:rPr lang="nl-NL" dirty="0" smtClean="0"/>
              <a:t> </a:t>
            </a:r>
            <a:r>
              <a:rPr lang="nl-NL" dirty="0" err="1" smtClean="0"/>
              <a:t>metric</a:t>
            </a:r>
            <a:r>
              <a:rPr lang="nl-NL" dirty="0" smtClean="0"/>
              <a:t> system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876671"/>
              </p:ext>
            </p:extLst>
          </p:nvPr>
        </p:nvGraphicFramePr>
        <p:xfrm>
          <a:off x="1902192" y="1261736"/>
          <a:ext cx="8640763" cy="450889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761060"/>
                <a:gridCol w="2927401"/>
                <a:gridCol w="2952302"/>
              </a:tblGrid>
              <a:tr h="182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err="1" smtClean="0">
                          <a:effectLst/>
                        </a:rPr>
                        <a:t>Core</a:t>
                      </a:r>
                      <a:r>
                        <a:rPr lang="nl-NL" sz="1200" dirty="0" smtClean="0">
                          <a:effectLst/>
                        </a:rPr>
                        <a:t> </a:t>
                      </a:r>
                      <a:r>
                        <a:rPr lang="nl-NL" sz="1200" dirty="0" err="1" smtClean="0">
                          <a:effectLst/>
                        </a:rPr>
                        <a:t>competency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Test A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Toets B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759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Converting measures of weight: g, kg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1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Click what is more: 5 kg or 7000 grams. How many grams is the difference? ... grams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1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A shopping bag weighs 3 kg. 40 grams are added. How many grams does the bag weigh now?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... grams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59430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Converting measures of length: cm, </a:t>
                      </a:r>
                      <a:r>
                        <a:rPr lang="en-US" sz="1400" dirty="0" err="1">
                          <a:effectLst/>
                          <a:latin typeface="Calibri"/>
                          <a:ea typeface="SimSun"/>
                          <a:cs typeface="Times New Roman"/>
                        </a:rPr>
                        <a:t>dm</a:t>
                      </a: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, m, km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2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The height of a crate is 60 cm. A pile of five of these crates is …  meters high.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2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A window is 2 m and 4 dm high. How many centimeters is the height of the window? ... cm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594303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3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A sports field is 50 meters wide and 150 meters long. How many kilometers ran the students after 10 laps? ... km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3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A sports field is 40 meters wide and 60 meters long. After how many laps did the students run exactly 4 km? After ... laps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7314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Converting measures of area: m</a:t>
                      </a:r>
                      <a:r>
                        <a:rPr lang="en-US" sz="1400" baseline="300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, cm</a:t>
                      </a:r>
                      <a:r>
                        <a:rPr lang="en-US" sz="1400" baseline="300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2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4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Click what is bigger: a terrace of 10 m</a:t>
                      </a:r>
                      <a:r>
                        <a:rPr lang="en-US" sz="1050" baseline="30000">
                          <a:effectLst/>
                          <a:latin typeface="Calibri"/>
                          <a:ea typeface="SimSun"/>
                          <a:cs typeface="Times New Roman"/>
                        </a:rPr>
                        <a:t>2</a:t>
                      </a: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 or a terrace of 800 dm</a:t>
                      </a:r>
                      <a:r>
                        <a:rPr lang="en-US" sz="1050" baseline="30000">
                          <a:effectLst/>
                          <a:latin typeface="Calibri"/>
                          <a:ea typeface="SimSun"/>
                          <a:cs typeface="Times New Roman"/>
                        </a:rPr>
                        <a:t>2</a:t>
                      </a: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.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How many dm</a:t>
                      </a:r>
                      <a:r>
                        <a:rPr lang="en-US" sz="1050" baseline="30000">
                          <a:effectLst/>
                          <a:latin typeface="Calibri"/>
                          <a:ea typeface="SimSun"/>
                          <a:cs typeface="Times New Roman"/>
                        </a:rPr>
                        <a:t>2</a:t>
                      </a: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 is the difference? ... dm</a:t>
                      </a:r>
                      <a:r>
                        <a:rPr lang="en-US" sz="1050" baseline="30000">
                          <a:effectLst/>
                          <a:latin typeface="Calibri"/>
                          <a:ea typeface="SimSun"/>
                          <a:cs typeface="Times New Roman"/>
                        </a:rPr>
                        <a:t>2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4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How many m</a:t>
                      </a:r>
                      <a:r>
                        <a:rPr lang="en-US" sz="1050" baseline="30000">
                          <a:effectLst/>
                          <a:latin typeface="Calibri"/>
                          <a:ea typeface="SimSun"/>
                          <a:cs typeface="Times New Roman"/>
                        </a:rPr>
                        <a:t>2</a:t>
                      </a: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 of tiles are needed to make a terrace of 50 dm wide and 60 dm long? ... m</a:t>
                      </a:r>
                      <a:r>
                        <a:rPr lang="en-US" sz="1050" baseline="30000">
                          <a:effectLst/>
                          <a:latin typeface="Calibri"/>
                          <a:ea typeface="SimSun"/>
                          <a:cs typeface="Times New Roman"/>
                        </a:rPr>
                        <a:t>2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7011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Converting measures of volume: dm</a:t>
                      </a:r>
                      <a:r>
                        <a:rPr lang="en-US" sz="1400" baseline="300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3</a:t>
                      </a: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, cm</a:t>
                      </a:r>
                      <a:r>
                        <a:rPr lang="en-US" sz="1400" baseline="300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3</a:t>
                      </a: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, liter, dl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5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Click which tank can hold the most: a tank of 30 liters or a tank of 28 dm</a:t>
                      </a:r>
                      <a:r>
                        <a:rPr lang="en-US" sz="1050" baseline="30000">
                          <a:effectLst/>
                          <a:latin typeface="Calibri"/>
                          <a:ea typeface="SimSun"/>
                          <a:cs typeface="Times New Roman"/>
                        </a:rPr>
                        <a:t>3</a:t>
                      </a: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.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How many deciliters is the difference? … deciliters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5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Click which tank can hold the most: a tank of 4000 milliliters or a tank of 10 dm</a:t>
                      </a:r>
                      <a:r>
                        <a:rPr lang="en-US" sz="1050" baseline="30000">
                          <a:effectLst/>
                          <a:latin typeface="Calibri"/>
                          <a:ea typeface="SimSun"/>
                          <a:cs typeface="Times New Roman"/>
                        </a:rPr>
                        <a:t>3</a:t>
                      </a: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. How many deciliters is the difference? ... dl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8764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Converting liter, dl, cl, and ml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6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Calibri"/>
                          <a:ea typeface="SimSun"/>
                          <a:cs typeface="Times New Roman"/>
                        </a:rPr>
                        <a:t>One glass can 200 ml of lemonade. There are 3 liters of lemonade. How many glasses can you fill? … glasses</a:t>
                      </a:r>
                      <a:endParaRPr lang="nl-NL" sz="1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Problem 6</a:t>
                      </a:r>
                      <a:endParaRPr lang="nl-NL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A bottle can hold 150 milliliters of perfume. A container contains 6 liters of perfume. How many bottles can be filled with this? ... bottles</a:t>
                      </a:r>
                      <a:endParaRPr lang="nl-NL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745141"/>
      </p:ext>
    </p:extLst>
  </p:cSld>
  <p:clrMapOvr>
    <a:masterClrMapping/>
  </p:clrMapOvr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940</Words>
  <Application>Microsoft Macintosh PowerPoint</Application>
  <PresentationFormat>Widescreen</PresentationFormat>
  <Paragraphs>195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Cambria</vt:lpstr>
      <vt:lpstr>SimSun</vt:lpstr>
      <vt:lpstr>Times New Roman</vt:lpstr>
      <vt:lpstr>Arial</vt:lpstr>
      <vt:lpstr>FaSMEd</vt:lpstr>
      <vt:lpstr>Working with the Digital Assessment Environment FaSMEd Meeting 2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Marja</cp:lastModifiedBy>
  <cp:revision>54</cp:revision>
  <dcterms:created xsi:type="dcterms:W3CDTF">2016-05-12T08:34:04Z</dcterms:created>
  <dcterms:modified xsi:type="dcterms:W3CDTF">2016-10-28T09:02:38Z</dcterms:modified>
</cp:coreProperties>
</file>