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3FF"/>
    <a:srgbClr val="5B9BD5"/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8"/>
    <p:restoredTop sz="95122"/>
  </p:normalViewPr>
  <p:slideViewPr>
    <p:cSldViewPr snapToGrid="0" snapToObjects="1">
      <p:cViewPr>
        <p:scale>
          <a:sx n="78" d="100"/>
          <a:sy n="78" d="100"/>
        </p:scale>
        <p:origin x="-960" y="-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1781221"/>
            <a:ext cx="78867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5400" b="1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3952183"/>
            <a:ext cx="78867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44F81A5-2071-6E4C-A6C5-B2C917DA52F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1114927"/>
            <a:ext cx="1971675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1114925"/>
            <a:ext cx="5800725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4EEF4E-A231-3746-9207-C6095139A6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58493"/>
            <a:ext cx="78867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4111230"/>
            <a:ext cx="78867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2DEE4CD-96FE-F349-8DA5-316D560D65A0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130968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130967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FF91F2-3A5C-F341-B7A7-3AA9846F522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1" y="11773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101516"/>
            <a:ext cx="3868340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1773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109538"/>
            <a:ext cx="3887391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C9B30A1-2545-5749-B9E2-BC2BD42E33C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42" y="2434558"/>
            <a:ext cx="78867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38989"/>
            <a:ext cx="2949178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1138988"/>
            <a:ext cx="46291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55868"/>
            <a:ext cx="2949178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6200" y="1155868"/>
            <a:ext cx="462915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12632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625643" y="6363191"/>
            <a:ext cx="78867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628650" y="368301"/>
            <a:ext cx="78867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7162343" y="6397980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625642" y="265278"/>
            <a:ext cx="7889708" cy="1080000"/>
            <a:chOff x="834190" y="265278"/>
            <a:chExt cx="10519611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rgbClr val="E3F3FF"/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414935" y="265278"/>
              <a:ext cx="1938866" cy="1080000"/>
              <a:chOff x="9414935" y="265278"/>
              <a:chExt cx="1938866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414935" y="499446"/>
                <a:ext cx="146579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176979" y="265278"/>
                <a:ext cx="1176822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5708B-C4D9-3B43-B148-E15BFD1B0E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USING STUDENTS’ MISTAKES TO PROMOTE LEARNING</a:t>
            </a:r>
            <a:endParaRPr lang="en-GB" sz="5400" dirty="0"/>
          </a:p>
        </p:txBody>
      </p:sp>
      <p:sp>
        <p:nvSpPr>
          <p:cNvPr id="37" name="Untertitel 36"/>
          <p:cNvSpPr>
            <a:spLocks noGrp="1"/>
          </p:cNvSpPr>
          <p:nvPr>
            <p:ph type="subTitle" idx="1"/>
          </p:nvPr>
        </p:nvSpPr>
        <p:spPr>
          <a:xfrm>
            <a:off x="628650" y="4331218"/>
            <a:ext cx="7886700" cy="165576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FaSMEd PROFESSIONAL DEVELOPMENT MODULE</a:t>
            </a:r>
            <a:endParaRPr lang="en-GB" sz="2800" dirty="0"/>
          </a:p>
        </p:txBody>
      </p:sp>
      <p:sp>
        <p:nvSpPr>
          <p:cNvPr id="16" name="Textfeld 15"/>
          <p:cNvSpPr txBox="1"/>
          <p:nvPr/>
        </p:nvSpPr>
        <p:spPr>
          <a:xfrm>
            <a:off x="4659199" y="6551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42E3D5A-3F37-C245-8D56-22D9B4669B74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2597696"/>
            <a:ext cx="7886700" cy="31405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What do you gain from analysing student work?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Assessing students’ responses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Assessing students’ </a:t>
            </a:r>
            <a:r>
              <a:rPr lang="en-GB" dirty="0" smtClean="0"/>
              <a:t>responses 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28650" y="114345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/>
              <a:t>Look at the students’ responses on </a:t>
            </a:r>
            <a:r>
              <a:rPr lang="en-GB" b="1" dirty="0"/>
              <a:t>Handout </a:t>
            </a:r>
            <a:r>
              <a:rPr lang="en-GB" b="1" dirty="0" smtClean="0"/>
              <a:t>1: </a:t>
            </a:r>
            <a:r>
              <a:rPr lang="en-GB" i="1" dirty="0" smtClean="0"/>
              <a:t>Sample student work</a:t>
            </a:r>
            <a:r>
              <a:rPr lang="en-GB" b="1" dirty="0" smtClean="0"/>
              <a:t> </a:t>
            </a:r>
            <a:r>
              <a:rPr lang="en-GB" dirty="0"/>
              <a:t>and answer the following </a:t>
            </a:r>
            <a:r>
              <a:rPr lang="en-GB" dirty="0" smtClean="0"/>
              <a:t>questions for each one</a:t>
            </a:r>
            <a:r>
              <a:rPr lang="en-GB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dirty="0" smtClean="0"/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What </a:t>
            </a:r>
            <a:r>
              <a:rPr lang="en-GB" dirty="0"/>
              <a:t>does the student appear to understand? Where is your evidence?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List the errors and difficulties that are revealed by each response.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Try to identify the thinking that lies behind each error.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What feedback would you give to each student</a:t>
            </a:r>
            <a:r>
              <a:rPr lang="en-GB" dirty="0" smtClean="0"/>
              <a:t>?</a:t>
            </a:r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16592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Assessing students’ responses (3)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28650" y="114345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Discuss the suggested follow-up questions on </a:t>
            </a:r>
            <a:r>
              <a:rPr lang="en-GB" b="1" dirty="0" smtClean="0"/>
              <a:t>Handout 2</a:t>
            </a:r>
            <a:r>
              <a:rPr lang="en-GB" dirty="0" smtClean="0"/>
              <a:t>:</a:t>
            </a:r>
            <a:endParaRPr lang="en-GB" dirty="0" smtClean="0"/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Do you normally give feedback to students in the form of questions?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What are the advantages of using questions rather than more directive guidance?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Can you suggest better questions than the ones provided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34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Diagnosing the cause of errors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28650" y="1616529"/>
            <a:ext cx="7886700" cy="4618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8" indent="-5032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endParaRPr lang="en-GB" dirty="0" smtClean="0"/>
          </a:p>
          <a:p>
            <a:pPr marL="503238" indent="-5032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Why </a:t>
            </a:r>
            <a:r>
              <a:rPr lang="en-GB" dirty="0"/>
              <a:t>do students make mistakes in mathematics?</a:t>
            </a:r>
          </a:p>
          <a:p>
            <a:pPr marL="503238" indent="-5032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What different types of mistakes are there? What are their causes?</a:t>
            </a:r>
          </a:p>
          <a:p>
            <a:pPr marL="503238" indent="-5032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/>
              <a:t>How do you respond to each different type? Why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341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Activity B: Diagnosing the cause of errors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28650" y="114345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 smtClean="0"/>
              <a:t>Handout 3: </a:t>
            </a:r>
            <a:r>
              <a:rPr lang="en-GB" i="1" dirty="0" smtClean="0"/>
              <a:t>Generalisations commonly made by students</a:t>
            </a:r>
            <a:r>
              <a:rPr lang="en-GB" dirty="0" smtClean="0"/>
              <a:t>:</a:t>
            </a:r>
            <a:endParaRPr lang="en-GB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dirty="0" smtClean="0"/>
              <a:t>Can </a:t>
            </a:r>
            <a:r>
              <a:rPr lang="en-GB" dirty="0" smtClean="0"/>
              <a:t>you think of other generalisations that are only true for limited domains?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For what domains do the following generalisations work and when are they invalid? </a:t>
            </a:r>
          </a:p>
          <a:p>
            <a:pPr marL="942975" indent="-487363">
              <a:lnSpc>
                <a:spcPct val="100000"/>
              </a:lnSpc>
              <a:spcBef>
                <a:spcPts val="600"/>
              </a:spcBef>
              <a:buFont typeface="Symbol" charset="2"/>
              <a:buChar char="-"/>
            </a:pPr>
            <a:r>
              <a:rPr lang="en-GB" sz="2400" dirty="0" smtClean="0"/>
              <a:t>If I subtract something from 12, the answer will be smaller than 12.</a:t>
            </a:r>
          </a:p>
          <a:p>
            <a:pPr marL="942975" indent="-487363">
              <a:lnSpc>
                <a:spcPct val="100000"/>
              </a:lnSpc>
              <a:spcBef>
                <a:spcPts val="0"/>
              </a:spcBef>
              <a:buFont typeface="Symbol" charset="2"/>
              <a:buChar char="-"/>
            </a:pPr>
            <a:r>
              <a:rPr lang="en-GB" sz="2400" dirty="0" smtClean="0"/>
              <a:t>The square root of a number is smaller than the number.</a:t>
            </a:r>
          </a:p>
          <a:p>
            <a:pPr marL="942975" indent="-487363">
              <a:lnSpc>
                <a:spcPct val="100000"/>
              </a:lnSpc>
              <a:spcBef>
                <a:spcPts val="0"/>
              </a:spcBef>
              <a:buFont typeface="Symbol" charset="2"/>
              <a:buChar char="-"/>
            </a:pPr>
            <a:r>
              <a:rPr lang="en-GB" sz="2400" dirty="0" smtClean="0"/>
              <a:t>All numbers may be written as proper or improper fractions.</a:t>
            </a:r>
          </a:p>
          <a:p>
            <a:pPr marL="942975" indent="-487363">
              <a:lnSpc>
                <a:spcPct val="100000"/>
              </a:lnSpc>
              <a:spcBef>
                <a:spcPts val="0"/>
              </a:spcBef>
              <a:buFont typeface="Symbol" charset="2"/>
              <a:buChar char="-"/>
            </a:pPr>
            <a:r>
              <a:rPr lang="en-GB" sz="2400" dirty="0" smtClean="0"/>
              <a:t>The order in which you multiply does not matter.</a:t>
            </a:r>
          </a:p>
          <a:p>
            <a:pPr marL="942975" indent="-487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charset="2"/>
              <a:buChar char="-"/>
            </a:pPr>
            <a:endParaRPr lang="en-GB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23795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C: Responding </a:t>
            </a:r>
            <a:r>
              <a:rPr lang="en-GB" dirty="0" smtClean="0"/>
              <a:t>to </a:t>
            </a:r>
            <a:r>
              <a:rPr lang="en-GB" dirty="0" smtClean="0"/>
              <a:t>errors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28650" y="114345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b="1" dirty="0" smtClean="0"/>
              <a:t>Handout 4: </a:t>
            </a:r>
            <a:r>
              <a:rPr lang="en-GB" i="1" dirty="0" smtClean="0"/>
              <a:t>Handling students’ errors</a:t>
            </a:r>
            <a:r>
              <a:rPr lang="en-GB" dirty="0" smtClean="0"/>
              <a:t>, discusses two </a:t>
            </a:r>
            <a:r>
              <a:rPr lang="en-GB" dirty="0" smtClean="0"/>
              <a:t>common approaches of reacting to pupils’ errors and misconceptions: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765175" indent="-522288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GB" b="1" dirty="0" smtClean="0"/>
              <a:t>Avoid them </a:t>
            </a:r>
            <a:r>
              <a:rPr lang="en-GB" dirty="0" smtClean="0"/>
              <a:t>whenever possible:</a:t>
            </a:r>
          </a:p>
          <a:p>
            <a:pPr marL="7651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i="1" dirty="0" smtClean="0"/>
              <a:t>“If I warn pupils about misconceptions as I teach, they are less likely to happen. Prevention is better than cure.”</a:t>
            </a:r>
          </a:p>
          <a:p>
            <a:pPr marL="765175" indent="-522288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GB" b="1" dirty="0" smtClean="0"/>
              <a:t>Use them </a:t>
            </a:r>
            <a:r>
              <a:rPr lang="en-GB" dirty="0" smtClean="0"/>
              <a:t>as learning opportunities:</a:t>
            </a:r>
          </a:p>
          <a:p>
            <a:pPr marL="765175" indent="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400" i="1" dirty="0" smtClean="0"/>
              <a:t>“I actively encourage students not to hide mistakes when they make them, and to learn from them.”</a:t>
            </a:r>
            <a:endParaRPr lang="en-GB" dirty="0"/>
          </a:p>
          <a:p>
            <a:pPr marL="158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Which approach resonates with your own practice?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54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Activity C: Responding to errors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43142" y="6369066"/>
            <a:ext cx="3616779" cy="365125"/>
          </a:xfrm>
        </p:spPr>
        <p:txBody>
          <a:bodyPr/>
          <a:lstStyle/>
          <a:p>
            <a:r>
              <a:rPr lang="en-GB" smtClean="0"/>
              <a:t>USING STUDENTS’ MISTAKES TO PROMOTE LEARNING</a:t>
            </a:r>
            <a:endParaRPr lang="en-GB" dirty="0"/>
          </a:p>
        </p:txBody>
      </p:sp>
      <p:sp>
        <p:nvSpPr>
          <p:cNvPr id="8" name="Inhaltsplatzhalter 1"/>
          <p:cNvSpPr txBox="1">
            <a:spLocks/>
          </p:cNvSpPr>
          <p:nvPr/>
        </p:nvSpPr>
        <p:spPr>
          <a:xfrm>
            <a:off x="628650" y="114345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In pairs discuss </a:t>
            </a:r>
            <a:r>
              <a:rPr lang="en-GB" b="1" dirty="0" smtClean="0"/>
              <a:t>Handout 5: </a:t>
            </a:r>
            <a:r>
              <a:rPr lang="en-GB" i="1" dirty="0" smtClean="0"/>
              <a:t>Principles to </a:t>
            </a:r>
            <a:r>
              <a:rPr lang="en-GB" i="1" dirty="0" smtClean="0"/>
              <a:t>discuss </a:t>
            </a:r>
            <a:r>
              <a:rPr lang="en-GB" dirty="0" smtClean="0"/>
              <a:t>and </a:t>
            </a:r>
            <a:r>
              <a:rPr lang="en-GB" dirty="0" smtClean="0"/>
              <a:t>consider the following questions</a:t>
            </a:r>
            <a:r>
              <a:rPr lang="en-GB" dirty="0" smtClean="0"/>
              <a:t>:</a:t>
            </a: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dirty="0" smtClean="0"/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What do you think of the advice?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What would you add?</a:t>
            </a:r>
          </a:p>
          <a:p>
            <a:pPr marL="900113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 smtClean="0"/>
              <a:t>Is there anything you would remove?</a:t>
            </a:r>
          </a:p>
        </p:txBody>
      </p:sp>
    </p:spTree>
    <p:extLst>
      <p:ext uri="{BB962C8B-B14F-4D97-AF65-F5344CB8AC3E}">
        <p14:creationId xmlns:p14="http://schemas.microsoft.com/office/powerpoint/2010/main" val="640997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507</Words>
  <Application>Microsoft Macintosh PowerPoint</Application>
  <PresentationFormat>On-screen Show 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FaSMEd</vt:lpstr>
      <vt:lpstr>USING STUDENTS’ MISTAKES TO PROMOTE LEARNING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Ingrid Mostert</cp:lastModifiedBy>
  <cp:revision>107</cp:revision>
  <dcterms:created xsi:type="dcterms:W3CDTF">2016-05-12T08:34:04Z</dcterms:created>
  <dcterms:modified xsi:type="dcterms:W3CDTF">2016-10-03T08:10:59Z</dcterms:modified>
</cp:coreProperties>
</file>