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0" r:id="rId3"/>
    <p:sldId id="272" r:id="rId4"/>
    <p:sldId id="273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5C1FA4-FF0F-4BDA-99E1-4CE1FC64EA9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3D355E7-0ED4-47B3-9311-4298E8F567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137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5204-8587-4241-A61D-E937D78C5366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0B2CE-4178-4E27-B138-AFAFFCF1FF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32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72098-6380-4282-9D36-1DD0B02E0550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525F3-9B9C-44F2-9CAF-6D6CA44402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03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0A3CD-2E34-49E1-AEE2-1D4695FAD79C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51ED5-0EE9-4D38-84CF-C943A86B8B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96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12AB3-40C4-4FE1-97A8-A983164B5B53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BBE03-24EF-487F-86E6-77E449F5E2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30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ED9D3-5FE1-4E12-B922-27E70F91EFDB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45FBD-DEF0-4035-9232-CF24C7E081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65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3770D-826E-4A29-9EC7-8D73FE9731A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2C955-03EC-4238-808A-E6A20924EB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44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5E884-0250-4A03-AE05-CA6DC4D6166B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86523-9612-4538-BD30-C529FEA256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71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BBCED-DFBD-4EC2-A859-C281ABA9D1FF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8A85E-7B38-4216-8F37-CA7259F82D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8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03D7E-8209-4372-B334-E793DCC8E640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6BDD-4576-4E60-B60D-DA85C57A9D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96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97358-AF08-4DC7-A2AB-4B7E94A13F65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C7D19-6F28-4CE9-BECF-9F361AB6A9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19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B9811-5A71-4E9D-8BB7-ED84D0DA183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79F0D-A6E4-4C29-85AF-0BF960D124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5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3C0B77-9774-4A9C-9880-3EF743E6F573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8EE4A2-6AD3-4F56-BE3E-1F1F4C1EE3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92956" y="1556792"/>
            <a:ext cx="7772400" cy="1470025"/>
          </a:xfrm>
        </p:spPr>
        <p:txBody>
          <a:bodyPr/>
          <a:lstStyle/>
          <a:p>
            <a:pPr eaLnBrk="1" hangingPunct="1"/>
            <a:r>
              <a:rPr lang="fr-FR" dirty="0" smtClean="0">
                <a:solidFill>
                  <a:srgbClr val="0070C0"/>
                </a:solidFill>
                <a:latin typeface="Algerian" pitchFamily="82" charset="0"/>
              </a:rPr>
              <a:t>Evaluation </a:t>
            </a:r>
            <a:r>
              <a:rPr lang="fr-FR" dirty="0" smtClean="0">
                <a:solidFill>
                  <a:srgbClr val="0070C0"/>
                </a:solidFill>
                <a:latin typeface="Algerian" pitchFamily="82" charset="0"/>
              </a:rPr>
              <a:t>formative 1</a:t>
            </a:r>
            <a:endParaRPr lang="fr-FR" dirty="0" smtClean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2053" name="ZoneTexte 6"/>
          <p:cNvSpPr txBox="1">
            <a:spLocks noChangeArrowheads="1"/>
          </p:cNvSpPr>
          <p:nvPr/>
        </p:nvSpPr>
        <p:spPr bwMode="auto">
          <a:xfrm>
            <a:off x="3286125" y="500063"/>
            <a:ext cx="2786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u="sng" dirty="0">
                <a:latin typeface="Calibri" pitchFamily="34" charset="0"/>
              </a:rPr>
              <a:t>Départ dans 1 minute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919" y="0"/>
            <a:ext cx="8229600" cy="582612"/>
          </a:xfrm>
        </p:spPr>
        <p:txBody>
          <a:bodyPr/>
          <a:lstStyle/>
          <a:p>
            <a:pPr eaLnBrk="1" hangingPunct="1"/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Question </a:t>
            </a:r>
            <a:r>
              <a:rPr lang="fr-FR" sz="2000" dirty="0">
                <a:solidFill>
                  <a:srgbClr val="0070C0"/>
                </a:solidFill>
                <a:latin typeface="Britannic Bold" pitchFamily="34" charset="0"/>
              </a:rPr>
              <a:t>1</a:t>
            </a:r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 (40 secondes)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509820" y="548680"/>
            <a:ext cx="8072438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u="sng" dirty="0" smtClean="0">
                <a:solidFill>
                  <a:srgbClr val="00CC00"/>
                </a:solidFill>
              </a:rPr>
              <a:t>Correction</a:t>
            </a:r>
            <a:r>
              <a:rPr lang="fr-FR" sz="2800" dirty="0" smtClean="0">
                <a:solidFill>
                  <a:srgbClr val="00CC00"/>
                </a:solidFill>
              </a:rPr>
              <a:t>:   3 </a:t>
            </a:r>
            <a:r>
              <a:rPr lang="fr-FR" sz="2800" dirty="0" smtClean="0">
                <a:solidFill>
                  <a:srgbClr val="FF0000"/>
                </a:solidFill>
              </a:rPr>
              <a:t>x 2</a:t>
            </a:r>
            <a:r>
              <a:rPr lang="fr-FR" sz="2800" dirty="0" smtClean="0">
                <a:solidFill>
                  <a:srgbClr val="00CC00"/>
                </a:solidFill>
              </a:rPr>
              <a:t> = 6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  1 </a:t>
            </a:r>
            <a:r>
              <a:rPr lang="fr-FR" sz="2800" dirty="0" smtClean="0">
                <a:solidFill>
                  <a:srgbClr val="FF0000"/>
                </a:solidFill>
              </a:rPr>
              <a:t>x 2</a:t>
            </a:r>
            <a:r>
              <a:rPr lang="fr-FR" sz="2800" dirty="0" smtClean="0">
                <a:solidFill>
                  <a:srgbClr val="00CC00"/>
                </a:solidFill>
              </a:rPr>
              <a:t> = 2 donc 1 cm sur la figure correspond à 2 cm sur l’objet réel.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                         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795" y="1196752"/>
            <a:ext cx="89644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Si  3 cm sur une figure correspond à 6 cm sur l’objet réel, alors :</a:t>
            </a:r>
          </a:p>
          <a:p>
            <a:pPr algn="ctr"/>
            <a:r>
              <a:rPr lang="fr-FR" sz="3600" dirty="0" smtClean="0"/>
              <a:t>1 cm sur cette même figure correspond à combien de cm sur l’objet </a:t>
            </a:r>
            <a:r>
              <a:rPr lang="fr-FR" sz="3600" dirty="0" smtClean="0"/>
              <a:t>réel ?</a:t>
            </a:r>
            <a:endParaRPr lang="fr-FR" sz="3600" dirty="0" smtClean="0"/>
          </a:p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257965937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4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919" y="0"/>
            <a:ext cx="8229600" cy="582612"/>
          </a:xfrm>
        </p:spPr>
        <p:txBody>
          <a:bodyPr/>
          <a:lstStyle/>
          <a:p>
            <a:pPr eaLnBrk="1" hangingPunct="1"/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Question </a:t>
            </a:r>
            <a:r>
              <a:rPr lang="fr-FR" sz="2000" dirty="0">
                <a:solidFill>
                  <a:srgbClr val="0070C0"/>
                </a:solidFill>
                <a:latin typeface="Britannic Bold" pitchFamily="34" charset="0"/>
              </a:rPr>
              <a:t>2</a:t>
            </a:r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 (40 secondes)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509820" y="548680"/>
            <a:ext cx="8072438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u="sng" dirty="0" smtClean="0">
                <a:solidFill>
                  <a:srgbClr val="00CC00"/>
                </a:solidFill>
              </a:rPr>
              <a:t>Correction</a:t>
            </a:r>
            <a:r>
              <a:rPr lang="fr-FR" sz="2800" dirty="0" smtClean="0">
                <a:solidFill>
                  <a:srgbClr val="00CC00"/>
                </a:solidFill>
              </a:rPr>
              <a:t>:   4 </a:t>
            </a:r>
            <a:r>
              <a:rPr lang="fr-FR" sz="2800" dirty="0">
                <a:solidFill>
                  <a:srgbClr val="FF0000"/>
                </a:solidFill>
              </a:rPr>
              <a:t>:</a:t>
            </a:r>
            <a:r>
              <a:rPr lang="fr-FR" sz="2800" dirty="0" smtClean="0">
                <a:solidFill>
                  <a:srgbClr val="FF0000"/>
                </a:solidFill>
              </a:rPr>
              <a:t> 2</a:t>
            </a:r>
            <a:r>
              <a:rPr lang="fr-FR" sz="2800" dirty="0" smtClean="0">
                <a:solidFill>
                  <a:srgbClr val="00CC00"/>
                </a:solidFill>
              </a:rPr>
              <a:t> = 2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  1 </a:t>
            </a:r>
            <a:r>
              <a:rPr lang="fr-FR" sz="2800" dirty="0">
                <a:solidFill>
                  <a:srgbClr val="FF0000"/>
                </a:solidFill>
              </a:rPr>
              <a:t>:</a:t>
            </a:r>
            <a:r>
              <a:rPr lang="fr-FR" sz="2800" dirty="0" smtClean="0">
                <a:solidFill>
                  <a:srgbClr val="FF0000"/>
                </a:solidFill>
              </a:rPr>
              <a:t> 2</a:t>
            </a:r>
            <a:r>
              <a:rPr lang="fr-FR" sz="2800" dirty="0" smtClean="0">
                <a:solidFill>
                  <a:srgbClr val="00CC00"/>
                </a:solidFill>
              </a:rPr>
              <a:t> = 0,5 donc 1 cm sur la figure correspond à 0,5 cm sur l’objet réel.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                         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795" y="1196752"/>
            <a:ext cx="89644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Si  4 cm sur une figure correspond à 2 cm sur l’objet réel, alors :</a:t>
            </a:r>
          </a:p>
          <a:p>
            <a:pPr algn="ctr"/>
            <a:r>
              <a:rPr lang="fr-FR" sz="3600" dirty="0" smtClean="0"/>
              <a:t>1 cm sur cette même figure correspond à combien de cm sur l’objet </a:t>
            </a:r>
            <a:r>
              <a:rPr lang="fr-FR" sz="3600" dirty="0" smtClean="0"/>
              <a:t>réel ?</a:t>
            </a:r>
            <a:endParaRPr lang="fr-FR" sz="3600" dirty="0" smtClean="0"/>
          </a:p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558386815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4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919" y="0"/>
            <a:ext cx="8229600" cy="582612"/>
          </a:xfrm>
        </p:spPr>
        <p:txBody>
          <a:bodyPr/>
          <a:lstStyle/>
          <a:p>
            <a:pPr eaLnBrk="1" hangingPunct="1"/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Question </a:t>
            </a:r>
            <a:r>
              <a:rPr lang="fr-FR" sz="2000" dirty="0">
                <a:solidFill>
                  <a:srgbClr val="0070C0"/>
                </a:solidFill>
                <a:latin typeface="Britannic Bold" pitchFamily="34" charset="0"/>
              </a:rPr>
              <a:t>3</a:t>
            </a:r>
            <a:r>
              <a:rPr lang="fr-FR" sz="2000" dirty="0" smtClean="0">
                <a:solidFill>
                  <a:srgbClr val="0070C0"/>
                </a:solidFill>
                <a:latin typeface="Britannic Bold" pitchFamily="34" charset="0"/>
              </a:rPr>
              <a:t> (40 secondes)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509820" y="548680"/>
            <a:ext cx="8072438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u="sng" dirty="0" smtClean="0">
                <a:solidFill>
                  <a:srgbClr val="00CC00"/>
                </a:solidFill>
              </a:rPr>
              <a:t>Correction</a:t>
            </a:r>
            <a:r>
              <a:rPr lang="fr-FR" sz="2800" dirty="0" smtClean="0">
                <a:solidFill>
                  <a:srgbClr val="00CC00"/>
                </a:solidFill>
              </a:rPr>
              <a:t>:  </a:t>
            </a:r>
          </a:p>
          <a:p>
            <a:pPr>
              <a:buFont typeface="Arial" charset="0"/>
              <a:buNone/>
            </a:pPr>
            <a:r>
              <a:rPr lang="fr-FR" sz="2800" dirty="0">
                <a:solidFill>
                  <a:srgbClr val="00CC00"/>
                </a:solidFill>
              </a:rPr>
              <a:t> </a:t>
            </a:r>
            <a:r>
              <a:rPr lang="fr-FR" sz="2800" dirty="0" smtClean="0">
                <a:solidFill>
                  <a:srgbClr val="00CC00"/>
                </a:solidFill>
              </a:rPr>
              <a:t>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795" y="1196752"/>
            <a:ext cx="89644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Si  4 cm sur une figure correspond à 2 cm sur l’objet réel, alors :</a:t>
            </a:r>
          </a:p>
          <a:p>
            <a:pPr algn="ctr"/>
            <a:r>
              <a:rPr lang="fr-FR" sz="3600" dirty="0" smtClean="0"/>
              <a:t>Quelle est l’échelle de cette figure?</a:t>
            </a:r>
          </a:p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2411760" y="558924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411760" y="5445224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2888161" y="5445223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267744" y="569557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0,5 cm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4734872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4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176</Words>
  <Application>Microsoft Office PowerPoint</Application>
  <PresentationFormat>Affichage à l'écran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Evaluation formative 1</vt:lpstr>
      <vt:lpstr>Question 1 (40 secondes)</vt:lpstr>
      <vt:lpstr>Question 2 (40 secondes)</vt:lpstr>
      <vt:lpstr>Question 3 (40 secondes)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Sabrina</dc:creator>
  <cp:lastModifiedBy>Michele Prieur</cp:lastModifiedBy>
  <cp:revision>80</cp:revision>
  <dcterms:created xsi:type="dcterms:W3CDTF">2011-06-30T14:38:49Z</dcterms:created>
  <dcterms:modified xsi:type="dcterms:W3CDTF">2015-06-19T08:03:50Z</dcterms:modified>
</cp:coreProperties>
</file>