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80" r:id="rId2"/>
    <p:sldId id="270" r:id="rId3"/>
    <p:sldId id="276" r:id="rId4"/>
    <p:sldId id="277" r:id="rId5"/>
    <p:sldId id="278" r:id="rId6"/>
    <p:sldId id="279" r:id="rId7"/>
    <p:sldId id="274" r:id="rId8"/>
    <p:sldId id="275" r:id="rId9"/>
  </p:sldIdLst>
  <p:sldSz cx="9144000" cy="6858000" type="screen4x3"/>
  <p:notesSz cx="6858000" cy="9144000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CC00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2" d="100"/>
          <a:sy n="72" d="100"/>
        </p:scale>
        <p:origin x="-1230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3A5C1FA4-FF0F-4BDA-99E1-4CE1FC64EA92}" type="datetimeFigureOut">
              <a:rPr lang="fr-FR"/>
              <a:pPr>
                <a:defRPr/>
              </a:pPr>
              <a:t>19/06/2015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fr-FR" noProof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noProof="0" smtClean="0"/>
              <a:t>Cliquez pour modifier les styles du texte du masque</a:t>
            </a:r>
          </a:p>
          <a:p>
            <a:pPr lvl="1"/>
            <a:r>
              <a:rPr lang="fr-FR" noProof="0" smtClean="0"/>
              <a:t>Deuxième niveau</a:t>
            </a:r>
          </a:p>
          <a:p>
            <a:pPr lvl="2"/>
            <a:r>
              <a:rPr lang="fr-FR" noProof="0" smtClean="0"/>
              <a:t>Troisième niveau</a:t>
            </a:r>
          </a:p>
          <a:p>
            <a:pPr lvl="3"/>
            <a:r>
              <a:rPr lang="fr-FR" noProof="0" smtClean="0"/>
              <a:t>Quatrième niveau</a:t>
            </a:r>
          </a:p>
          <a:p>
            <a:pPr lvl="4"/>
            <a:r>
              <a:rPr lang="fr-FR" noProof="0" smtClean="0"/>
              <a:t>Cinquième niveau</a:t>
            </a:r>
            <a:endParaRPr lang="fr-FR" noProof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53D355E7-0ED4-47B3-9311-4298E8F567E3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7413719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A75204-8587-4241-A61D-E937D78C5366}" type="datetimeFigureOut">
              <a:rPr lang="fr-FR"/>
              <a:pPr>
                <a:defRPr/>
              </a:pPr>
              <a:t>19/06/2015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D0B2CE-4178-4E27-B138-AFAFFCF1FF95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433269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172098-6380-4282-9D36-1DD0B02E0550}" type="datetimeFigureOut">
              <a:rPr lang="fr-FR"/>
              <a:pPr>
                <a:defRPr/>
              </a:pPr>
              <a:t>19/06/2015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5525F3-9B9C-44F2-9CAF-6D6CA4440299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900315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A0A3CD-2E34-49E1-AEE2-1D4695FAD79C}" type="datetimeFigureOut">
              <a:rPr lang="fr-FR"/>
              <a:pPr>
                <a:defRPr/>
              </a:pPr>
              <a:t>19/06/2015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A51ED5-0EE9-4D38-84CF-C943A86B8B1E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839699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F12AB3-40C4-4FE1-97A8-A983164B5B53}" type="datetimeFigureOut">
              <a:rPr lang="fr-FR"/>
              <a:pPr>
                <a:defRPr/>
              </a:pPr>
              <a:t>19/06/2015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0BBE03-24EF-487F-86E6-77E449F5E224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503070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2ED9D3-5FE1-4E12-B922-27E70F91EFDB}" type="datetimeFigureOut">
              <a:rPr lang="fr-FR"/>
              <a:pPr>
                <a:defRPr/>
              </a:pPr>
              <a:t>19/06/2015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145FBD-DEF0-4035-9232-CF24C7E081FC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426590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C3770D-826E-4A29-9EC7-8D73FE9731A2}" type="datetimeFigureOut">
              <a:rPr lang="fr-FR"/>
              <a:pPr>
                <a:defRPr/>
              </a:pPr>
              <a:t>19/06/2015</a:t>
            </a:fld>
            <a:endParaRPr lang="fr-FR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A2C955-03EC-4238-808A-E6A20924EB2B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364489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65E884-0250-4A03-AE05-CA6DC4D6166B}" type="datetimeFigureOut">
              <a:rPr lang="fr-FR"/>
              <a:pPr>
                <a:defRPr/>
              </a:pPr>
              <a:t>19/06/2015</a:t>
            </a:fld>
            <a:endParaRPr lang="fr-FR"/>
          </a:p>
        </p:txBody>
      </p:sp>
      <p:sp>
        <p:nvSpPr>
          <p:cNvPr id="8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9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F86523-9612-4538-BD30-C529FEA256FB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267142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3BBCED-DFBD-4EC2-A859-C281ABA9D1FF}" type="datetimeFigureOut">
              <a:rPr lang="fr-FR"/>
              <a:pPr>
                <a:defRPr/>
              </a:pPr>
              <a:t>19/06/2015</a:t>
            </a:fld>
            <a:endParaRPr lang="fr-FR"/>
          </a:p>
        </p:txBody>
      </p:sp>
      <p:sp>
        <p:nvSpPr>
          <p:cNvPr id="4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A8A85E-7B38-4216-8F37-CA7259F82D3E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55809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A03D7E-8209-4372-B334-E793DCC8E640}" type="datetimeFigureOut">
              <a:rPr lang="fr-FR"/>
              <a:pPr>
                <a:defRPr/>
              </a:pPr>
              <a:t>19/06/2015</a:t>
            </a:fld>
            <a:endParaRPr lang="fr-FR"/>
          </a:p>
        </p:txBody>
      </p:sp>
      <p:sp>
        <p:nvSpPr>
          <p:cNvPr id="3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086BDD-4576-4E60-B60D-DA85C57A9DCA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039613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797358-AF08-4DC7-A2AB-4B7E94A13F65}" type="datetimeFigureOut">
              <a:rPr lang="fr-FR"/>
              <a:pPr>
                <a:defRPr/>
              </a:pPr>
              <a:t>19/06/2015</a:t>
            </a:fld>
            <a:endParaRPr lang="fr-FR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7C7D19-6F28-4CE9-BECF-9F361AB6A950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501945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5B9811-5A71-4E9D-8BB7-ED84D0DA1832}" type="datetimeFigureOut">
              <a:rPr lang="fr-FR"/>
              <a:pPr>
                <a:defRPr/>
              </a:pPr>
              <a:t>19/06/2015</a:t>
            </a:fld>
            <a:endParaRPr lang="fr-FR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779F0D-A6E4-4C29-85AF-0BF960D1243D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619549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Espace réservé du titre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 style du titre</a:t>
            </a:r>
          </a:p>
        </p:txBody>
      </p:sp>
      <p:sp>
        <p:nvSpPr>
          <p:cNvPr id="1027" name="Espace réservé du texte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593C0B77-9774-4A9C-9880-3EF743E6F573}" type="datetimeFigureOut">
              <a:rPr lang="fr-FR"/>
              <a:pPr>
                <a:defRPr/>
              </a:pPr>
              <a:t>19/06/2015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508EE4A2-6AD3-4F56-BE3E-1F1F4C1EE343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Espace réservé du contenu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5611" y="-13861"/>
            <a:ext cx="9631870" cy="6871861"/>
          </a:xfrm>
        </p:spPr>
      </p:pic>
      <p:sp>
        <p:nvSpPr>
          <p:cNvPr id="6" name="Titre 1"/>
          <p:cNvSpPr txBox="1">
            <a:spLocks/>
          </p:cNvSpPr>
          <p:nvPr/>
        </p:nvSpPr>
        <p:spPr bwMode="auto">
          <a:xfrm>
            <a:off x="792956" y="1556792"/>
            <a:ext cx="77724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r>
              <a:rPr lang="fr-FR" dirty="0" smtClean="0">
                <a:solidFill>
                  <a:srgbClr val="0070C0"/>
                </a:solidFill>
                <a:latin typeface="Algerian" pitchFamily="82" charset="0"/>
              </a:rPr>
              <a:t>Evaluation formative 2</a:t>
            </a:r>
            <a:endParaRPr lang="fr-FR" dirty="0" smtClean="0">
              <a:solidFill>
                <a:srgbClr val="0070C0"/>
              </a:solidFill>
              <a:latin typeface="Algerian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80843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63795" y="5218526"/>
            <a:ext cx="896448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>
              <a:buFont typeface="Arial" charset="0"/>
              <a:buNone/>
            </a:pPr>
            <a:r>
              <a:rPr lang="fr-FR" sz="2800" dirty="0" smtClean="0">
                <a:solidFill>
                  <a:srgbClr val="00CC00"/>
                </a:solidFill>
              </a:rPr>
              <a:t>                   </a:t>
            </a:r>
            <a:endParaRPr lang="fr-FR" sz="2800" dirty="0">
              <a:solidFill>
                <a:srgbClr val="00CC00"/>
              </a:solidFill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179513" y="4092731"/>
            <a:ext cx="896448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fr-FR" sz="3600" dirty="0" smtClean="0"/>
          </a:p>
          <a:p>
            <a:r>
              <a:rPr lang="fr-FR" sz="3600" dirty="0" smtClean="0"/>
              <a:t>            </a:t>
            </a:r>
            <a:endParaRPr lang="fr-FR" sz="3600" dirty="0"/>
          </a:p>
        </p:txBody>
      </p:sp>
      <p:graphicFrame>
        <p:nvGraphicFramePr>
          <p:cNvPr id="5" name="Tableau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91057596"/>
              </p:ext>
            </p:extLst>
          </p:nvPr>
        </p:nvGraphicFramePr>
        <p:xfrm>
          <a:off x="1979712" y="548680"/>
          <a:ext cx="3960439" cy="2609704"/>
        </p:xfrm>
        <a:graphic>
          <a:graphicData uri="http://schemas.openxmlformats.org/drawingml/2006/table">
            <a:tbl>
              <a:tblPr firstRow="1" firstCol="1" bandRow="1"/>
              <a:tblGrid>
                <a:gridCol w="1485164"/>
                <a:gridCol w="1210136"/>
                <a:gridCol w="1265139"/>
              </a:tblGrid>
              <a:tr h="139558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000" dirty="0">
                          <a:solidFill>
                            <a:srgbClr val="000000"/>
                          </a:solidFill>
                          <a:effectLst/>
                          <a:latin typeface="Quintessential"/>
                          <a:ea typeface="Quintessential"/>
                          <a:cs typeface="Quintessential"/>
                        </a:rPr>
                        <a:t>Longueurs sur la figure en cm</a:t>
                      </a:r>
                      <a:endParaRPr lang="fr-FR" sz="20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000" dirty="0">
                          <a:solidFill>
                            <a:srgbClr val="000000"/>
                          </a:solidFill>
                          <a:effectLst/>
                          <a:latin typeface="Quintessential"/>
                          <a:ea typeface="Quintessential"/>
                          <a:cs typeface="Quintessential"/>
                        </a:rPr>
                        <a:t>2</a:t>
                      </a:r>
                      <a:endParaRPr lang="fr-FR" sz="20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000" dirty="0">
                          <a:solidFill>
                            <a:srgbClr val="000000"/>
                          </a:solidFill>
                          <a:effectLst/>
                          <a:latin typeface="Quintessential"/>
                          <a:ea typeface="Quintessential"/>
                          <a:cs typeface="Quintessential"/>
                        </a:rPr>
                        <a:t>1</a:t>
                      </a:r>
                      <a:endParaRPr lang="fr-FR" sz="20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1412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000">
                          <a:solidFill>
                            <a:srgbClr val="000000"/>
                          </a:solidFill>
                          <a:effectLst/>
                          <a:latin typeface="Quintessential"/>
                          <a:ea typeface="Quintessential"/>
                          <a:cs typeface="Quintessential"/>
                        </a:rPr>
                        <a:t> Longueurs réelles en cm</a:t>
                      </a:r>
                      <a:endParaRPr lang="fr-FR" sz="200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000" dirty="0">
                          <a:solidFill>
                            <a:srgbClr val="000000"/>
                          </a:solidFill>
                          <a:effectLst/>
                          <a:latin typeface="Quintessential"/>
                          <a:ea typeface="Quintessential"/>
                          <a:cs typeface="Quintessential"/>
                        </a:rPr>
                        <a:t>9</a:t>
                      </a:r>
                      <a:endParaRPr lang="fr-FR" sz="20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000" dirty="0">
                          <a:solidFill>
                            <a:srgbClr val="000000"/>
                          </a:solidFill>
                          <a:effectLst/>
                          <a:latin typeface="Quintessential"/>
                          <a:ea typeface="Quintessential"/>
                          <a:cs typeface="Quintessential"/>
                        </a:rPr>
                        <a:t>?</a:t>
                      </a:r>
                      <a:endParaRPr lang="fr-FR" sz="20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8" name="ZoneTexte 7"/>
          <p:cNvSpPr txBox="1"/>
          <p:nvPr/>
        </p:nvSpPr>
        <p:spPr>
          <a:xfrm>
            <a:off x="349393" y="3645024"/>
            <a:ext cx="8496944" cy="26161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b="1" dirty="0" smtClean="0"/>
              <a:t>Dans le tableau de proportionnalité suivant, </a:t>
            </a:r>
          </a:p>
          <a:p>
            <a:r>
              <a:rPr lang="fr-FR" sz="2800" b="1" dirty="0" smtClean="0"/>
              <a:t>Les nombres 2 et 9 sont:</a:t>
            </a:r>
          </a:p>
          <a:p>
            <a:endParaRPr lang="fr-FR" sz="2400" dirty="0"/>
          </a:p>
          <a:p>
            <a:pPr marL="342900" indent="-342900">
              <a:buAutoNum type="arabicParenBoth"/>
            </a:pPr>
            <a:r>
              <a:rPr lang="fr-FR" sz="2400" dirty="0"/>
              <a:t> </a:t>
            </a:r>
            <a:r>
              <a:rPr lang="fr-FR" sz="2800" dirty="0" smtClean="0"/>
              <a:t>sur la même ligne</a:t>
            </a:r>
          </a:p>
          <a:p>
            <a:pPr marL="342900" indent="-342900">
              <a:buAutoNum type="arabicParenBoth"/>
            </a:pPr>
            <a:r>
              <a:rPr lang="fr-FR" sz="2800" dirty="0"/>
              <a:t> </a:t>
            </a:r>
            <a:r>
              <a:rPr lang="fr-FR" sz="2800" dirty="0" smtClean="0"/>
              <a:t>dans la même colonne</a:t>
            </a:r>
          </a:p>
          <a:p>
            <a:pPr marL="342900" indent="-342900">
              <a:buAutoNum type="arabicParenBoth"/>
            </a:pPr>
            <a:r>
              <a:rPr lang="fr-FR" sz="2800" dirty="0" smtClean="0"/>
              <a:t> Je ne sais pas</a:t>
            </a:r>
            <a:endParaRPr lang="fr-FR" sz="2800" dirty="0"/>
          </a:p>
        </p:txBody>
      </p:sp>
    </p:spTree>
    <p:extLst>
      <p:ext uri="{BB962C8B-B14F-4D97-AF65-F5344CB8AC3E}">
        <p14:creationId xmlns:p14="http://schemas.microsoft.com/office/powerpoint/2010/main" val="1257965937"/>
      </p:ext>
    </p:extLst>
  </p:cSld>
  <p:clrMapOvr>
    <a:masterClrMapping/>
  </p:clrMapOvr>
  <p:transition advTm="60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63795" y="5218526"/>
            <a:ext cx="896448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>
              <a:buFont typeface="Arial" charset="0"/>
              <a:buNone/>
            </a:pPr>
            <a:r>
              <a:rPr lang="fr-FR" sz="2800" dirty="0" smtClean="0">
                <a:solidFill>
                  <a:srgbClr val="00CC00"/>
                </a:solidFill>
              </a:rPr>
              <a:t>                   </a:t>
            </a:r>
            <a:endParaRPr lang="fr-FR" sz="2800" dirty="0">
              <a:solidFill>
                <a:srgbClr val="00CC00"/>
              </a:solidFill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179513" y="4092731"/>
            <a:ext cx="896448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fr-FR" sz="3600" dirty="0" smtClean="0"/>
          </a:p>
          <a:p>
            <a:r>
              <a:rPr lang="fr-FR" sz="3600" dirty="0" smtClean="0"/>
              <a:t>            </a:t>
            </a:r>
            <a:endParaRPr lang="fr-FR" sz="3600" dirty="0"/>
          </a:p>
        </p:txBody>
      </p:sp>
      <p:graphicFrame>
        <p:nvGraphicFramePr>
          <p:cNvPr id="5" name="Tableau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26115410"/>
              </p:ext>
            </p:extLst>
          </p:nvPr>
        </p:nvGraphicFramePr>
        <p:xfrm>
          <a:off x="2267744" y="620688"/>
          <a:ext cx="3888431" cy="2952328"/>
        </p:xfrm>
        <a:graphic>
          <a:graphicData uri="http://schemas.openxmlformats.org/drawingml/2006/table">
            <a:tbl>
              <a:tblPr firstRow="1" firstCol="1" bandRow="1"/>
              <a:tblGrid>
                <a:gridCol w="1458161"/>
                <a:gridCol w="1188134"/>
                <a:gridCol w="1242136"/>
              </a:tblGrid>
              <a:tr h="1590723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000" dirty="0">
                          <a:solidFill>
                            <a:srgbClr val="000000"/>
                          </a:solidFill>
                          <a:effectLst/>
                          <a:latin typeface="Quintessential"/>
                          <a:ea typeface="Quintessential"/>
                          <a:cs typeface="Quintessential"/>
                        </a:rPr>
                        <a:t>Longueurs sur la figure en cm</a:t>
                      </a:r>
                      <a:endParaRPr lang="fr-FR" sz="20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000" dirty="0">
                          <a:solidFill>
                            <a:srgbClr val="000000"/>
                          </a:solidFill>
                          <a:effectLst/>
                          <a:latin typeface="Quintessential"/>
                          <a:ea typeface="Quintessential"/>
                          <a:cs typeface="Quintessential"/>
                        </a:rPr>
                        <a:t>2</a:t>
                      </a:r>
                      <a:endParaRPr lang="fr-FR" sz="20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000" dirty="0">
                          <a:solidFill>
                            <a:srgbClr val="000000"/>
                          </a:solidFill>
                          <a:effectLst/>
                          <a:latin typeface="Quintessential"/>
                          <a:ea typeface="Quintessential"/>
                          <a:cs typeface="Quintessential"/>
                        </a:rPr>
                        <a:t>1</a:t>
                      </a:r>
                      <a:endParaRPr lang="fr-FR" sz="20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61605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000">
                          <a:solidFill>
                            <a:srgbClr val="000000"/>
                          </a:solidFill>
                          <a:effectLst/>
                          <a:latin typeface="Quintessential"/>
                          <a:ea typeface="Quintessential"/>
                          <a:cs typeface="Quintessential"/>
                        </a:rPr>
                        <a:t> Longueurs réelles en cm</a:t>
                      </a:r>
                      <a:endParaRPr lang="fr-FR" sz="200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000" dirty="0">
                          <a:solidFill>
                            <a:srgbClr val="000000"/>
                          </a:solidFill>
                          <a:effectLst/>
                          <a:latin typeface="Quintessential"/>
                          <a:ea typeface="Quintessential"/>
                          <a:cs typeface="Quintessential"/>
                        </a:rPr>
                        <a:t>9</a:t>
                      </a:r>
                      <a:endParaRPr lang="fr-FR" sz="20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000" dirty="0">
                          <a:solidFill>
                            <a:srgbClr val="000000"/>
                          </a:solidFill>
                          <a:effectLst/>
                          <a:latin typeface="Quintessential"/>
                          <a:ea typeface="Quintessential"/>
                          <a:cs typeface="Quintessential"/>
                        </a:rPr>
                        <a:t>?</a:t>
                      </a:r>
                      <a:endParaRPr lang="fr-FR" sz="20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8" name="ZoneTexte 7"/>
          <p:cNvSpPr txBox="1"/>
          <p:nvPr/>
        </p:nvSpPr>
        <p:spPr>
          <a:xfrm>
            <a:off x="827584" y="3865062"/>
            <a:ext cx="7272808" cy="26161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b="1" dirty="0" smtClean="0"/>
              <a:t>Que signifie le chiffre 2 dans le tableau?</a:t>
            </a:r>
          </a:p>
          <a:p>
            <a:endParaRPr lang="fr-FR" sz="2400" dirty="0"/>
          </a:p>
          <a:p>
            <a:pPr marL="342900" indent="-342900">
              <a:buAutoNum type="arabicParenBoth"/>
            </a:pPr>
            <a:r>
              <a:rPr lang="fr-FR" sz="2400" dirty="0"/>
              <a:t> </a:t>
            </a:r>
            <a:r>
              <a:rPr lang="fr-FR" sz="2800" dirty="0" smtClean="0"/>
              <a:t>2 cm est une longueur sur la figure</a:t>
            </a:r>
          </a:p>
          <a:p>
            <a:pPr marL="342900" indent="-342900">
              <a:buAutoNum type="arabicParenBoth"/>
            </a:pPr>
            <a:r>
              <a:rPr lang="fr-FR" sz="2800" dirty="0"/>
              <a:t> </a:t>
            </a:r>
            <a:r>
              <a:rPr lang="fr-FR" sz="2800" dirty="0" smtClean="0"/>
              <a:t>2 m est une longueur sur la figure</a:t>
            </a:r>
          </a:p>
          <a:p>
            <a:pPr marL="342900" indent="-342900">
              <a:buAutoNum type="arabicParenBoth"/>
            </a:pPr>
            <a:r>
              <a:rPr lang="fr-FR" sz="2800" dirty="0" smtClean="0"/>
              <a:t> 2 cm est une longueur réelle</a:t>
            </a:r>
          </a:p>
          <a:p>
            <a:pPr marL="342900" indent="-342900">
              <a:buAutoNum type="arabicParenBoth"/>
            </a:pPr>
            <a:r>
              <a:rPr lang="fr-FR" sz="2800" dirty="0"/>
              <a:t> </a:t>
            </a:r>
            <a:r>
              <a:rPr lang="fr-FR" sz="2800" dirty="0" smtClean="0"/>
              <a:t>Je ne sais pas</a:t>
            </a:r>
            <a:endParaRPr lang="fr-FR" sz="2800" dirty="0"/>
          </a:p>
        </p:txBody>
      </p:sp>
    </p:spTree>
    <p:extLst>
      <p:ext uri="{BB962C8B-B14F-4D97-AF65-F5344CB8AC3E}">
        <p14:creationId xmlns:p14="http://schemas.microsoft.com/office/powerpoint/2010/main" val="405108197"/>
      </p:ext>
    </p:extLst>
  </p:cSld>
  <p:clrMapOvr>
    <a:masterClrMapping/>
  </p:clrMapOvr>
  <p:transition advTm="60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63795" y="5218526"/>
            <a:ext cx="896448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>
              <a:buFont typeface="Arial" charset="0"/>
              <a:buNone/>
            </a:pPr>
            <a:r>
              <a:rPr lang="fr-FR" sz="2800" dirty="0" smtClean="0">
                <a:solidFill>
                  <a:srgbClr val="00CC00"/>
                </a:solidFill>
              </a:rPr>
              <a:t>                   </a:t>
            </a:r>
            <a:endParaRPr lang="fr-FR" sz="2800" dirty="0">
              <a:solidFill>
                <a:srgbClr val="00CC00"/>
              </a:solidFill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179513" y="4092731"/>
            <a:ext cx="896448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fr-FR" sz="3600" dirty="0" smtClean="0"/>
          </a:p>
          <a:p>
            <a:r>
              <a:rPr lang="fr-FR" sz="3600" dirty="0" smtClean="0"/>
              <a:t>            </a:t>
            </a:r>
            <a:endParaRPr lang="fr-FR" sz="3600" dirty="0"/>
          </a:p>
        </p:txBody>
      </p:sp>
      <p:graphicFrame>
        <p:nvGraphicFramePr>
          <p:cNvPr id="5" name="Tableau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65020371"/>
              </p:ext>
            </p:extLst>
          </p:nvPr>
        </p:nvGraphicFramePr>
        <p:xfrm>
          <a:off x="2267744" y="620688"/>
          <a:ext cx="3888431" cy="2952328"/>
        </p:xfrm>
        <a:graphic>
          <a:graphicData uri="http://schemas.openxmlformats.org/drawingml/2006/table">
            <a:tbl>
              <a:tblPr firstRow="1" firstCol="1" bandRow="1"/>
              <a:tblGrid>
                <a:gridCol w="1458161"/>
                <a:gridCol w="1188134"/>
                <a:gridCol w="1242136"/>
              </a:tblGrid>
              <a:tr h="1590723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000" dirty="0">
                          <a:solidFill>
                            <a:srgbClr val="000000"/>
                          </a:solidFill>
                          <a:effectLst/>
                          <a:latin typeface="Quintessential"/>
                          <a:ea typeface="Quintessential"/>
                          <a:cs typeface="Quintessential"/>
                        </a:rPr>
                        <a:t>Longueurs sur la figure en cm</a:t>
                      </a:r>
                      <a:endParaRPr lang="fr-FR" sz="20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000" dirty="0">
                          <a:solidFill>
                            <a:srgbClr val="000000"/>
                          </a:solidFill>
                          <a:effectLst/>
                          <a:latin typeface="Quintessential"/>
                          <a:ea typeface="Quintessential"/>
                          <a:cs typeface="Quintessential"/>
                        </a:rPr>
                        <a:t>2</a:t>
                      </a:r>
                      <a:endParaRPr lang="fr-FR" sz="20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000" dirty="0">
                          <a:solidFill>
                            <a:srgbClr val="000000"/>
                          </a:solidFill>
                          <a:effectLst/>
                          <a:latin typeface="Quintessential"/>
                          <a:ea typeface="Quintessential"/>
                          <a:cs typeface="Quintessential"/>
                        </a:rPr>
                        <a:t>1</a:t>
                      </a:r>
                      <a:endParaRPr lang="fr-FR" sz="20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61605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000">
                          <a:solidFill>
                            <a:srgbClr val="000000"/>
                          </a:solidFill>
                          <a:effectLst/>
                          <a:latin typeface="Quintessential"/>
                          <a:ea typeface="Quintessential"/>
                          <a:cs typeface="Quintessential"/>
                        </a:rPr>
                        <a:t> Longueurs réelles en cm</a:t>
                      </a:r>
                      <a:endParaRPr lang="fr-FR" sz="200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000" dirty="0">
                          <a:solidFill>
                            <a:srgbClr val="000000"/>
                          </a:solidFill>
                          <a:effectLst/>
                          <a:latin typeface="Quintessential"/>
                          <a:ea typeface="Quintessential"/>
                          <a:cs typeface="Quintessential"/>
                        </a:rPr>
                        <a:t>9</a:t>
                      </a:r>
                      <a:endParaRPr lang="fr-FR" sz="20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000" dirty="0">
                          <a:solidFill>
                            <a:srgbClr val="000000"/>
                          </a:solidFill>
                          <a:effectLst/>
                          <a:latin typeface="Quintessential"/>
                          <a:ea typeface="Quintessential"/>
                          <a:cs typeface="Quintessential"/>
                        </a:rPr>
                        <a:t>?</a:t>
                      </a:r>
                      <a:endParaRPr lang="fr-FR" sz="20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8" name="ZoneTexte 7"/>
          <p:cNvSpPr txBox="1"/>
          <p:nvPr/>
        </p:nvSpPr>
        <p:spPr>
          <a:xfrm>
            <a:off x="827584" y="3865062"/>
            <a:ext cx="7200800" cy="26161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b="1" dirty="0" smtClean="0"/>
              <a:t>Que signifie le chiffre 9 dans le tableau?</a:t>
            </a:r>
          </a:p>
          <a:p>
            <a:endParaRPr lang="fr-FR" sz="2400" dirty="0"/>
          </a:p>
          <a:p>
            <a:pPr marL="342900" indent="-342900">
              <a:buAutoNum type="arabicParenBoth"/>
            </a:pPr>
            <a:r>
              <a:rPr lang="fr-FR" sz="2400" dirty="0"/>
              <a:t> </a:t>
            </a:r>
            <a:r>
              <a:rPr lang="fr-FR" sz="2800" dirty="0"/>
              <a:t>9</a:t>
            </a:r>
            <a:r>
              <a:rPr lang="fr-FR" sz="2800" dirty="0" smtClean="0"/>
              <a:t> cm est une longueur sur la figure</a:t>
            </a:r>
          </a:p>
          <a:p>
            <a:pPr marL="342900" indent="-342900">
              <a:buAutoNum type="arabicParenBoth"/>
            </a:pPr>
            <a:r>
              <a:rPr lang="fr-FR" sz="2800" dirty="0"/>
              <a:t> 9</a:t>
            </a:r>
            <a:r>
              <a:rPr lang="fr-FR" sz="2800" dirty="0" smtClean="0"/>
              <a:t> m est une longueur sur la figure</a:t>
            </a:r>
          </a:p>
          <a:p>
            <a:pPr marL="342900" indent="-342900">
              <a:buAutoNum type="arabicParenBoth"/>
            </a:pPr>
            <a:r>
              <a:rPr lang="fr-FR" sz="2800" dirty="0" smtClean="0"/>
              <a:t> </a:t>
            </a:r>
            <a:r>
              <a:rPr lang="fr-FR" sz="2800" dirty="0"/>
              <a:t>9</a:t>
            </a:r>
            <a:r>
              <a:rPr lang="fr-FR" sz="2800" dirty="0" smtClean="0"/>
              <a:t> cm est une longueur réelle</a:t>
            </a:r>
          </a:p>
          <a:p>
            <a:pPr marL="342900" indent="-342900">
              <a:buAutoNum type="arabicParenBoth"/>
            </a:pPr>
            <a:r>
              <a:rPr lang="fr-FR" sz="2800" dirty="0"/>
              <a:t> </a:t>
            </a:r>
            <a:r>
              <a:rPr lang="fr-FR" sz="2800" dirty="0" smtClean="0"/>
              <a:t>Je ne sais pas</a:t>
            </a:r>
            <a:endParaRPr lang="fr-FR" sz="2800" dirty="0"/>
          </a:p>
        </p:txBody>
      </p:sp>
    </p:spTree>
    <p:extLst>
      <p:ext uri="{BB962C8B-B14F-4D97-AF65-F5344CB8AC3E}">
        <p14:creationId xmlns:p14="http://schemas.microsoft.com/office/powerpoint/2010/main" val="122556068"/>
      </p:ext>
    </p:extLst>
  </p:cSld>
  <p:clrMapOvr>
    <a:masterClrMapping/>
  </p:clrMapOvr>
  <p:transition advTm="60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63795" y="5218526"/>
            <a:ext cx="896448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>
              <a:buFont typeface="Arial" charset="0"/>
              <a:buNone/>
            </a:pPr>
            <a:r>
              <a:rPr lang="fr-FR" sz="2800" dirty="0" smtClean="0">
                <a:solidFill>
                  <a:srgbClr val="00CC00"/>
                </a:solidFill>
              </a:rPr>
              <a:t>                   </a:t>
            </a:r>
            <a:endParaRPr lang="fr-FR" sz="2800" dirty="0">
              <a:solidFill>
                <a:srgbClr val="00CC00"/>
              </a:solidFill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179513" y="4092731"/>
            <a:ext cx="896448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fr-FR" sz="3600" dirty="0" smtClean="0"/>
          </a:p>
          <a:p>
            <a:r>
              <a:rPr lang="fr-FR" sz="3600" dirty="0" smtClean="0"/>
              <a:t>            </a:t>
            </a:r>
            <a:endParaRPr lang="fr-FR" sz="3600" dirty="0"/>
          </a:p>
        </p:txBody>
      </p:sp>
      <p:graphicFrame>
        <p:nvGraphicFramePr>
          <p:cNvPr id="5" name="Tableau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7252220"/>
              </p:ext>
            </p:extLst>
          </p:nvPr>
        </p:nvGraphicFramePr>
        <p:xfrm>
          <a:off x="2267744" y="332656"/>
          <a:ext cx="3888431" cy="2952328"/>
        </p:xfrm>
        <a:graphic>
          <a:graphicData uri="http://schemas.openxmlformats.org/drawingml/2006/table">
            <a:tbl>
              <a:tblPr firstRow="1" firstCol="1" bandRow="1"/>
              <a:tblGrid>
                <a:gridCol w="1458161"/>
                <a:gridCol w="1188134"/>
                <a:gridCol w="1242136"/>
              </a:tblGrid>
              <a:tr h="1590723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000" dirty="0">
                          <a:solidFill>
                            <a:srgbClr val="000000"/>
                          </a:solidFill>
                          <a:effectLst/>
                          <a:latin typeface="Quintessential"/>
                          <a:ea typeface="Quintessential"/>
                          <a:cs typeface="Quintessential"/>
                        </a:rPr>
                        <a:t>Longueurs sur la figure en cm</a:t>
                      </a:r>
                      <a:endParaRPr lang="fr-FR" sz="20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000" dirty="0">
                          <a:solidFill>
                            <a:srgbClr val="000000"/>
                          </a:solidFill>
                          <a:effectLst/>
                          <a:latin typeface="Quintessential"/>
                          <a:ea typeface="Quintessential"/>
                          <a:cs typeface="Quintessential"/>
                        </a:rPr>
                        <a:t>2</a:t>
                      </a:r>
                      <a:endParaRPr lang="fr-FR" sz="20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000" dirty="0">
                          <a:solidFill>
                            <a:srgbClr val="000000"/>
                          </a:solidFill>
                          <a:effectLst/>
                          <a:latin typeface="Quintessential"/>
                          <a:ea typeface="Quintessential"/>
                          <a:cs typeface="Quintessential"/>
                        </a:rPr>
                        <a:t>1</a:t>
                      </a:r>
                      <a:endParaRPr lang="fr-FR" sz="20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61605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000" dirty="0">
                          <a:solidFill>
                            <a:srgbClr val="000000"/>
                          </a:solidFill>
                          <a:effectLst/>
                          <a:latin typeface="Quintessential"/>
                          <a:ea typeface="Quintessential"/>
                          <a:cs typeface="Quintessential"/>
                        </a:rPr>
                        <a:t> Longueurs réelles en cm</a:t>
                      </a:r>
                      <a:endParaRPr lang="fr-FR" sz="20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000" dirty="0">
                          <a:solidFill>
                            <a:srgbClr val="000000"/>
                          </a:solidFill>
                          <a:effectLst/>
                          <a:latin typeface="Quintessential"/>
                          <a:ea typeface="Quintessential"/>
                          <a:cs typeface="Quintessential"/>
                        </a:rPr>
                        <a:t>9</a:t>
                      </a:r>
                      <a:endParaRPr lang="fr-FR" sz="20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000" dirty="0">
                          <a:solidFill>
                            <a:srgbClr val="000000"/>
                          </a:solidFill>
                          <a:effectLst/>
                          <a:latin typeface="Quintessential"/>
                          <a:ea typeface="Quintessential"/>
                          <a:cs typeface="Quintessential"/>
                        </a:rPr>
                        <a:t>?</a:t>
                      </a:r>
                      <a:endParaRPr lang="fr-FR" sz="20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8" name="ZoneTexte 7"/>
          <p:cNvSpPr txBox="1"/>
          <p:nvPr/>
        </p:nvSpPr>
        <p:spPr>
          <a:xfrm>
            <a:off x="369575" y="3645024"/>
            <a:ext cx="8352928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b="1" dirty="0" smtClean="0"/>
              <a:t>Trouve la fin de cette phrase:</a:t>
            </a:r>
          </a:p>
          <a:p>
            <a:r>
              <a:rPr lang="fr-FR" sz="2800" b="1" dirty="0" smtClean="0"/>
              <a:t>2 cm sur la figure correspond à …</a:t>
            </a:r>
          </a:p>
          <a:p>
            <a:endParaRPr lang="fr-FR" sz="2400" dirty="0"/>
          </a:p>
          <a:p>
            <a:pPr marL="342900" indent="-342900">
              <a:buAutoNum type="arabicParenBoth"/>
            </a:pPr>
            <a:r>
              <a:rPr lang="fr-FR" sz="2800" dirty="0"/>
              <a:t> </a:t>
            </a:r>
            <a:r>
              <a:rPr lang="fr-FR" sz="2800" dirty="0" smtClean="0"/>
              <a:t>9</a:t>
            </a:r>
            <a:r>
              <a:rPr lang="fr-FR" sz="2800" dirty="0"/>
              <a:t> </a:t>
            </a:r>
            <a:r>
              <a:rPr lang="fr-FR" sz="2800" dirty="0" smtClean="0"/>
              <a:t>cm sur l’objet réel</a:t>
            </a:r>
          </a:p>
          <a:p>
            <a:pPr marL="342900" indent="-342900">
              <a:buAutoNum type="arabicParenBoth"/>
            </a:pPr>
            <a:r>
              <a:rPr lang="fr-FR" sz="2800" dirty="0"/>
              <a:t> </a:t>
            </a:r>
            <a:r>
              <a:rPr lang="fr-FR" sz="2800" dirty="0" smtClean="0"/>
              <a:t>2 cm sur l’objet réel</a:t>
            </a:r>
          </a:p>
          <a:p>
            <a:pPr marL="342900" indent="-342900">
              <a:buAutoNum type="arabicParenBoth"/>
            </a:pPr>
            <a:r>
              <a:rPr lang="fr-FR" sz="2800" dirty="0" smtClean="0"/>
              <a:t> 1 cm sur l’objet réel</a:t>
            </a:r>
          </a:p>
          <a:p>
            <a:pPr marL="342900" indent="-342900">
              <a:buAutoNum type="arabicParenBoth"/>
            </a:pPr>
            <a:r>
              <a:rPr lang="fr-FR" sz="2800" dirty="0"/>
              <a:t> </a:t>
            </a:r>
            <a:r>
              <a:rPr lang="fr-FR" sz="2800" dirty="0" smtClean="0"/>
              <a:t>Je ne sais pas</a:t>
            </a:r>
            <a:endParaRPr lang="fr-FR" sz="2800" dirty="0"/>
          </a:p>
        </p:txBody>
      </p:sp>
    </p:spTree>
    <p:extLst>
      <p:ext uri="{BB962C8B-B14F-4D97-AF65-F5344CB8AC3E}">
        <p14:creationId xmlns:p14="http://schemas.microsoft.com/office/powerpoint/2010/main" val="3942930227"/>
      </p:ext>
    </p:extLst>
  </p:cSld>
  <p:clrMapOvr>
    <a:masterClrMapping/>
  </p:clrMapOvr>
  <p:transition advTm="60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63795" y="5218526"/>
            <a:ext cx="896448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>
              <a:buFont typeface="Arial" charset="0"/>
              <a:buNone/>
            </a:pPr>
            <a:r>
              <a:rPr lang="fr-FR" sz="2800" dirty="0" smtClean="0">
                <a:solidFill>
                  <a:srgbClr val="00CC00"/>
                </a:solidFill>
              </a:rPr>
              <a:t>                   </a:t>
            </a:r>
            <a:endParaRPr lang="fr-FR" sz="2800" dirty="0">
              <a:solidFill>
                <a:srgbClr val="00CC00"/>
              </a:solidFill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179513" y="4092731"/>
            <a:ext cx="896448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fr-FR" sz="3600" dirty="0" smtClean="0"/>
          </a:p>
          <a:p>
            <a:r>
              <a:rPr lang="fr-FR" sz="3600" dirty="0" smtClean="0"/>
              <a:t>            </a:t>
            </a:r>
            <a:endParaRPr lang="fr-FR" sz="3600" dirty="0"/>
          </a:p>
        </p:txBody>
      </p:sp>
      <p:graphicFrame>
        <p:nvGraphicFramePr>
          <p:cNvPr id="5" name="Tableau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30926091"/>
              </p:ext>
            </p:extLst>
          </p:nvPr>
        </p:nvGraphicFramePr>
        <p:xfrm>
          <a:off x="2267744" y="-3090"/>
          <a:ext cx="3888431" cy="2952328"/>
        </p:xfrm>
        <a:graphic>
          <a:graphicData uri="http://schemas.openxmlformats.org/drawingml/2006/table">
            <a:tbl>
              <a:tblPr firstRow="1" firstCol="1" bandRow="1"/>
              <a:tblGrid>
                <a:gridCol w="1458161"/>
                <a:gridCol w="1188134"/>
                <a:gridCol w="1242136"/>
              </a:tblGrid>
              <a:tr h="1590723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000" dirty="0">
                          <a:solidFill>
                            <a:srgbClr val="000000"/>
                          </a:solidFill>
                          <a:effectLst/>
                          <a:latin typeface="Quintessential"/>
                          <a:ea typeface="Quintessential"/>
                          <a:cs typeface="Quintessential"/>
                        </a:rPr>
                        <a:t>Longueurs sur la figure en cm</a:t>
                      </a:r>
                      <a:endParaRPr lang="fr-FR" sz="20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000" dirty="0">
                          <a:solidFill>
                            <a:srgbClr val="000000"/>
                          </a:solidFill>
                          <a:effectLst/>
                          <a:latin typeface="Quintessential"/>
                          <a:ea typeface="Quintessential"/>
                          <a:cs typeface="Quintessential"/>
                        </a:rPr>
                        <a:t>2</a:t>
                      </a:r>
                      <a:endParaRPr lang="fr-FR" sz="20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000" dirty="0">
                          <a:solidFill>
                            <a:srgbClr val="000000"/>
                          </a:solidFill>
                          <a:effectLst/>
                          <a:latin typeface="Quintessential"/>
                          <a:ea typeface="Quintessential"/>
                          <a:cs typeface="Quintessential"/>
                        </a:rPr>
                        <a:t>1</a:t>
                      </a:r>
                      <a:endParaRPr lang="fr-FR" sz="20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61605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000" dirty="0">
                          <a:solidFill>
                            <a:srgbClr val="000000"/>
                          </a:solidFill>
                          <a:effectLst/>
                          <a:latin typeface="Quintessential"/>
                          <a:ea typeface="Quintessential"/>
                          <a:cs typeface="Quintessential"/>
                        </a:rPr>
                        <a:t> Longueurs réelles en cm</a:t>
                      </a:r>
                      <a:endParaRPr lang="fr-FR" sz="20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000" dirty="0">
                          <a:solidFill>
                            <a:srgbClr val="000000"/>
                          </a:solidFill>
                          <a:effectLst/>
                          <a:latin typeface="Quintessential"/>
                          <a:ea typeface="Quintessential"/>
                          <a:cs typeface="Quintessential"/>
                        </a:rPr>
                        <a:t>9</a:t>
                      </a:r>
                      <a:endParaRPr lang="fr-FR" sz="20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000" dirty="0">
                          <a:solidFill>
                            <a:srgbClr val="000000"/>
                          </a:solidFill>
                          <a:effectLst/>
                          <a:latin typeface="Quintessential"/>
                          <a:ea typeface="Quintessential"/>
                          <a:cs typeface="Quintessential"/>
                        </a:rPr>
                        <a:t>?</a:t>
                      </a:r>
                      <a:endParaRPr lang="fr-FR" sz="20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8" name="ZoneTexte 7"/>
              <p:cNvSpPr txBox="1"/>
              <p:nvPr/>
            </p:nvSpPr>
            <p:spPr>
              <a:xfrm>
                <a:off x="369575" y="2949238"/>
                <a:ext cx="8352928" cy="390876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r-FR" sz="2800" b="1" dirty="0" smtClean="0"/>
                  <a:t>Pour trouver la longueur réelle qui correspond à 1 cm sur la figure, quelle opération fais-tu?</a:t>
                </a:r>
              </a:p>
              <a:p>
                <a:endParaRPr lang="fr-FR" sz="2400" dirty="0"/>
              </a:p>
              <a:p>
                <a:pPr marL="342900" indent="-342900">
                  <a:buAutoNum type="arabicParenBoth"/>
                </a:pPr>
                <a:r>
                  <a:rPr lang="fr-FR" sz="2400" dirty="0"/>
                  <a:t> </a:t>
                </a:r>
                <a:r>
                  <a:rPr lang="fr-FR" sz="2800" dirty="0" smtClean="0"/>
                  <a:t>9 – 1 = 8</a:t>
                </a:r>
              </a:p>
              <a:p>
                <a:pPr marL="342900" indent="-342900">
                  <a:buAutoNum type="arabicParenBoth"/>
                </a:pPr>
                <a:r>
                  <a:rPr lang="fr-FR" sz="2800" dirty="0"/>
                  <a:t> </a:t>
                </a:r>
                <a:r>
                  <a:rPr lang="fr-FR" sz="2800" dirty="0" smtClean="0"/>
                  <a:t>1+ 7 = 8</a:t>
                </a:r>
              </a:p>
              <a:p>
                <a:pPr marL="342900" indent="-342900">
                  <a:buAutoNum type="arabicParenBoth"/>
                </a:pPr>
                <a:r>
                  <a:rPr lang="fr-FR" sz="2800" dirty="0" smtClean="0"/>
                  <a:t> 1 x 4,5 = 4,5</a:t>
                </a:r>
              </a:p>
              <a:p>
                <a:pPr marL="342900" indent="-342900">
                  <a:buAutoNum type="arabicParenBoth"/>
                </a:pPr>
                <a:r>
                  <a:rPr lang="fr-FR" sz="2800" dirty="0"/>
                  <a:t> </a:t>
                </a:r>
                <a:r>
                  <a:rPr lang="fr-FR" sz="2800" dirty="0" smtClean="0"/>
                  <a:t>9</a:t>
                </a:r>
                <a14:m>
                  <m:oMath xmlns:m="http://schemas.openxmlformats.org/officeDocument/2006/math">
                    <m:r>
                      <a:rPr lang="fr-FR" sz="2800" i="1" smtClean="0">
                        <a:latin typeface="Cambria Math"/>
                        <a:ea typeface="Cambria Math"/>
                      </a:rPr>
                      <m:t>÷</m:t>
                    </m:r>
                  </m:oMath>
                </a14:m>
                <a:r>
                  <a:rPr lang="fr-FR" sz="2800" dirty="0" smtClean="0"/>
                  <a:t>2 = 4,5</a:t>
                </a:r>
              </a:p>
              <a:p>
                <a:pPr marL="342900" indent="-342900">
                  <a:buAutoNum type="arabicParenBoth"/>
                </a:pPr>
                <a:r>
                  <a:rPr lang="fr-FR" sz="2800" dirty="0" smtClean="0"/>
                  <a:t>J’ai trouvé autre chose</a:t>
                </a:r>
              </a:p>
              <a:p>
                <a:pPr marL="342900" indent="-342900">
                  <a:buAutoNum type="arabicParenBoth"/>
                </a:pPr>
                <a:r>
                  <a:rPr lang="fr-FR" sz="2800" dirty="0" smtClean="0"/>
                  <a:t>Je n’ai pas trouvé</a:t>
                </a:r>
                <a:endParaRPr lang="fr-FR" sz="2800" dirty="0"/>
              </a:p>
            </p:txBody>
          </p:sp>
        </mc:Choice>
        <mc:Fallback xmlns="">
          <p:sp>
            <p:nvSpPr>
              <p:cNvPr id="8" name="ZoneTexte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9575" y="2949238"/>
                <a:ext cx="8352928" cy="3908762"/>
              </a:xfrm>
              <a:prstGeom prst="rect">
                <a:avLst/>
              </a:prstGeom>
              <a:blipFill rotWithShape="1">
                <a:blip r:embed="rId2"/>
                <a:stretch>
                  <a:fillRect l="-1533" t="-1560" r="-2628" b="-3432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872619772"/>
      </p:ext>
    </p:extLst>
  </p:cSld>
  <p:clrMapOvr>
    <a:masterClrMapping/>
  </p:clrMapOvr>
  <p:transition advTm="60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63795" y="5218526"/>
            <a:ext cx="896448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>
              <a:buFont typeface="Arial" charset="0"/>
              <a:buNone/>
            </a:pPr>
            <a:r>
              <a:rPr lang="fr-FR" sz="2800" dirty="0" smtClean="0">
                <a:solidFill>
                  <a:srgbClr val="00CC00"/>
                </a:solidFill>
              </a:rPr>
              <a:t>                   </a:t>
            </a:r>
            <a:endParaRPr lang="fr-FR" sz="2800" dirty="0">
              <a:solidFill>
                <a:srgbClr val="00CC00"/>
              </a:solidFill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179513" y="4092731"/>
            <a:ext cx="896448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fr-FR" sz="3600" dirty="0" smtClean="0"/>
          </a:p>
          <a:p>
            <a:r>
              <a:rPr lang="fr-FR" sz="3600" dirty="0" smtClean="0"/>
              <a:t>            </a:t>
            </a:r>
            <a:endParaRPr lang="fr-FR" sz="3600" dirty="0"/>
          </a:p>
        </p:txBody>
      </p:sp>
      <p:sp>
        <p:nvSpPr>
          <p:cNvPr id="8" name="ZoneTexte 7"/>
          <p:cNvSpPr txBox="1"/>
          <p:nvPr/>
        </p:nvSpPr>
        <p:spPr>
          <a:xfrm>
            <a:off x="491030" y="2938569"/>
            <a:ext cx="8064895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b="1" dirty="0" smtClean="0"/>
              <a:t>Dans le tableau de proportionnalité suivant, </a:t>
            </a:r>
          </a:p>
          <a:p>
            <a:r>
              <a:rPr lang="fr-FR" sz="2800" b="1" dirty="0"/>
              <a:t>l</a:t>
            </a:r>
            <a:r>
              <a:rPr lang="fr-FR" sz="2800" b="1" dirty="0" smtClean="0"/>
              <a:t>a valeur manquante est:</a:t>
            </a:r>
            <a:endParaRPr lang="fr-FR" sz="2800" b="1" dirty="0"/>
          </a:p>
          <a:p>
            <a:pPr marL="342900" indent="-342900">
              <a:buAutoNum type="arabicParenBoth"/>
            </a:pPr>
            <a:endParaRPr lang="fr-FR" sz="2800" b="1" dirty="0" smtClean="0"/>
          </a:p>
          <a:p>
            <a:pPr marL="342900" indent="-342900">
              <a:buAutoNum type="arabicParenBoth"/>
            </a:pPr>
            <a:r>
              <a:rPr lang="fr-FR" sz="2400" dirty="0"/>
              <a:t> </a:t>
            </a:r>
            <a:r>
              <a:rPr lang="fr-FR" sz="2800" dirty="0" smtClean="0"/>
              <a:t>0,75</a:t>
            </a:r>
          </a:p>
          <a:p>
            <a:pPr marL="342900" indent="-342900">
              <a:buAutoNum type="arabicParenBoth"/>
            </a:pPr>
            <a:r>
              <a:rPr lang="fr-FR" sz="2800" dirty="0"/>
              <a:t> 0</a:t>
            </a:r>
            <a:endParaRPr lang="fr-FR" sz="2800" dirty="0" smtClean="0"/>
          </a:p>
          <a:p>
            <a:pPr marL="342900" indent="-342900">
              <a:buAutoNum type="arabicParenBoth"/>
            </a:pPr>
            <a:r>
              <a:rPr lang="fr-FR" sz="2800" dirty="0" smtClean="0"/>
              <a:t> 0,25</a:t>
            </a:r>
          </a:p>
          <a:p>
            <a:pPr marL="342900" indent="-342900">
              <a:buAutoNum type="arabicParenBoth"/>
            </a:pPr>
            <a:r>
              <a:rPr lang="fr-FR" sz="2800" dirty="0"/>
              <a:t> </a:t>
            </a:r>
            <a:r>
              <a:rPr lang="fr-FR" sz="2800" dirty="0" smtClean="0"/>
              <a:t>1,333333</a:t>
            </a:r>
          </a:p>
          <a:p>
            <a:pPr marL="342900" indent="-342900">
              <a:buAutoNum type="arabicParenBoth"/>
            </a:pPr>
            <a:r>
              <a:rPr lang="fr-FR" sz="2800" dirty="0"/>
              <a:t> </a:t>
            </a:r>
            <a:r>
              <a:rPr lang="fr-FR" sz="2800" dirty="0" smtClean="0"/>
              <a:t>un autre nombre</a:t>
            </a:r>
          </a:p>
          <a:p>
            <a:pPr marL="342900" indent="-342900">
              <a:buAutoNum type="arabicParenBoth"/>
            </a:pPr>
            <a:r>
              <a:rPr lang="fr-FR" sz="2800" dirty="0"/>
              <a:t> </a:t>
            </a:r>
            <a:r>
              <a:rPr lang="fr-FR" sz="2800" dirty="0" smtClean="0"/>
              <a:t>Je ne sais pas</a:t>
            </a:r>
          </a:p>
          <a:p>
            <a:pPr marL="342900" indent="-342900">
              <a:buAutoNum type="arabicParenBoth"/>
            </a:pPr>
            <a:endParaRPr lang="fr-FR" sz="2400" dirty="0" smtClean="0"/>
          </a:p>
          <a:p>
            <a:pPr marL="342900" indent="-342900">
              <a:buAutoNum type="arabicParenBoth"/>
            </a:pPr>
            <a:endParaRPr lang="fr-FR" sz="2400" dirty="0" smtClean="0"/>
          </a:p>
          <a:p>
            <a:pPr marL="342900" indent="-342900">
              <a:buAutoNum type="arabicParenBoth"/>
            </a:pPr>
            <a:endParaRPr lang="fr-FR" sz="2400" dirty="0"/>
          </a:p>
        </p:txBody>
      </p:sp>
      <p:graphicFrame>
        <p:nvGraphicFramePr>
          <p:cNvPr id="2" name="Tableau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94591915"/>
              </p:ext>
            </p:extLst>
          </p:nvPr>
        </p:nvGraphicFramePr>
        <p:xfrm>
          <a:off x="1907704" y="188640"/>
          <a:ext cx="4104456" cy="2664296"/>
        </p:xfrm>
        <a:graphic>
          <a:graphicData uri="http://schemas.openxmlformats.org/drawingml/2006/table">
            <a:tbl>
              <a:tblPr firstRow="1" firstCol="1" bandRow="1"/>
              <a:tblGrid>
                <a:gridCol w="1368152"/>
                <a:gridCol w="1368152"/>
                <a:gridCol w="1368152"/>
              </a:tblGrid>
              <a:tr h="1399013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000" dirty="0">
                          <a:solidFill>
                            <a:srgbClr val="000000"/>
                          </a:solidFill>
                          <a:effectLst/>
                          <a:latin typeface="Quintessential"/>
                          <a:ea typeface="Quintessential"/>
                          <a:cs typeface="Quintessential"/>
                        </a:rPr>
                        <a:t>Longueurs sur la figure en cm</a:t>
                      </a:r>
                      <a:endParaRPr lang="fr-FR" sz="20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000" dirty="0">
                          <a:solidFill>
                            <a:srgbClr val="000000"/>
                          </a:solidFill>
                          <a:effectLst/>
                          <a:latin typeface="Quintessential"/>
                          <a:ea typeface="Quintessential"/>
                          <a:cs typeface="Quintessential"/>
                        </a:rPr>
                        <a:t>4</a:t>
                      </a:r>
                      <a:endParaRPr lang="fr-FR" sz="20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000" dirty="0">
                          <a:solidFill>
                            <a:srgbClr val="000000"/>
                          </a:solidFill>
                          <a:effectLst/>
                          <a:latin typeface="Quintessential"/>
                          <a:ea typeface="Quintessential"/>
                          <a:cs typeface="Quintessential"/>
                        </a:rPr>
                        <a:t>1</a:t>
                      </a:r>
                      <a:endParaRPr lang="fr-FR" sz="20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62216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000" dirty="0">
                          <a:solidFill>
                            <a:srgbClr val="000000"/>
                          </a:solidFill>
                          <a:effectLst/>
                          <a:latin typeface="Quintessential"/>
                          <a:ea typeface="Quintessential"/>
                          <a:cs typeface="Quintessential"/>
                        </a:rPr>
                        <a:t>Longueurs réelles en cm</a:t>
                      </a:r>
                      <a:endParaRPr lang="fr-FR" sz="20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000" dirty="0">
                          <a:solidFill>
                            <a:srgbClr val="000000"/>
                          </a:solidFill>
                          <a:effectLst/>
                          <a:latin typeface="Quintessential"/>
                          <a:ea typeface="Quintessential"/>
                          <a:cs typeface="Quintessential"/>
                        </a:rPr>
                        <a:t>3</a:t>
                      </a:r>
                      <a:endParaRPr lang="fr-FR" sz="20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000" dirty="0">
                          <a:solidFill>
                            <a:srgbClr val="000000"/>
                          </a:solidFill>
                          <a:effectLst/>
                          <a:latin typeface="Quintessential"/>
                          <a:ea typeface="Quintessential"/>
                          <a:cs typeface="Quintessential"/>
                        </a:rPr>
                        <a:t>?</a:t>
                      </a:r>
                      <a:endParaRPr lang="fr-FR" sz="20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73671383"/>
      </p:ext>
    </p:extLst>
  </p:cSld>
  <p:clrMapOvr>
    <a:masterClrMapping/>
  </p:clrMapOvr>
  <p:transition advTm="60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63795" y="5218526"/>
            <a:ext cx="896448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>
              <a:buFont typeface="Arial" charset="0"/>
              <a:buNone/>
            </a:pPr>
            <a:r>
              <a:rPr lang="fr-FR" sz="2800" dirty="0" smtClean="0">
                <a:solidFill>
                  <a:srgbClr val="00CC00"/>
                </a:solidFill>
              </a:rPr>
              <a:t>                   </a:t>
            </a:r>
            <a:endParaRPr lang="fr-FR" sz="2800" dirty="0">
              <a:solidFill>
                <a:srgbClr val="00CC00"/>
              </a:solidFill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179513" y="4092731"/>
            <a:ext cx="896448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fr-FR" sz="3600" dirty="0" smtClean="0"/>
          </a:p>
          <a:p>
            <a:r>
              <a:rPr lang="fr-FR" sz="3600" dirty="0" smtClean="0"/>
              <a:t>            </a:t>
            </a:r>
            <a:endParaRPr lang="fr-FR" sz="3600" dirty="0"/>
          </a:p>
        </p:txBody>
      </p:sp>
      <p:sp>
        <p:nvSpPr>
          <p:cNvPr id="8" name="ZoneTexte 7"/>
          <p:cNvSpPr txBox="1"/>
          <p:nvPr/>
        </p:nvSpPr>
        <p:spPr>
          <a:xfrm>
            <a:off x="179513" y="476672"/>
            <a:ext cx="8640960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smtClean="0"/>
              <a:t>A-t-on avis, l’échelle de la carte de l’Australie de l’activité 1 est plutôt :</a:t>
            </a:r>
            <a:endParaRPr lang="fr-FR" sz="2400" dirty="0"/>
          </a:p>
          <a:p>
            <a:pPr marL="342900" indent="-342900">
              <a:buAutoNum type="arabicParenBoth"/>
            </a:pPr>
            <a:endParaRPr lang="fr-FR" sz="2400" dirty="0" smtClean="0"/>
          </a:p>
          <a:p>
            <a:pPr marL="342900" indent="-342900">
              <a:buAutoNum type="arabicParenBoth"/>
            </a:pPr>
            <a:r>
              <a:rPr lang="fr-FR" sz="2400" dirty="0"/>
              <a:t> </a:t>
            </a:r>
            <a:endParaRPr lang="fr-FR" sz="2400" dirty="0" smtClean="0"/>
          </a:p>
          <a:p>
            <a:endParaRPr lang="fr-FR" sz="2400" dirty="0" smtClean="0"/>
          </a:p>
          <a:p>
            <a:endParaRPr lang="fr-FR" sz="2400" dirty="0" smtClean="0"/>
          </a:p>
          <a:p>
            <a:r>
              <a:rPr lang="fr-FR" sz="2400" dirty="0" smtClean="0"/>
              <a:t>(2)   </a:t>
            </a:r>
          </a:p>
          <a:p>
            <a:endParaRPr lang="fr-FR" sz="2400" dirty="0" smtClean="0"/>
          </a:p>
          <a:p>
            <a:endParaRPr lang="fr-FR" sz="2400" dirty="0"/>
          </a:p>
          <a:p>
            <a:r>
              <a:rPr lang="fr-FR" sz="2400" dirty="0" smtClean="0"/>
              <a:t>(3) </a:t>
            </a:r>
          </a:p>
          <a:p>
            <a:endParaRPr lang="fr-FR" sz="2400" dirty="0" smtClean="0"/>
          </a:p>
          <a:p>
            <a:pPr marL="342900" indent="-342900">
              <a:buAutoNum type="arabicParenBoth"/>
            </a:pPr>
            <a:endParaRPr lang="fr-FR" sz="2400" dirty="0" smtClean="0"/>
          </a:p>
          <a:p>
            <a:r>
              <a:rPr lang="fr-FR" sz="2400" dirty="0" smtClean="0"/>
              <a:t>(4)  </a:t>
            </a:r>
          </a:p>
          <a:p>
            <a:r>
              <a:rPr lang="fr-FR" sz="2400" dirty="0" smtClean="0"/>
              <a:t> </a:t>
            </a:r>
            <a:endParaRPr lang="fr-FR" sz="2400" dirty="0"/>
          </a:p>
          <a:p>
            <a:endParaRPr lang="fr-FR" sz="2400" dirty="0" smtClean="0"/>
          </a:p>
          <a:p>
            <a:r>
              <a:rPr lang="fr-FR" sz="2400" dirty="0" smtClean="0"/>
              <a:t>(5)  Je ne sais pas.</a:t>
            </a:r>
            <a:endParaRPr lang="fr-FR" sz="2400" dirty="0"/>
          </a:p>
        </p:txBody>
      </p:sp>
      <p:cxnSp>
        <p:nvCxnSpPr>
          <p:cNvPr id="17" name="Connecteur droit 16"/>
          <p:cNvCxnSpPr/>
          <p:nvPr/>
        </p:nvCxnSpPr>
        <p:spPr>
          <a:xfrm>
            <a:off x="971600" y="1810493"/>
            <a:ext cx="4572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Connecteur droit 17"/>
          <p:cNvCxnSpPr/>
          <p:nvPr/>
        </p:nvCxnSpPr>
        <p:spPr>
          <a:xfrm>
            <a:off x="971600" y="1666477"/>
            <a:ext cx="0" cy="25035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Connecteur droit 18"/>
          <p:cNvCxnSpPr/>
          <p:nvPr/>
        </p:nvCxnSpPr>
        <p:spPr>
          <a:xfrm>
            <a:off x="1448001" y="1666476"/>
            <a:ext cx="0" cy="25035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ZoneTexte 19"/>
          <p:cNvSpPr txBox="1"/>
          <p:nvPr/>
        </p:nvSpPr>
        <p:spPr>
          <a:xfrm>
            <a:off x="744724" y="1916832"/>
            <a:ext cx="13681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dirty="0" smtClean="0"/>
              <a:t>0,001 cm</a:t>
            </a:r>
            <a:endParaRPr lang="fr-FR" sz="2000" dirty="0"/>
          </a:p>
        </p:txBody>
      </p:sp>
      <p:cxnSp>
        <p:nvCxnSpPr>
          <p:cNvPr id="21" name="Connecteur droit 20"/>
          <p:cNvCxnSpPr/>
          <p:nvPr/>
        </p:nvCxnSpPr>
        <p:spPr>
          <a:xfrm>
            <a:off x="971600" y="2890613"/>
            <a:ext cx="4572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Connecteur droit 21"/>
          <p:cNvCxnSpPr/>
          <p:nvPr/>
        </p:nvCxnSpPr>
        <p:spPr>
          <a:xfrm>
            <a:off x="971600" y="2746597"/>
            <a:ext cx="0" cy="25035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Connecteur droit 22"/>
          <p:cNvCxnSpPr/>
          <p:nvPr/>
        </p:nvCxnSpPr>
        <p:spPr>
          <a:xfrm>
            <a:off x="1448001" y="2746596"/>
            <a:ext cx="0" cy="25035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ZoneTexte 23"/>
          <p:cNvSpPr txBox="1"/>
          <p:nvPr/>
        </p:nvSpPr>
        <p:spPr>
          <a:xfrm>
            <a:off x="827584" y="2996952"/>
            <a:ext cx="115212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dirty="0" smtClean="0"/>
              <a:t>0,6 cm</a:t>
            </a:r>
            <a:endParaRPr lang="fr-FR" sz="2000" dirty="0"/>
          </a:p>
        </p:txBody>
      </p:sp>
      <p:cxnSp>
        <p:nvCxnSpPr>
          <p:cNvPr id="25" name="Connecteur droit 24"/>
          <p:cNvCxnSpPr/>
          <p:nvPr/>
        </p:nvCxnSpPr>
        <p:spPr>
          <a:xfrm>
            <a:off x="971600" y="3986392"/>
            <a:ext cx="4572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Connecteur droit 25"/>
          <p:cNvCxnSpPr/>
          <p:nvPr/>
        </p:nvCxnSpPr>
        <p:spPr>
          <a:xfrm>
            <a:off x="971600" y="3842376"/>
            <a:ext cx="0" cy="25035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Connecteur droit 26"/>
          <p:cNvCxnSpPr/>
          <p:nvPr/>
        </p:nvCxnSpPr>
        <p:spPr>
          <a:xfrm>
            <a:off x="1448001" y="3842375"/>
            <a:ext cx="0" cy="25035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ZoneTexte 27"/>
          <p:cNvSpPr txBox="1"/>
          <p:nvPr/>
        </p:nvSpPr>
        <p:spPr>
          <a:xfrm>
            <a:off x="744724" y="4092731"/>
            <a:ext cx="123498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dirty="0" smtClean="0"/>
              <a:t>1000 cm</a:t>
            </a:r>
            <a:endParaRPr lang="fr-FR" sz="2000" dirty="0"/>
          </a:p>
        </p:txBody>
      </p:sp>
      <p:cxnSp>
        <p:nvCxnSpPr>
          <p:cNvPr id="29" name="Connecteur droit 28"/>
          <p:cNvCxnSpPr/>
          <p:nvPr/>
        </p:nvCxnSpPr>
        <p:spPr>
          <a:xfrm>
            <a:off x="971600" y="5062463"/>
            <a:ext cx="4572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Connecteur droit 29"/>
          <p:cNvCxnSpPr/>
          <p:nvPr/>
        </p:nvCxnSpPr>
        <p:spPr>
          <a:xfrm>
            <a:off x="971600" y="4918447"/>
            <a:ext cx="0" cy="25035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Connecteur droit 30"/>
          <p:cNvCxnSpPr/>
          <p:nvPr/>
        </p:nvCxnSpPr>
        <p:spPr>
          <a:xfrm>
            <a:off x="1448001" y="4918446"/>
            <a:ext cx="0" cy="25035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ZoneTexte 31"/>
          <p:cNvSpPr txBox="1"/>
          <p:nvPr/>
        </p:nvSpPr>
        <p:spPr>
          <a:xfrm>
            <a:off x="611560" y="5168802"/>
            <a:ext cx="1800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dirty="0" smtClean="0"/>
              <a:t>50000000 cm</a:t>
            </a:r>
            <a:endParaRPr lang="fr-FR" sz="2000" dirty="0"/>
          </a:p>
        </p:txBody>
      </p:sp>
    </p:spTree>
    <p:extLst>
      <p:ext uri="{BB962C8B-B14F-4D97-AF65-F5344CB8AC3E}">
        <p14:creationId xmlns:p14="http://schemas.microsoft.com/office/powerpoint/2010/main" val="2636787552"/>
      </p:ext>
    </p:extLst>
  </p:cSld>
  <p:clrMapOvr>
    <a:masterClrMapping/>
  </p:clrMapOvr>
  <p:transition advTm="60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852</TotalTime>
  <Words>370</Words>
  <Application>Microsoft Office PowerPoint</Application>
  <PresentationFormat>Affichage à l'écran (4:3)</PresentationFormat>
  <Paragraphs>120</Paragraphs>
  <Slides>8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8</vt:i4>
      </vt:variant>
    </vt:vector>
  </HeadingPairs>
  <TitlesOfParts>
    <vt:vector size="9" baseType="lpstr"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Sabrina</dc:creator>
  <cp:lastModifiedBy>Michele Prieur</cp:lastModifiedBy>
  <cp:revision>86</cp:revision>
  <dcterms:created xsi:type="dcterms:W3CDTF">2011-06-30T14:38:49Z</dcterms:created>
  <dcterms:modified xsi:type="dcterms:W3CDTF">2015-06-19T09:18:46Z</dcterms:modified>
</cp:coreProperties>
</file>