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19" r:id="rId48"/>
    <p:sldId id="303" r:id="rId49"/>
    <p:sldId id="304" r:id="rId50"/>
    <p:sldId id="306" r:id="rId51"/>
    <p:sldId id="307" r:id="rId52"/>
    <p:sldId id="308" r:id="rId53"/>
    <p:sldId id="309" r:id="rId54"/>
    <p:sldId id="310" r:id="rId55"/>
    <p:sldId id="318" r:id="rId56"/>
    <p:sldId id="311" r:id="rId57"/>
    <p:sldId id="312" r:id="rId58"/>
    <p:sldId id="313" r:id="rId59"/>
    <p:sldId id="314" r:id="rId60"/>
    <p:sldId id="315" r:id="rId61"/>
    <p:sldId id="316" r:id="rId62"/>
    <p:sldId id="317" r:id="rId63"/>
    <p:sldId id="302" r:id="rId6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19" autoAdjust="0"/>
    <p:restoredTop sz="94660"/>
  </p:normalViewPr>
  <p:slideViewPr>
    <p:cSldViewPr snapToGrid="0">
      <p:cViewPr varScale="1">
        <p:scale>
          <a:sx n="56" d="100"/>
          <a:sy n="56" d="100"/>
        </p:scale>
        <p:origin x="8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Arbeitsblat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Arbeitsblat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Arbeitsblat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a:latin typeface="Arial" panose="020B0604020202020204" pitchFamily="34" charset="0"/>
              </a:rPr>
              <a:t>Bestandsmessung Rothirsch</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Tabelle1!$B$1</c:f>
              <c:strCache>
                <c:ptCount val="1"/>
                <c:pt idx="0">
                  <c:v>Bestandsmessung Rothirsch</c:v>
                </c:pt>
              </c:strCache>
            </c:strRef>
          </c:tx>
          <c:spPr>
            <a:ln w="28575" cap="rnd">
              <a:solidFill>
                <a:schemeClr val="accent1"/>
              </a:solidFill>
              <a:round/>
            </a:ln>
            <a:effectLst/>
          </c:spPr>
          <c:marker>
            <c:symbol val="none"/>
          </c:marker>
          <c:cat>
            <c:numRef>
              <c:f>Tabelle1!$A$2:$A$5</c:f>
              <c:numCache>
                <c:formatCode>General</c:formatCode>
                <c:ptCount val="4"/>
                <c:pt idx="0">
                  <c:v>10</c:v>
                </c:pt>
                <c:pt idx="1">
                  <c:v>20</c:v>
                </c:pt>
                <c:pt idx="2">
                  <c:v>30</c:v>
                </c:pt>
                <c:pt idx="3">
                  <c:v>40</c:v>
                </c:pt>
              </c:numCache>
            </c:numRef>
          </c:cat>
          <c:val>
            <c:numRef>
              <c:f>Tabelle1!$B$2:$B$5</c:f>
              <c:numCache>
                <c:formatCode>General</c:formatCode>
                <c:ptCount val="4"/>
                <c:pt idx="0">
                  <c:v>362</c:v>
                </c:pt>
                <c:pt idx="1">
                  <c:v>388</c:v>
                </c:pt>
                <c:pt idx="2">
                  <c:v>314</c:v>
                </c:pt>
                <c:pt idx="3">
                  <c:v>353</c:v>
                </c:pt>
              </c:numCache>
            </c:numRef>
          </c:val>
          <c:smooth val="0"/>
        </c:ser>
        <c:dLbls>
          <c:showLegendKey val="0"/>
          <c:showVal val="0"/>
          <c:showCatName val="0"/>
          <c:showSerName val="0"/>
          <c:showPercent val="0"/>
          <c:showBubbleSize val="0"/>
        </c:dLbls>
        <c:smooth val="0"/>
        <c:axId val="341852952"/>
        <c:axId val="341853344"/>
      </c:lineChart>
      <c:catAx>
        <c:axId val="34185295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a:latin typeface="Arial" panose="020B0604020202020204" pitchFamily="34" charset="0"/>
                  </a:rPr>
                  <a:t>Zeit (in Jahren)</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341853344"/>
        <c:crosses val="autoZero"/>
        <c:auto val="1"/>
        <c:lblAlgn val="ctr"/>
        <c:lblOffset val="100"/>
        <c:noMultiLvlLbl val="0"/>
      </c:catAx>
      <c:valAx>
        <c:axId val="341853344"/>
        <c:scaling>
          <c:orientation val="minMax"/>
          <c:min val="2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a:latin typeface="Arial" panose="020B0604020202020204" pitchFamily="34" charset="0"/>
                  </a:rPr>
                  <a:t>abs. Häufigkeit</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341852952"/>
        <c:crosses val="autoZero"/>
        <c:crossBetween val="between"/>
        <c:majorUnit val="50"/>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Tabelle1!$B$1</c:f>
              <c:strCache>
                <c:ptCount val="1"/>
                <c:pt idx="0">
                  <c:v>Y-Werte</c:v>
                </c:pt>
              </c:strCache>
            </c:strRef>
          </c:tx>
          <c:spPr>
            <a:ln w="19050" cap="rnd">
              <a:solidFill>
                <a:schemeClr val="accent1"/>
              </a:solidFill>
              <a:round/>
            </a:ln>
            <a:effectLst/>
          </c:spPr>
          <c:marker>
            <c:symbol val="none"/>
          </c:marker>
          <c:xVal>
            <c:numRef>
              <c:f>Tabelle1!$A$2:$A$5</c:f>
              <c:numCache>
                <c:formatCode>General</c:formatCode>
                <c:ptCount val="4"/>
                <c:pt idx="0">
                  <c:v>0</c:v>
                </c:pt>
                <c:pt idx="1">
                  <c:v>1</c:v>
                </c:pt>
                <c:pt idx="2">
                  <c:v>2</c:v>
                </c:pt>
                <c:pt idx="3">
                  <c:v>3</c:v>
                </c:pt>
              </c:numCache>
            </c:numRef>
          </c:xVal>
          <c:yVal>
            <c:numRef>
              <c:f>Tabelle1!$B$2:$B$5</c:f>
              <c:numCache>
                <c:formatCode>General</c:formatCode>
                <c:ptCount val="4"/>
                <c:pt idx="0">
                  <c:v>0</c:v>
                </c:pt>
                <c:pt idx="1">
                  <c:v>300</c:v>
                </c:pt>
                <c:pt idx="2">
                  <c:v>280</c:v>
                </c:pt>
                <c:pt idx="3">
                  <c:v>275</c:v>
                </c:pt>
              </c:numCache>
            </c:numRef>
          </c:yVal>
          <c:smooth val="0"/>
        </c:ser>
        <c:dLbls>
          <c:showLegendKey val="0"/>
          <c:showVal val="0"/>
          <c:showCatName val="0"/>
          <c:showSerName val="0"/>
          <c:showPercent val="0"/>
          <c:showBubbleSize val="0"/>
        </c:dLbls>
        <c:axId val="341854912"/>
        <c:axId val="341855304"/>
      </c:scatterChart>
      <c:valAx>
        <c:axId val="341854912"/>
        <c:scaling>
          <c:orientation val="minMax"/>
          <c:max val="3"/>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a:latin typeface="Arial" panose="020B0604020202020204" pitchFamily="34" charset="0"/>
                  </a:rPr>
                  <a:t>Zeit [min]</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341855304"/>
        <c:crosses val="autoZero"/>
        <c:crossBetween val="midCat"/>
        <c:majorUnit val="1"/>
      </c:valAx>
      <c:valAx>
        <c:axId val="3418553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a:latin typeface="Arial" panose="020B0604020202020204" pitchFamily="34" charset="0"/>
                  </a:rPr>
                  <a:t>Gewicht [g]</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34185491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scatterChart>
        <c:scatterStyle val="lineMarker"/>
        <c:varyColors val="0"/>
        <c:ser>
          <c:idx val="0"/>
          <c:order val="0"/>
          <c:tx>
            <c:strRef>
              <c:f>Tabelle1!$B$1</c:f>
              <c:strCache>
                <c:ptCount val="1"/>
                <c:pt idx="0">
                  <c:v>Datenreihe 1</c:v>
                </c:pt>
              </c:strCache>
            </c:strRef>
          </c:tx>
          <c:spPr>
            <a:ln w="76200" cap="rnd">
              <a:solidFill>
                <a:srgbClr val="FF0000"/>
              </a:solidFill>
              <a:round/>
            </a:ln>
            <a:effectLst/>
          </c:spPr>
          <c:marker>
            <c:symbol val="circle"/>
            <c:size val="5"/>
            <c:spPr>
              <a:solidFill>
                <a:srgbClr val="FF0000"/>
              </a:solidFill>
              <a:ln w="76200">
                <a:solidFill>
                  <a:srgbClr val="FF0000"/>
                </a:solidFill>
              </a:ln>
              <a:effectLst/>
            </c:spPr>
          </c:marker>
          <c:xVal>
            <c:numRef>
              <c:f>Tabelle1!$A$2:$A$5</c:f>
              <c:numCache>
                <c:formatCode>General</c:formatCode>
                <c:ptCount val="4"/>
                <c:pt idx="0">
                  <c:v>0</c:v>
                </c:pt>
                <c:pt idx="1">
                  <c:v>1</c:v>
                </c:pt>
                <c:pt idx="2">
                  <c:v>8</c:v>
                </c:pt>
                <c:pt idx="3">
                  <c:v>10</c:v>
                </c:pt>
              </c:numCache>
            </c:numRef>
          </c:xVal>
          <c:yVal>
            <c:numRef>
              <c:f>Tabelle1!$B$2:$B$5</c:f>
              <c:numCache>
                <c:formatCode>General</c:formatCode>
                <c:ptCount val="4"/>
                <c:pt idx="0">
                  <c:v>280</c:v>
                </c:pt>
              </c:numCache>
            </c:numRef>
          </c:yVal>
          <c:smooth val="0"/>
        </c:ser>
        <c:dLbls>
          <c:showLegendKey val="0"/>
          <c:showVal val="0"/>
          <c:showCatName val="0"/>
          <c:showSerName val="0"/>
          <c:showPercent val="0"/>
          <c:showBubbleSize val="0"/>
        </c:dLbls>
        <c:axId val="341855696"/>
        <c:axId val="341856088"/>
      </c:scatterChart>
      <c:valAx>
        <c:axId val="34185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341856088"/>
        <c:crosses val="autoZero"/>
        <c:crossBetween val="midCat"/>
      </c:valAx>
      <c:valAx>
        <c:axId val="341856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34185569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smtClean="0"/>
              <a:t>Titelmasterformat durch 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797115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183689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127364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4165423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48588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91469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43115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93858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402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780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smtClean="0"/>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735032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dirty="0" smtClean="0"/>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E9A88433-197E-4BF0-AFF9-F24121F05D22}" type="datetimeFigureOut">
              <a:rPr lang="de-DE" smtClean="0"/>
              <a:pPr/>
              <a:t>06.06.2016</a:t>
            </a:fld>
            <a:endParaRPr lang="de-DE"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de-D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81EA84B4-3672-4038-A311-9845C164A8EC}" type="slidenum">
              <a:rPr lang="de-DE" smtClean="0"/>
              <a:pPr/>
              <a:t>‹Nr.›</a:t>
            </a:fld>
            <a:endParaRPr lang="de-DE" dirty="0"/>
          </a:p>
        </p:txBody>
      </p:sp>
    </p:spTree>
    <p:extLst>
      <p:ext uri="{BB962C8B-B14F-4D97-AF65-F5344CB8AC3E}">
        <p14:creationId xmlns:p14="http://schemas.microsoft.com/office/powerpoint/2010/main" val="19687410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slide" Target="slide35.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37.xml"/><Relationship Id="rId7" Type="http://schemas.openxmlformats.org/officeDocument/2006/relationships/slide" Target="slide39.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38.xml"/><Relationship Id="rId4" Type="http://schemas.openxmlformats.org/officeDocument/2006/relationships/image" Target="../media/image4.png"/><Relationship Id="rId9"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4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3.xml"/><Relationship Id="rId7" Type="http://schemas.openxmlformats.org/officeDocument/2006/relationships/slide" Target="slide9.xml"/><Relationship Id="rId12" Type="http://schemas.openxmlformats.org/officeDocument/2006/relationships/image" Target="../media/image2.png"/><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image" Target="../media/image1.png"/><Relationship Id="rId5" Type="http://schemas.openxmlformats.org/officeDocument/2006/relationships/slide" Target="slide15.xml"/><Relationship Id="rId10" Type="http://schemas.openxmlformats.org/officeDocument/2006/relationships/slide" Target="slide2.xml"/><Relationship Id="rId4" Type="http://schemas.openxmlformats.org/officeDocument/2006/relationships/slide" Target="slide13.xml"/><Relationship Id="rId9" Type="http://schemas.openxmlformats.org/officeDocument/2006/relationships/slide" Target="slide7.xml"/></Relationships>
</file>

<file path=ppt/slides/_rels/slide20.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21.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 Target="slide43.xml"/><Relationship Id="rId7" Type="http://schemas.openxmlformats.org/officeDocument/2006/relationships/slide" Target="slide2.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slide" Target="slide45.xml"/><Relationship Id="rId5" Type="http://schemas.openxmlformats.org/officeDocument/2006/relationships/slide" Target="slide44.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slide" Target="slide4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26.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slide" Target="slide4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2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4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 Target="slide4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4.xml"/><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58.xml"/><Relationship Id="rId2" Type="http://schemas.openxmlformats.org/officeDocument/2006/relationships/slide" Target="slide5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59.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6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28.xml"/><Relationship Id="rId7"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27.xml"/><Relationship Id="rId4" Type="http://schemas.openxmlformats.org/officeDocument/2006/relationships/slide" Target="slide5.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6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 Target="slide6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4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30.xml"/><Relationship Id="rId7" Type="http://schemas.openxmlformats.org/officeDocument/2006/relationships/image" Target="../media/image1.png"/><Relationship Id="rId2" Type="http://schemas.openxmlformats.org/officeDocument/2006/relationships/slide" Target="slide29.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31.xml"/><Relationship Id="rId4" Type="http://schemas.openxmlformats.org/officeDocument/2006/relationships/slide" Target="slide7.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4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46.xml"/></Relationships>
</file>

<file path=ppt/slides/_rels/slide8.xml.rels><?xml version="1.0" encoding="UTF-8" standalone="yes"?>
<Relationships xmlns="http://schemas.openxmlformats.org/package/2006/relationships"><Relationship Id="rId3" Type="http://schemas.openxmlformats.org/officeDocument/2006/relationships/slide" Target="slide33.xml"/><Relationship Id="rId7" Type="http://schemas.openxmlformats.org/officeDocument/2006/relationships/image" Target="../media/image1.png"/><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34.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 Target="slide4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fontScale="90000"/>
          </a:bodyPr>
          <a:lstStyle/>
          <a:p>
            <a:pPr algn="ctr"/>
            <a:r>
              <a:rPr lang="de-DE" b="1" dirty="0" smtClean="0">
                <a:latin typeface="Arial" panose="020B0604020202020204" pitchFamily="34" charset="0"/>
                <a:cs typeface="Arial" panose="020B0604020202020204" pitchFamily="34" charset="0"/>
              </a:rPr>
              <a:t>Wegweiser</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4000" dirty="0" smtClean="0">
                <a:latin typeface="Arial" panose="020B0604020202020204" pitchFamily="34" charset="0"/>
                <a:cs typeface="Arial" panose="020B0604020202020204" pitchFamily="34" charset="0"/>
              </a:rPr>
              <a:t>Schritte zum Erfolg</a:t>
            </a:r>
            <a:endParaRPr lang="de-DE"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4"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A0</a:t>
            </a:r>
            <a:endParaRPr lang="de-DE" sz="4000" b="1" dirty="0">
              <a:solidFill>
                <a:schemeClr val="accent2"/>
              </a:solidFill>
              <a:latin typeface="Arial" panose="020B0604020202020204" pitchFamily="34" charset="0"/>
              <a:cs typeface="Arial" panose="020B0604020202020204" pitchFamily="34" charset="0"/>
            </a:endParaRPr>
          </a:p>
        </p:txBody>
      </p:sp>
      <p:sp>
        <p:nvSpPr>
          <p:cNvPr id="14" name="Inhaltsplatzhalter 13"/>
          <p:cNvSpPr>
            <a:spLocks noGrp="1"/>
          </p:cNvSpPr>
          <p:nvPr>
            <p:ph idx="1"/>
          </p:nvPr>
        </p:nvSpPr>
        <p:spPr>
          <a:xfrm>
            <a:off x="333375" y="1730514"/>
            <a:ext cx="8463154" cy="4761726"/>
          </a:xfrm>
        </p:spPr>
        <p:txBody>
          <a:bodyPr>
            <a:normAutofit/>
          </a:bodyPr>
          <a:lstStyle/>
          <a:p>
            <a:pPr marL="0" indent="0">
              <a:lnSpc>
                <a:spcPct val="150000"/>
              </a:lnSpc>
              <a:buNone/>
            </a:pPr>
            <a:r>
              <a:rPr lang="de-DE" sz="2000" dirty="0">
                <a:latin typeface="Arial" panose="020B0604020202020204" pitchFamily="34" charset="0"/>
                <a:cs typeface="Arial" panose="020B0604020202020204" pitchFamily="34" charset="0"/>
              </a:rPr>
              <a:t>Das Experimentieren ist eine wichtige wissenschaftliche Methode, um </a:t>
            </a:r>
            <a:r>
              <a:rPr lang="de-DE" sz="2000" dirty="0" smtClean="0">
                <a:latin typeface="Arial" panose="020B0604020202020204" pitchFamily="34" charset="0"/>
                <a:cs typeface="Arial" panose="020B0604020202020204" pitchFamily="34" charset="0"/>
              </a:rPr>
              <a:t>neue Dinge herauszufinden. Ein Experiment orientiert sich an </a:t>
            </a:r>
            <a:r>
              <a:rPr lang="de-DE" sz="2000" dirty="0">
                <a:latin typeface="Arial" panose="020B0604020202020204" pitchFamily="34" charset="0"/>
                <a:cs typeface="Arial" panose="020B0604020202020204" pitchFamily="34" charset="0"/>
              </a:rPr>
              <a:t>einer festgelegten Reihenfolge</a:t>
            </a:r>
            <a:r>
              <a:rPr lang="de-DE" sz="2000" dirty="0" smtClean="0">
                <a:latin typeface="Arial" panose="020B0604020202020204" pitchFamily="34" charset="0"/>
                <a:cs typeface="Arial" panose="020B0604020202020204" pitchFamily="34" charset="0"/>
              </a:rPr>
              <a:t>.</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Du kannst </a:t>
            </a:r>
            <a:r>
              <a:rPr lang="de-DE" sz="2000" dirty="0" smtClean="0">
                <a:latin typeface="Arial" panose="020B0604020202020204" pitchFamily="34" charset="0"/>
                <a:cs typeface="Arial" panose="020B0604020202020204" pitchFamily="34" charset="0"/>
              </a:rPr>
              <a:t>von diesem Wegweiser aus Schritt </a:t>
            </a:r>
            <a:r>
              <a:rPr lang="de-DE" sz="2000" dirty="0">
                <a:latin typeface="Arial" panose="020B0604020202020204" pitchFamily="34" charset="0"/>
                <a:cs typeface="Arial" panose="020B0604020202020204" pitchFamily="34" charset="0"/>
              </a:rPr>
              <a:t>für Schritt die einzelnen Schritte durchlaufen und jetzt </a:t>
            </a:r>
            <a:r>
              <a:rPr lang="de-DE" sz="2000" b="1" dirty="0">
                <a:latin typeface="Arial" panose="020B0604020202020204" pitchFamily="34" charset="0"/>
                <a:cs typeface="Arial" panose="020B0604020202020204" pitchFamily="34" charset="0"/>
              </a:rPr>
              <a:t>bei A1 starten</a:t>
            </a:r>
            <a:r>
              <a:rPr lang="de-DE" sz="2000" dirty="0">
                <a:latin typeface="Arial" panose="020B0604020202020204" pitchFamily="34" charset="0"/>
                <a:cs typeface="Arial" panose="020B0604020202020204" pitchFamily="34" charset="0"/>
              </a:rPr>
              <a:t> oder aber auch direkt zu den Teilschritten springen, bei denen du Hilfe benötigst. </a:t>
            </a:r>
            <a:endParaRPr lang="de-DE" sz="2000" dirty="0" smtClean="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Klicke auf den Pfeil, um auf die nächsten Seite zu </a:t>
            </a:r>
            <a:r>
              <a:rPr lang="de-DE" sz="2000" dirty="0" smtClean="0">
                <a:latin typeface="Arial" panose="020B0604020202020204" pitchFamily="34" charset="0"/>
                <a:cs typeface="Arial" panose="020B0604020202020204" pitchFamily="34" charset="0"/>
              </a:rPr>
              <a:t>gelangen.</a:t>
            </a:r>
            <a:endParaRPr lang="de-DE" sz="2000" dirty="0">
              <a:latin typeface="Arial" panose="020B0604020202020204" pitchFamily="34" charset="0"/>
              <a:cs typeface="Arial" panose="020B0604020202020204" pitchFamily="34" charset="0"/>
            </a:endParaRPr>
          </a:p>
        </p:txBody>
      </p:sp>
      <p:pic>
        <p:nvPicPr>
          <p:cNvPr id="15"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cs typeface="Arial" panose="020B0604020202020204" pitchFamily="34" charset="0"/>
              </a:rPr>
              <a:t>FaSMEd</a:t>
            </a:r>
            <a:endParaRPr lang="de-DE" sz="2400" b="1" dirty="0">
              <a:solidFill>
                <a:schemeClr val="accent1">
                  <a:lumMod val="50000"/>
                </a:schemeClr>
              </a:solidFill>
              <a:latin typeface="Arial" panose="020B0604020202020204" pitchFamily="34" charset="0"/>
              <a:cs typeface="Arial" panose="020B0604020202020204" pitchFamily="34" charset="0"/>
            </a:endParaRPr>
          </a:p>
        </p:txBody>
      </p:sp>
      <p:sp>
        <p:nvSpPr>
          <p:cNvPr id="11" name="Pfeil nach rechts 10">
            <a:hlinkClick r:id="rId2" action="ppaction://hlinksldjump"/>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Tree>
    <p:extLst>
      <p:ext uri="{BB962C8B-B14F-4D97-AF65-F5344CB8AC3E}">
        <p14:creationId xmlns:p14="http://schemas.microsoft.com/office/powerpoint/2010/main" val="2657173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spcAft>
                <a:spcPts val="0"/>
              </a:spcAft>
              <a:buNone/>
            </a:pPr>
            <a:r>
              <a:rPr lang="de-DE" sz="2000" dirty="0" smtClean="0">
                <a:ea typeface="MS Mincho" panose="02020609040205080304" pitchFamily="49" charset="-128"/>
                <a:cs typeface="Times New Roman" panose="02020603050405020304" pitchFamily="18" charset="0"/>
              </a:rPr>
              <a:t>Für einen </a:t>
            </a:r>
            <a:r>
              <a:rPr lang="de-DE" sz="2000" b="1" dirty="0">
                <a:ea typeface="MS Mincho" panose="02020609040205080304" pitchFamily="49" charset="-128"/>
                <a:cs typeface="Times New Roman" panose="02020603050405020304" pitchFamily="18" charset="0"/>
              </a:rPr>
              <a:t>Versuchsaufbau</a:t>
            </a:r>
            <a:r>
              <a:rPr lang="de-DE" sz="2000" dirty="0">
                <a:ea typeface="MS Mincho" panose="02020609040205080304" pitchFamily="49" charset="-128"/>
                <a:cs typeface="Times New Roman" panose="02020603050405020304" pitchFamily="18" charset="0"/>
              </a:rPr>
              <a:t> solltest du alle notwendigen Materialien und Mengenangaben stichwortartig notieren, die du in deinem Experiment </a:t>
            </a:r>
            <a:r>
              <a:rPr lang="de-DE" sz="2000" dirty="0" smtClean="0">
                <a:ea typeface="MS Mincho" panose="02020609040205080304" pitchFamily="49" charset="-128"/>
                <a:cs typeface="Times New Roman" panose="02020603050405020304" pitchFamily="18" charset="0"/>
              </a:rPr>
              <a:t>verwenden wirst.</a:t>
            </a:r>
          </a:p>
          <a:p>
            <a:pPr marL="0" indent="0">
              <a:spcAft>
                <a:spcPts val="0"/>
              </a:spcAft>
              <a:buNone/>
            </a:pPr>
            <a:endParaRPr lang="de-DE" sz="2000" dirty="0">
              <a:ea typeface="MS Mincho" panose="02020609040205080304" pitchFamily="49" charset="-128"/>
              <a:cs typeface="Times New Roman" panose="02020603050405020304" pitchFamily="18" charset="0"/>
            </a:endParaRPr>
          </a:p>
          <a:p>
            <a:pPr marL="0" indent="0">
              <a:spcAft>
                <a:spcPts val="0"/>
              </a:spcAft>
              <a:buNone/>
            </a:pPr>
            <a:r>
              <a:rPr lang="de-DE" sz="2000" dirty="0">
                <a:ea typeface="MS Mincho" panose="02020609040205080304" pitchFamily="49" charset="-128"/>
                <a:cs typeface="Times New Roman" panose="02020603050405020304" pitchFamily="18" charset="0"/>
              </a:rPr>
              <a:t>In der </a:t>
            </a:r>
            <a:r>
              <a:rPr lang="de-DE" sz="2000" b="1" dirty="0">
                <a:ea typeface="MS Mincho" panose="02020609040205080304" pitchFamily="49" charset="-128"/>
                <a:cs typeface="Times New Roman" panose="02020603050405020304" pitchFamily="18" charset="0"/>
              </a:rPr>
              <a:t>Versuchsdurchführung</a:t>
            </a:r>
            <a:r>
              <a:rPr lang="de-DE" sz="2000" dirty="0">
                <a:ea typeface="MS Mincho" panose="02020609040205080304" pitchFamily="49" charset="-128"/>
                <a:cs typeface="Times New Roman" panose="02020603050405020304" pitchFamily="18" charset="0"/>
              </a:rPr>
              <a:t> beschreibst du den Ablauf des Experiments in einzelnen Arbeitsschritten (Was wird mit den Materialien gemacht?). Du kannst dir die Beschreibung wie ein „Kochrezept“ vorstellen</a:t>
            </a:r>
            <a:r>
              <a:rPr lang="de-DE" sz="2000" dirty="0" smtClean="0">
                <a:ea typeface="MS Mincho" panose="02020609040205080304" pitchFamily="49" charset="-128"/>
                <a:cs typeface="Times New Roman" panose="02020603050405020304" pitchFamily="18" charset="0"/>
              </a:rPr>
              <a:t>.</a:t>
            </a:r>
          </a:p>
          <a:p>
            <a:pPr marL="0" indent="0">
              <a:spcAft>
                <a:spcPts val="0"/>
              </a:spcAft>
              <a:buNone/>
            </a:pPr>
            <a:endParaRPr lang="de-DE" sz="2000" dirty="0">
              <a:ea typeface="MS Mincho" panose="02020609040205080304" pitchFamily="49" charset="-128"/>
              <a:cs typeface="Times New Roman" panose="02020603050405020304" pitchFamily="18" charset="0"/>
            </a:endParaRPr>
          </a:p>
          <a:p>
            <a:pPr marL="0" indent="0">
              <a:buNone/>
            </a:pPr>
            <a:r>
              <a:rPr lang="de-DE" sz="2000" b="1" dirty="0">
                <a:ea typeface="MS Mincho" panose="02020609040205080304" pitchFamily="49" charset="-128"/>
                <a:cs typeface="Times New Roman" panose="02020603050405020304" pitchFamily="18" charset="0"/>
              </a:rPr>
              <a:t>Hast du deine Ideen zum Aufbau und </a:t>
            </a:r>
            <a:r>
              <a:rPr lang="de-DE" sz="2000" b="1" dirty="0" smtClean="0">
                <a:ea typeface="MS Mincho" panose="02020609040205080304" pitchFamily="49" charset="-128"/>
                <a:cs typeface="Times New Roman" panose="02020603050405020304" pitchFamily="18" charset="0"/>
              </a:rPr>
              <a:t>Durchführung </a:t>
            </a:r>
            <a:r>
              <a:rPr lang="de-DE" sz="2000" b="1" dirty="0">
                <a:ea typeface="MS Mincho" panose="02020609040205080304" pitchFamily="49" charset="-128"/>
                <a:cs typeface="Times New Roman" panose="02020603050405020304" pitchFamily="18" charset="0"/>
              </a:rPr>
              <a:t>deines Experiments notiert, gehe zu </a:t>
            </a:r>
            <a:r>
              <a:rPr lang="de-DE" sz="2000" b="1" dirty="0" smtClean="0">
                <a:ea typeface="MS Mincho" panose="02020609040205080304" pitchFamily="49" charset="-128"/>
                <a:cs typeface="Times New Roman" panose="02020603050405020304" pitchFamily="18" charset="0"/>
              </a:rPr>
              <a:t>A5!</a:t>
            </a:r>
            <a:endParaRPr lang="de-DE" sz="2000" dirty="0"/>
          </a:p>
        </p:txBody>
      </p:sp>
      <p:sp>
        <p:nvSpPr>
          <p:cNvPr id="13" name="Pfeil nach rechts 12">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3" name="Gruppieren 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 name="Textfeld 1">
              <a:hlinkClick r:id="rId2" action="ppaction://hlinksldjump"/>
            </p:cNvPr>
            <p:cNvSpPr txBox="1"/>
            <p:nvPr/>
          </p:nvSpPr>
          <p:spPr>
            <a:xfrm>
              <a:off x="7640198" y="5870415"/>
              <a:ext cx="812800" cy="369332"/>
            </a:xfrm>
            <a:prstGeom prst="rect">
              <a:avLst/>
            </a:prstGeom>
            <a:noFill/>
          </p:spPr>
          <p:txBody>
            <a:bodyPr wrap="square" rtlCol="0">
              <a:spAutoFit/>
            </a:bodyPr>
            <a:lstStyle/>
            <a:p>
              <a:r>
                <a:rPr lang="de-DE" dirty="0" smtClean="0">
                  <a:latin typeface="Arial" panose="020B0604020202020204" pitchFamily="34" charset="0"/>
                </a:rPr>
                <a:t>Zu A5</a:t>
              </a:r>
              <a:endParaRPr lang="de-DE" dirty="0">
                <a:latin typeface="Arial" panose="020B0604020202020204" pitchFamily="34" charset="0"/>
              </a:endParaRPr>
            </a:p>
          </p:txBody>
        </p:sp>
      </p:grpSp>
      <p:pic>
        <p:nvPicPr>
          <p:cNvPr id="17"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624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Habe ich sinnvolle Messergebnisse erzielt?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3" name="Inhaltsplatzhalter 2"/>
          <p:cNvSpPr>
            <a:spLocks noGrp="1"/>
          </p:cNvSpPr>
          <p:nvPr>
            <p:ph idx="1"/>
          </p:nvPr>
        </p:nvSpPr>
        <p:spPr/>
        <p:txBody>
          <a:bodyPr/>
          <a:lstStyle/>
          <a:p>
            <a:pPr marL="0" indent="0" algn="ctr">
              <a:buNone/>
            </a:pPr>
            <a:endParaRPr lang="de-DE" b="1" dirty="0" smtClean="0">
              <a:ea typeface="MS Mincho" panose="02020609040205080304" pitchFamily="49" charset="-128"/>
              <a:cs typeface="Times New Roman" panose="02020603050405020304" pitchFamily="18" charset="0"/>
            </a:endParaRPr>
          </a:p>
          <a:p>
            <a:pPr marL="0" indent="0" algn="ctr">
              <a:buNone/>
            </a:pPr>
            <a:endParaRPr lang="de-DE" b="1" dirty="0">
              <a:ea typeface="MS Mincho" panose="02020609040205080304" pitchFamily="49" charset="-128"/>
              <a:cs typeface="Times New Roman" panose="02020603050405020304" pitchFamily="18" charset="0"/>
            </a:endParaRPr>
          </a:p>
          <a:p>
            <a:pPr marL="0" indent="0" algn="ctr">
              <a:buNone/>
            </a:pPr>
            <a:r>
              <a:rPr lang="de-DE" sz="2400" b="1" dirty="0" smtClean="0">
                <a:ea typeface="MS Mincho" panose="02020609040205080304" pitchFamily="49" charset="-128"/>
                <a:cs typeface="Times New Roman" panose="02020603050405020304" pitchFamily="18" charset="0"/>
              </a:rPr>
              <a:t>Führe </a:t>
            </a:r>
            <a:r>
              <a:rPr lang="de-DE" sz="2400" b="1" dirty="0">
                <a:ea typeface="MS Mincho" panose="02020609040205080304" pitchFamily="49" charset="-128"/>
                <a:cs typeface="Times New Roman" panose="02020603050405020304" pitchFamily="18" charset="0"/>
              </a:rPr>
              <a:t>das Experiment durch und notiere deine </a:t>
            </a:r>
            <a:r>
              <a:rPr lang="de-DE" sz="2400" b="1" dirty="0">
                <a:ea typeface="MS Mincho" panose="02020609040205080304" pitchFamily="49" charset="-128"/>
                <a:cs typeface="Times New Roman" panose="02020603050405020304" pitchFamily="18" charset="0"/>
                <a:hlinkClick r:id="rId2" action="ppaction://hlinksldjump"/>
              </a:rPr>
              <a:t>Messergebnisse </a:t>
            </a:r>
            <a:r>
              <a:rPr lang="de-DE" sz="2400" b="1" dirty="0">
                <a:ea typeface="MS Mincho" panose="02020609040205080304" pitchFamily="49" charset="-128"/>
                <a:cs typeface="Times New Roman" panose="02020603050405020304" pitchFamily="18" charset="0"/>
              </a:rPr>
              <a:t>in einer Tabelle. Betrachte anschließend deine Messergebnisse.</a:t>
            </a:r>
            <a:endParaRPr lang="de-DE" sz="2400" dirty="0"/>
          </a:p>
        </p:txBody>
      </p:sp>
      <p:sp>
        <p:nvSpPr>
          <p:cNvPr id="11" name="Pfeil nach rechts 10">
            <a:hlinkClick r:id="" action="ppaction://hlinkshowjump?jump=lastslideviewed"/>
          </p:cNvPr>
          <p:cNvSpPr/>
          <p:nvPr/>
        </p:nvSpPr>
        <p:spPr>
          <a:xfrm rot="10800000">
            <a:off x="329787" y="59514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2" name="Pfeil nach rechts 11">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4013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r>
              <a:rPr lang="de-DE" sz="1800" dirty="0"/>
              <a:t>Vergleiche deine Messergebnisse mit den hier </a:t>
            </a:r>
            <a:r>
              <a:rPr lang="de-DE" sz="1800" dirty="0" smtClean="0"/>
              <a:t>angegebenen aus einem </a:t>
            </a:r>
            <a:r>
              <a:rPr lang="de-DE" sz="1800" b="1" dirty="0" smtClean="0"/>
              <a:t>ähnlichen</a:t>
            </a:r>
            <a:r>
              <a:rPr lang="de-DE" sz="1800" dirty="0" smtClean="0"/>
              <a:t> Experiment. </a:t>
            </a:r>
            <a:endParaRPr lang="de-DE" dirty="0"/>
          </a:p>
        </p:txBody>
      </p:sp>
      <p:graphicFrame>
        <p:nvGraphicFramePr>
          <p:cNvPr id="12" name="Tabelle 11"/>
          <p:cNvGraphicFramePr>
            <a:graphicFrameLocks noGrp="1"/>
          </p:cNvGraphicFramePr>
          <p:nvPr>
            <p:extLst>
              <p:ext uri="{D42A27DB-BD31-4B8C-83A1-F6EECF244321}">
                <p14:modId xmlns:p14="http://schemas.microsoft.com/office/powerpoint/2010/main" val="3576176838"/>
              </p:ext>
            </p:extLst>
          </p:nvPr>
        </p:nvGraphicFramePr>
        <p:xfrm>
          <a:off x="2485679" y="2375435"/>
          <a:ext cx="4972739" cy="2057400"/>
        </p:xfrm>
        <a:graphic>
          <a:graphicData uri="http://schemas.openxmlformats.org/drawingml/2006/table">
            <a:tbl>
              <a:tblPr firstRow="1" firstCol="1" bandRow="1"/>
              <a:tblGrid>
                <a:gridCol w="1980193"/>
                <a:gridCol w="1496273"/>
                <a:gridCol w="1496273"/>
              </a:tblGrid>
              <a:tr h="182561">
                <a:tc rowSpan="2">
                  <a:txBody>
                    <a:bodyPr/>
                    <a:lstStyle/>
                    <a:p>
                      <a:pPr algn="ctr">
                        <a:spcAft>
                          <a:spcPts val="0"/>
                        </a:spcAft>
                      </a:pPr>
                      <a:r>
                        <a:rPr lang="de-DE" sz="1200" b="1" dirty="0">
                          <a:effectLst/>
                          <a:latin typeface="Arial" panose="020B0604020202020204" pitchFamily="34" charset="0"/>
                          <a:ea typeface="MS Mincho" panose="02020609040205080304" pitchFamily="49" charset="-128"/>
                          <a:cs typeface="Times New Roman" panose="02020603050405020304" pitchFamily="18" charset="0"/>
                        </a:rPr>
                        <a:t>Zeit</a:t>
                      </a:r>
                      <a:r>
                        <a:rPr lang="de-DE" sz="1200" dirty="0">
                          <a:effectLst/>
                          <a:latin typeface="Arial" panose="020B0604020202020204" pitchFamily="34" charset="0"/>
                          <a:ea typeface="MS Mincho" panose="02020609040205080304" pitchFamily="49" charset="-128"/>
                          <a:cs typeface="Times New Roman" panose="02020603050405020304" pitchFamily="18" charset="0"/>
                        </a:rPr>
                        <a:t> (in Minuten)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1200" b="1" dirty="0">
                          <a:effectLst/>
                          <a:latin typeface="Arial" panose="020B0604020202020204" pitchFamily="34" charset="0"/>
                          <a:ea typeface="MS Mincho" panose="02020609040205080304" pitchFamily="49" charset="-128"/>
                          <a:cs typeface="Times New Roman" panose="02020603050405020304" pitchFamily="18" charset="0"/>
                        </a:rPr>
                        <a:t>Gewicht</a:t>
                      </a:r>
                      <a:r>
                        <a:rPr lang="de-DE" sz="1200" dirty="0">
                          <a:effectLst/>
                          <a:latin typeface="Arial" panose="020B0604020202020204" pitchFamily="34" charset="0"/>
                          <a:ea typeface="MS Mincho" panose="02020609040205080304" pitchFamily="49" charset="-128"/>
                          <a:cs typeface="Times New Roman" panose="02020603050405020304" pitchFamily="18" charset="0"/>
                        </a:rPr>
                        <a:t> (in Gramm)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de-DE"/>
                    </a:p>
                  </a:txBody>
                  <a:tcPr/>
                </a:tc>
              </a:tr>
              <a:tr h="365122">
                <a:tc vMerge="1">
                  <a:txBody>
                    <a:bodyPr/>
                    <a:lstStyle/>
                    <a:p>
                      <a:endParaRPr lang="de-DE"/>
                    </a:p>
                  </a:txBody>
                  <a:tcPr/>
                </a:tc>
                <a:tc>
                  <a:txBody>
                    <a:bodyPr/>
                    <a:lstStyle/>
                    <a:p>
                      <a:pPr algn="ctr">
                        <a:spcAft>
                          <a:spcPts val="0"/>
                        </a:spcAft>
                      </a:pPr>
                      <a:r>
                        <a:rPr lang="de-DE" sz="1200" b="1" dirty="0">
                          <a:effectLst/>
                          <a:latin typeface="Arial" panose="020B0604020202020204" pitchFamily="34" charset="0"/>
                          <a:ea typeface="MS Mincho" panose="02020609040205080304" pitchFamily="49" charset="-128"/>
                          <a:cs typeface="Times New Roman" panose="02020603050405020304" pitchFamily="18" charset="0"/>
                        </a:rPr>
                        <a:t>Geschält</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200" b="1" dirty="0">
                          <a:effectLst/>
                          <a:latin typeface="Arial" panose="020B0604020202020204" pitchFamily="34" charset="0"/>
                          <a:ea typeface="MS Mincho" panose="02020609040205080304" pitchFamily="49" charset="-128"/>
                          <a:cs typeface="Times New Roman" panose="02020603050405020304" pitchFamily="18" charset="0"/>
                        </a:rPr>
                        <a:t>Geschält, Gestückelt</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0</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160</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2</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155</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146</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5</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151</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6</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7</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Pfeil nach rechts 12">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4" name="Textfeld 13"/>
          <p:cNvSpPr txBox="1"/>
          <p:nvPr/>
        </p:nvSpPr>
        <p:spPr>
          <a:xfrm>
            <a:off x="1162050" y="4527470"/>
            <a:ext cx="7131050" cy="36933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b="1" dirty="0" smtClean="0">
                <a:solidFill>
                  <a:schemeClr val="bg1"/>
                </a:solidFill>
                <a:latin typeface="Arial" panose="020B0604020202020204" pitchFamily="34" charset="0"/>
              </a:rPr>
              <a:t>Welche Unterschiede kannst du feststellen?</a:t>
            </a:r>
            <a:endParaRPr lang="de-DE" b="1" dirty="0">
              <a:solidFill>
                <a:schemeClr val="bg1"/>
              </a:solidFill>
              <a:latin typeface="Arial" panose="020B0604020202020204" pitchFamily="34" charset="0"/>
            </a:endParaRPr>
          </a:p>
        </p:txBody>
      </p:sp>
      <p:sp>
        <p:nvSpPr>
          <p:cNvPr id="17" name="Textfeld 16">
            <a:hlinkClick r:id="rId2" action="ppaction://hlinksldjump"/>
          </p:cNvPr>
          <p:cNvSpPr txBox="1"/>
          <p:nvPr/>
        </p:nvSpPr>
        <p:spPr>
          <a:xfrm>
            <a:off x="1162050" y="4896038"/>
            <a:ext cx="7131050" cy="646331"/>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Meine Messergebnisse ändern sich nicht oder weisen größere Sprünge auf. (A5.1)</a:t>
            </a:r>
            <a:endParaRPr lang="de-DE" dirty="0">
              <a:solidFill>
                <a:schemeClr val="tx1"/>
              </a:solidFill>
              <a:latin typeface="Arial" panose="020B0604020202020204" pitchFamily="34" charset="0"/>
            </a:endParaRPr>
          </a:p>
        </p:txBody>
      </p:sp>
      <p:sp>
        <p:nvSpPr>
          <p:cNvPr id="18" name="Textfeld 17">
            <a:hlinkClick r:id="rId3" action="ppaction://hlinksldjump"/>
          </p:cNvPr>
          <p:cNvSpPr txBox="1"/>
          <p:nvPr/>
        </p:nvSpPr>
        <p:spPr>
          <a:xfrm>
            <a:off x="1162050" y="5516531"/>
            <a:ext cx="7131050" cy="92333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Meine Messergebnisse haben eine ganz andere Anordnung als diese hier. Sie sind viel höher/niedriger oder die Werte nehmen nicht gleichmäßig ab. (A5.2)</a:t>
            </a:r>
            <a:endParaRPr lang="de-DE" dirty="0">
              <a:solidFill>
                <a:schemeClr val="tx1"/>
              </a:solidFill>
              <a:latin typeface="Arial" panose="020B0604020202020204" pitchFamily="34" charset="0"/>
            </a:endParaRPr>
          </a:p>
        </p:txBody>
      </p:sp>
      <p:sp>
        <p:nvSpPr>
          <p:cNvPr id="19" name="Textfeld 18">
            <a:hlinkClick r:id="rId4" action="ppaction://hlinksldjump"/>
          </p:cNvPr>
          <p:cNvSpPr txBox="1"/>
          <p:nvPr/>
        </p:nvSpPr>
        <p:spPr>
          <a:xfrm>
            <a:off x="1162050" y="6420235"/>
            <a:ext cx="7131050"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Meine Messergebnisse ähneln den angegebenen Messwerten. (A6)</a:t>
            </a:r>
            <a:endParaRPr lang="de-DE" dirty="0">
              <a:solidFill>
                <a:schemeClr val="tx1"/>
              </a:solidFill>
              <a:latin typeface="Arial" panose="020B0604020202020204" pitchFamily="34" charset="0"/>
            </a:endParaRPr>
          </a:p>
        </p:txBody>
      </p:sp>
      <p:pic>
        <p:nvPicPr>
          <p:cNvPr id="20"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264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417190" y="279401"/>
            <a:ext cx="6031360" cy="1063624"/>
          </a:xfrm>
        </p:spPr>
        <p:txBody>
          <a:bodyPr>
            <a:noAutofit/>
          </a:bodyPr>
          <a:lstStyle/>
          <a:p>
            <a:pPr algn="ctr">
              <a:spcAft>
                <a:spcPts val="0"/>
              </a:spcAft>
            </a:pPr>
            <a:r>
              <a:rPr lang="de-DE" sz="2800" b="1" dirty="0">
                <a:solidFill>
                  <a:srgbClr val="76923C"/>
                </a:solidFill>
                <a:ea typeface="MS Mincho" panose="02020609040205080304" pitchFamily="49" charset="-128"/>
                <a:cs typeface="Times New Roman" panose="02020603050405020304" pitchFamily="18" charset="0"/>
              </a:rPr>
              <a:t>EXPERIMENT</a:t>
            </a:r>
            <a:r>
              <a:rPr lang="de-DE" sz="1800" dirty="0">
                <a:ea typeface="MS Mincho" panose="02020609040205080304" pitchFamily="49" charset="-128"/>
                <a:cs typeface="Times New Roman" panose="02020603050405020304" pitchFamily="18" charset="0"/>
              </a:rPr>
              <a:t/>
            </a:r>
            <a:br>
              <a:rPr lang="de-DE" sz="18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aus </a:t>
            </a:r>
            <a:r>
              <a:rPr lang="de-DE" sz="2400" b="1" dirty="0" smtClean="0">
                <a:solidFill>
                  <a:srgbClr val="000000"/>
                </a:solidFill>
                <a:ea typeface="MS Mincho" panose="02020609040205080304" pitchFamily="49" charset="-128"/>
                <a:cs typeface="Times New Roman" panose="02020603050405020304" pitchFamily="18" charset="0"/>
              </a:rPr>
              <a:t>meinen Messergebnissen </a:t>
            </a:r>
            <a:r>
              <a:rPr lang="de-DE" sz="2400" b="1" dirty="0">
                <a:solidFill>
                  <a:srgbClr val="000000"/>
                </a:solidFill>
                <a:ea typeface="MS Mincho" panose="02020609040205080304" pitchFamily="49" charset="-128"/>
                <a:cs typeface="Times New Roman" panose="02020603050405020304" pitchFamily="18" charset="0"/>
              </a:rPr>
              <a:t>geeignete Rückschlüsse ziehen?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A6</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endParaRPr lang="de-DE" sz="2400" b="1" dirty="0" smtClean="0">
              <a:ea typeface="MS Mincho" panose="02020609040205080304" pitchFamily="49" charset="-128"/>
              <a:cs typeface="Times New Roman" panose="02020603050405020304" pitchFamily="18" charset="0"/>
            </a:endParaRPr>
          </a:p>
          <a:p>
            <a:pPr marL="0" indent="0" algn="ctr">
              <a:buNone/>
            </a:pPr>
            <a:endParaRPr lang="de-DE" sz="2400" b="1" dirty="0">
              <a:ea typeface="MS Mincho" panose="02020609040205080304" pitchFamily="49" charset="-128"/>
              <a:cs typeface="Times New Roman" panose="02020603050405020304" pitchFamily="18" charset="0"/>
            </a:endParaRPr>
          </a:p>
          <a:p>
            <a:pPr marL="0" indent="0" algn="ctr">
              <a:lnSpc>
                <a:spcPct val="150000"/>
              </a:lnSpc>
              <a:buNone/>
            </a:pPr>
            <a:r>
              <a:rPr lang="de-DE" sz="2000" b="1" dirty="0" smtClean="0">
                <a:ea typeface="MS Mincho" panose="02020609040205080304" pitchFamily="49" charset="-128"/>
                <a:cs typeface="Times New Roman" panose="02020603050405020304" pitchFamily="18" charset="0"/>
              </a:rPr>
              <a:t>Betrachte </a:t>
            </a:r>
            <a:r>
              <a:rPr lang="de-DE" sz="2000" b="1" dirty="0">
                <a:ea typeface="MS Mincho" panose="02020609040205080304" pitchFamily="49" charset="-128"/>
                <a:cs typeface="Times New Roman" panose="02020603050405020304" pitchFamily="18" charset="0"/>
              </a:rPr>
              <a:t>deine Messerergebnisse und überlege dir, ob du mit diesen Ergebnissen die ursprüngliche Vermutung bestätigen kannst.</a:t>
            </a:r>
            <a:endParaRPr lang="de-DE" sz="20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707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A6</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200000"/>
              </a:lnSpc>
              <a:spcAft>
                <a:spcPts val="0"/>
              </a:spcAft>
              <a:buNone/>
            </a:pPr>
            <a:r>
              <a:rPr lang="de-DE" sz="2000" dirty="0">
                <a:ea typeface="MS Mincho" panose="02020609040205080304" pitchFamily="49" charset="-128"/>
                <a:cs typeface="Times New Roman" panose="02020603050405020304" pitchFamily="18" charset="0"/>
              </a:rPr>
              <a:t>Die ermittelten Daten aus deinem Experiment können dir nun helfen, belegbare Schlussfolgerungen für deine </a:t>
            </a:r>
            <a:r>
              <a:rPr lang="de-DE" sz="2000" dirty="0" smtClean="0">
                <a:ea typeface="MS Mincho" panose="02020609040205080304" pitchFamily="49" charset="-128"/>
                <a:cs typeface="Times New Roman" panose="02020603050405020304" pitchFamily="18" charset="0"/>
              </a:rPr>
              <a:t>Hypothese zu </a:t>
            </a:r>
            <a:r>
              <a:rPr lang="de-DE" sz="2000" dirty="0">
                <a:ea typeface="MS Mincho" panose="02020609040205080304" pitchFamily="49" charset="-128"/>
                <a:cs typeface="Times New Roman" panose="02020603050405020304" pitchFamily="18" charset="0"/>
              </a:rPr>
              <a:t>ziehen. </a:t>
            </a:r>
            <a:endParaRPr lang="de-DE" sz="2000" dirty="0" smtClean="0">
              <a:ea typeface="MS Mincho" panose="02020609040205080304" pitchFamily="49" charset="-128"/>
              <a:cs typeface="Times New Roman" panose="02020603050405020304" pitchFamily="18" charset="0"/>
            </a:endParaRPr>
          </a:p>
          <a:p>
            <a:pPr marL="0" indent="0" algn="just">
              <a:lnSpc>
                <a:spcPct val="200000"/>
              </a:lnSpc>
              <a:spcAft>
                <a:spcPts val="0"/>
              </a:spcAft>
              <a:buNone/>
            </a:pPr>
            <a:endParaRPr lang="de-DE" sz="2000" dirty="0" smtClean="0">
              <a:ea typeface="MS Mincho" panose="02020609040205080304" pitchFamily="49" charset="-128"/>
              <a:cs typeface="Times New Roman" panose="02020603050405020304" pitchFamily="18" charset="0"/>
            </a:endParaRPr>
          </a:p>
          <a:p>
            <a:pPr marL="0" indent="0" algn="just">
              <a:lnSpc>
                <a:spcPct val="200000"/>
              </a:lnSpc>
              <a:spcAft>
                <a:spcPts val="0"/>
              </a:spcAft>
              <a:buNone/>
            </a:pPr>
            <a:r>
              <a:rPr lang="de-DE" sz="2000" dirty="0" smtClean="0">
                <a:ea typeface="MS Mincho" panose="02020609040205080304" pitchFamily="49" charset="-128"/>
                <a:cs typeface="Times New Roman" panose="02020603050405020304" pitchFamily="18" charset="0"/>
              </a:rPr>
              <a:t>Im </a:t>
            </a:r>
            <a:r>
              <a:rPr lang="de-DE" sz="2000" dirty="0">
                <a:ea typeface="MS Mincho" panose="02020609040205080304" pitchFamily="49" charset="-128"/>
                <a:cs typeface="Times New Roman" panose="02020603050405020304" pitchFamily="18" charset="0"/>
              </a:rPr>
              <a:t>nächsten Schritt erstellst du ein </a:t>
            </a:r>
            <a:r>
              <a:rPr lang="de-DE" sz="2000" dirty="0" smtClean="0">
                <a:ea typeface="MS Mincho" panose="02020609040205080304" pitchFamily="49" charset="-128"/>
                <a:cs typeface="Times New Roman" panose="02020603050405020304" pitchFamily="18" charset="0"/>
              </a:rPr>
              <a:t>Diagramm, um gesammelten </a:t>
            </a:r>
            <a:r>
              <a:rPr lang="de-DE" sz="2000" dirty="0">
                <a:ea typeface="MS Mincho" panose="02020609040205080304" pitchFamily="49" charset="-128"/>
                <a:cs typeface="Times New Roman" panose="02020603050405020304" pitchFamily="18" charset="0"/>
              </a:rPr>
              <a:t>Daten anschaulich </a:t>
            </a:r>
            <a:r>
              <a:rPr lang="de-DE" sz="2000" dirty="0" smtClean="0">
                <a:ea typeface="MS Mincho" panose="02020609040205080304" pitchFamily="49" charset="-128"/>
                <a:cs typeface="Times New Roman" panose="02020603050405020304" pitchFamily="18" charset="0"/>
              </a:rPr>
              <a:t>darzustellen.  </a:t>
            </a:r>
            <a:r>
              <a:rPr lang="de-DE" sz="2000" b="1" dirty="0" smtClean="0">
                <a:ea typeface="MS Mincho" panose="02020609040205080304" pitchFamily="49" charset="-128"/>
                <a:cs typeface="Times New Roman" panose="02020603050405020304" pitchFamily="18" charset="0"/>
              </a:rPr>
              <a:t>Weiter auf Karte A7</a:t>
            </a:r>
            <a:r>
              <a:rPr lang="de-DE" sz="2000" dirty="0">
                <a:ea typeface="MS Mincho" panose="02020609040205080304" pitchFamily="49" charset="-128"/>
                <a:cs typeface="Times New Roman" panose="02020603050405020304" pitchFamily="18" charset="0"/>
              </a:rPr>
              <a:t>.</a:t>
            </a:r>
            <a:endParaRPr lang="de-DE" sz="1800" dirty="0">
              <a:ea typeface="MS Mincho" panose="02020609040205080304" pitchFamily="49" charset="-128"/>
              <a:cs typeface="Times New Roman" panose="02020603050405020304" pitchFamily="18" charset="0"/>
            </a:endParaRPr>
          </a:p>
          <a:p>
            <a:pPr marL="0" indent="0">
              <a:buNone/>
            </a:pP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13" name="Gruppieren 1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7" name="Textfeld 16">
              <a:hlinkClick r:id="rId2" action="ppaction://hlinksldjump"/>
            </p:cNvPr>
            <p:cNvSpPr txBox="1"/>
            <p:nvPr/>
          </p:nvSpPr>
          <p:spPr>
            <a:xfrm>
              <a:off x="7640198" y="5870415"/>
              <a:ext cx="812800" cy="369332"/>
            </a:xfrm>
            <a:prstGeom prst="rect">
              <a:avLst/>
            </a:prstGeom>
            <a:noFill/>
          </p:spPr>
          <p:txBody>
            <a:bodyPr wrap="square" rtlCol="0">
              <a:spAutoFit/>
            </a:bodyPr>
            <a:lstStyle/>
            <a:p>
              <a:r>
                <a:rPr lang="de-DE" dirty="0" smtClean="0">
                  <a:latin typeface="Arial" panose="020B0604020202020204" pitchFamily="34" charset="0"/>
                </a:rPr>
                <a:t>Zu A7</a:t>
              </a:r>
              <a:endParaRPr lang="de-DE" dirty="0">
                <a:latin typeface="Arial" panose="020B0604020202020204" pitchFamily="34" charset="0"/>
              </a:endParaRPr>
            </a:p>
          </p:txBody>
        </p:sp>
      </p:grpSp>
      <p:pic>
        <p:nvPicPr>
          <p:cNvPr id="18"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1207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DIAGRAMM</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ein geeignetes Diagramm finden?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de-DE" sz="2000" dirty="0" smtClean="0">
                <a:ea typeface="MS Mincho" panose="02020609040205080304" pitchFamily="49" charset="-128"/>
                <a:cs typeface="Times New Roman" panose="02020603050405020304" pitchFamily="18" charset="0"/>
              </a:rPr>
              <a:t>Übertrage im </a:t>
            </a:r>
            <a:r>
              <a:rPr lang="de-DE" sz="2000" dirty="0">
                <a:ea typeface="MS Mincho" panose="02020609040205080304" pitchFamily="49" charset="-128"/>
                <a:cs typeface="Times New Roman" panose="02020603050405020304" pitchFamily="18" charset="0"/>
              </a:rPr>
              <a:t>nächsten Schritt </a:t>
            </a:r>
            <a:r>
              <a:rPr lang="de-DE" sz="2000" dirty="0" smtClean="0">
                <a:ea typeface="MS Mincho" panose="02020609040205080304" pitchFamily="49" charset="-128"/>
                <a:cs typeface="Times New Roman" panose="02020603050405020304" pitchFamily="18" charset="0"/>
              </a:rPr>
              <a:t>die </a:t>
            </a:r>
            <a:r>
              <a:rPr lang="de-DE" sz="2000" dirty="0">
                <a:ea typeface="MS Mincho" panose="02020609040205080304" pitchFamily="49" charset="-128"/>
                <a:cs typeface="Times New Roman" panose="02020603050405020304" pitchFamily="18" charset="0"/>
              </a:rPr>
              <a:t>ermittelten Messwerte in ein </a:t>
            </a:r>
            <a:r>
              <a:rPr lang="de-DE" sz="2000" dirty="0" smtClean="0">
                <a:ea typeface="MS Mincho" panose="02020609040205080304" pitchFamily="49" charset="-128"/>
                <a:cs typeface="Times New Roman" panose="02020603050405020304" pitchFamily="18" charset="0"/>
              </a:rPr>
              <a:t>Diagramm. </a:t>
            </a:r>
            <a:r>
              <a:rPr lang="de-DE" sz="2000" dirty="0">
                <a:ea typeface="MS Mincho" panose="02020609040205080304" pitchFamily="49" charset="-128"/>
                <a:cs typeface="Times New Roman" panose="02020603050405020304" pitchFamily="18" charset="0"/>
              </a:rPr>
              <a:t>Dies erleichtert dir die </a:t>
            </a:r>
            <a:r>
              <a:rPr lang="de-DE" sz="2000" dirty="0">
                <a:ea typeface="MS Mincho" panose="02020609040205080304" pitchFamily="49" charset="-128"/>
                <a:cs typeface="Times New Roman" panose="02020603050405020304" pitchFamily="18" charset="0"/>
                <a:hlinkClick r:id="rId2" action="ppaction://hlinksldjump"/>
              </a:rPr>
              <a:t>Auswertung</a:t>
            </a:r>
            <a:r>
              <a:rPr lang="de-DE" sz="2000" dirty="0">
                <a:ea typeface="MS Mincho" panose="02020609040205080304" pitchFamily="49" charset="-128"/>
                <a:cs typeface="Times New Roman" panose="02020603050405020304" pitchFamily="18" charset="0"/>
              </a:rPr>
              <a:t> der Messungen, da Zusammenhänge und Veränderungen bildlich dargestellt werden.</a:t>
            </a:r>
            <a:endParaRPr lang="de-DE" sz="1800" dirty="0">
              <a:ea typeface="MS Mincho" panose="02020609040205080304" pitchFamily="49" charset="-128"/>
              <a:cs typeface="Times New Roman" panose="02020603050405020304" pitchFamily="18" charset="0"/>
            </a:endParaRPr>
          </a:p>
          <a:p>
            <a:pPr marL="0" indent="0" algn="ctr">
              <a:lnSpc>
                <a:spcPct val="150000"/>
              </a:lnSpc>
              <a:spcAft>
                <a:spcPts val="0"/>
              </a:spcAft>
              <a:buNone/>
            </a:pPr>
            <a:r>
              <a:rPr lang="de-DE" sz="1800" b="1" dirty="0">
                <a:ea typeface="MS Mincho" panose="02020609040205080304" pitchFamily="49" charset="-128"/>
                <a:cs typeface="Times New Roman" panose="02020603050405020304" pitchFamily="18" charset="0"/>
              </a:rPr>
              <a:t> </a:t>
            </a:r>
            <a:endParaRPr lang="de-DE" sz="1800" dirty="0">
              <a:ea typeface="MS Mincho" panose="02020609040205080304" pitchFamily="49" charset="-128"/>
              <a:cs typeface="Times New Roman" panose="02020603050405020304" pitchFamily="18" charset="0"/>
            </a:endParaRPr>
          </a:p>
          <a:p>
            <a:pPr marL="0" indent="0" algn="ctr">
              <a:lnSpc>
                <a:spcPct val="150000"/>
              </a:lnSpc>
              <a:spcAft>
                <a:spcPts val="0"/>
              </a:spcAft>
              <a:buNone/>
            </a:pPr>
            <a:r>
              <a:rPr lang="de-DE" sz="2000" b="1" dirty="0" smtClean="0">
                <a:ea typeface="MS Mincho" panose="02020609040205080304" pitchFamily="49" charset="-128"/>
                <a:cs typeface="Times New Roman" panose="02020603050405020304" pitchFamily="18" charset="0"/>
              </a:rPr>
              <a:t>Welcher Diagrammtyp eignet sich zur Darstellung?</a:t>
            </a:r>
            <a:endParaRPr lang="de-DE" sz="1800" dirty="0">
              <a:ea typeface="MS Mincho" panose="02020609040205080304" pitchFamily="49" charset="-128"/>
              <a:cs typeface="Times New Roman" panose="02020603050405020304" pitchFamily="18" charset="0"/>
            </a:endParaRPr>
          </a:p>
          <a:p>
            <a:pPr marL="0" indent="0">
              <a:buNone/>
            </a:pPr>
            <a:endParaRPr lang="de-DE" sz="20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6564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15000"/>
              </a:lnSpc>
              <a:spcAft>
                <a:spcPts val="0"/>
              </a:spcAft>
              <a:buNone/>
            </a:pPr>
            <a:r>
              <a:rPr lang="de-DE" sz="1800" dirty="0">
                <a:ea typeface="MS Mincho" panose="02020609040205080304" pitchFamily="49" charset="-128"/>
                <a:cs typeface="Times New Roman" panose="02020603050405020304" pitchFamily="18" charset="0"/>
              </a:rPr>
              <a:t>Es gibt verschiedene Diagrammtypen, die sich für dein Experiment besser oder schlechter eignen. </a:t>
            </a:r>
          </a:p>
        </p:txBody>
      </p:sp>
      <p:sp>
        <p:nvSpPr>
          <p:cNvPr id="14" name="Pfeil nach rechts 13">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3" name="Grafik 22"/>
          <p:cNvPicPr/>
          <p:nvPr/>
        </p:nvPicPr>
        <p:blipFill>
          <a:blip r:embed="rId2">
            <a:extLst>
              <a:ext uri="{28A0092B-C50C-407E-A947-70E740481C1C}">
                <a14:useLocalDpi xmlns:a14="http://schemas.microsoft.com/office/drawing/2010/main" val="0"/>
              </a:ext>
            </a:extLst>
          </a:blip>
          <a:stretch>
            <a:fillRect/>
          </a:stretch>
        </p:blipFill>
        <p:spPr>
          <a:xfrm>
            <a:off x="4127501" y="3275134"/>
            <a:ext cx="2540000" cy="1084970"/>
          </a:xfrm>
          <a:prstGeom prst="rect">
            <a:avLst/>
          </a:prstGeom>
        </p:spPr>
      </p:pic>
      <p:sp>
        <p:nvSpPr>
          <p:cNvPr id="17" name="Textfeld 16">
            <a:hlinkClick r:id="rId3" action="ppaction://hlinksldjump"/>
          </p:cNvPr>
          <p:cNvSpPr txBox="1"/>
          <p:nvPr/>
        </p:nvSpPr>
        <p:spPr>
          <a:xfrm>
            <a:off x="2097735" y="3279052"/>
            <a:ext cx="1682293" cy="584775"/>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smtClean="0">
                <a:solidFill>
                  <a:schemeClr val="tx1"/>
                </a:solidFill>
                <a:latin typeface="Arial" panose="020B0604020202020204" pitchFamily="34" charset="0"/>
              </a:rPr>
              <a:t>Liniendiagramm </a:t>
            </a:r>
          </a:p>
          <a:p>
            <a:r>
              <a:rPr lang="de-DE" sz="1600" dirty="0" smtClean="0">
                <a:solidFill>
                  <a:schemeClr val="tx1"/>
                </a:solidFill>
                <a:latin typeface="Arial" panose="020B0604020202020204" pitchFamily="34" charset="0"/>
              </a:rPr>
              <a:t>(A7.1)</a:t>
            </a:r>
            <a:endParaRPr lang="de-DE" sz="1600" dirty="0">
              <a:solidFill>
                <a:schemeClr val="tx1"/>
              </a:solidFill>
              <a:latin typeface="Arial" panose="020B0604020202020204" pitchFamily="34" charset="0"/>
            </a:endParaRPr>
          </a:p>
        </p:txBody>
      </p:sp>
      <p:sp>
        <p:nvSpPr>
          <p:cNvPr id="18" name="Textfeld 17"/>
          <p:cNvSpPr txBox="1"/>
          <p:nvPr/>
        </p:nvSpPr>
        <p:spPr>
          <a:xfrm>
            <a:off x="2097735" y="2680456"/>
            <a:ext cx="4569766" cy="584775"/>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de-DE" sz="1600" b="1" dirty="0" smtClean="0">
                <a:solidFill>
                  <a:schemeClr val="bg1"/>
                </a:solidFill>
                <a:latin typeface="Arial" panose="020B0604020202020204" pitchFamily="34" charset="0"/>
              </a:rPr>
              <a:t>Welches dieser Diagramme hast du </a:t>
            </a:r>
            <a:r>
              <a:rPr lang="de-DE" sz="1600" b="1" u="sng" dirty="0" smtClean="0">
                <a:solidFill>
                  <a:schemeClr val="bg1"/>
                </a:solidFill>
                <a:latin typeface="Arial" panose="020B0604020202020204" pitchFamily="34" charset="0"/>
              </a:rPr>
              <a:t>ausgewählt</a:t>
            </a:r>
            <a:r>
              <a:rPr lang="de-DE" sz="1600" b="1" dirty="0" smtClean="0">
                <a:solidFill>
                  <a:schemeClr val="bg1"/>
                </a:solidFill>
                <a:latin typeface="Arial" panose="020B0604020202020204" pitchFamily="34" charset="0"/>
              </a:rPr>
              <a:t>?</a:t>
            </a:r>
            <a:endParaRPr lang="de-DE" sz="1600" b="1" dirty="0">
              <a:solidFill>
                <a:schemeClr val="bg1"/>
              </a:solidFill>
              <a:latin typeface="Arial" panose="020B0604020202020204" pitchFamily="34" charset="0"/>
            </a:endParaRPr>
          </a:p>
        </p:txBody>
      </p:sp>
      <p:pic>
        <p:nvPicPr>
          <p:cNvPr id="24" name="Grafik 23"/>
          <p:cNvPicPr/>
          <p:nvPr/>
        </p:nvPicPr>
        <p:blipFill>
          <a:blip r:embed="rId4">
            <a:extLst>
              <a:ext uri="{28A0092B-C50C-407E-A947-70E740481C1C}">
                <a14:useLocalDpi xmlns:a14="http://schemas.microsoft.com/office/drawing/2010/main" val="0"/>
              </a:ext>
            </a:extLst>
          </a:blip>
          <a:stretch>
            <a:fillRect/>
          </a:stretch>
        </p:blipFill>
        <p:spPr>
          <a:xfrm>
            <a:off x="4653690" y="4376851"/>
            <a:ext cx="1487622" cy="1184433"/>
          </a:xfrm>
          <a:prstGeom prst="rect">
            <a:avLst/>
          </a:prstGeom>
        </p:spPr>
      </p:pic>
      <p:sp>
        <p:nvSpPr>
          <p:cNvPr id="19" name="Textfeld 18">
            <a:hlinkClick r:id="rId5" action="ppaction://hlinksldjump"/>
          </p:cNvPr>
          <p:cNvSpPr txBox="1"/>
          <p:nvPr/>
        </p:nvSpPr>
        <p:spPr>
          <a:xfrm>
            <a:off x="2097735" y="4593256"/>
            <a:ext cx="1682293" cy="584775"/>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smtClean="0">
                <a:solidFill>
                  <a:schemeClr val="tx1"/>
                </a:solidFill>
                <a:latin typeface="Arial" panose="020B0604020202020204" pitchFamily="34" charset="0"/>
              </a:rPr>
              <a:t>Kreisdiagramm </a:t>
            </a:r>
          </a:p>
          <a:p>
            <a:r>
              <a:rPr lang="de-DE" sz="1600" dirty="0" smtClean="0">
                <a:solidFill>
                  <a:schemeClr val="tx1"/>
                </a:solidFill>
                <a:latin typeface="Arial" panose="020B0604020202020204" pitchFamily="34" charset="0"/>
              </a:rPr>
              <a:t>(A7.2)</a:t>
            </a:r>
            <a:endParaRPr lang="de-DE" sz="1600" dirty="0">
              <a:solidFill>
                <a:schemeClr val="tx1"/>
              </a:solidFill>
              <a:latin typeface="Arial" panose="020B0604020202020204" pitchFamily="34" charset="0"/>
            </a:endParaRPr>
          </a:p>
        </p:txBody>
      </p:sp>
      <p:pic>
        <p:nvPicPr>
          <p:cNvPr id="25" name="Grafik 24"/>
          <p:cNvPicPr/>
          <p:nvPr/>
        </p:nvPicPr>
        <p:blipFill>
          <a:blip r:embed="rId6">
            <a:extLst>
              <a:ext uri="{28A0092B-C50C-407E-A947-70E740481C1C}">
                <a14:useLocalDpi xmlns:a14="http://schemas.microsoft.com/office/drawing/2010/main" val="0"/>
              </a:ext>
            </a:extLst>
          </a:blip>
          <a:stretch>
            <a:fillRect/>
          </a:stretch>
        </p:blipFill>
        <p:spPr>
          <a:xfrm>
            <a:off x="4127501" y="5608176"/>
            <a:ext cx="2805612" cy="1193886"/>
          </a:xfrm>
          <a:prstGeom prst="rect">
            <a:avLst/>
          </a:prstGeom>
        </p:spPr>
      </p:pic>
      <p:sp>
        <p:nvSpPr>
          <p:cNvPr id="20" name="Textfeld 19">
            <a:hlinkClick r:id="rId7" action="ppaction://hlinksldjump"/>
          </p:cNvPr>
          <p:cNvSpPr txBox="1"/>
          <p:nvPr/>
        </p:nvSpPr>
        <p:spPr>
          <a:xfrm>
            <a:off x="2097735" y="5697230"/>
            <a:ext cx="1791685" cy="830997"/>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smtClean="0">
                <a:solidFill>
                  <a:schemeClr val="tx1"/>
                </a:solidFill>
                <a:latin typeface="Arial" panose="020B0604020202020204" pitchFamily="34" charset="0"/>
              </a:rPr>
              <a:t>Säulendiagramm /Balkendiagramm </a:t>
            </a:r>
          </a:p>
          <a:p>
            <a:r>
              <a:rPr lang="de-DE" sz="1600" dirty="0" smtClean="0">
                <a:solidFill>
                  <a:schemeClr val="tx1"/>
                </a:solidFill>
                <a:latin typeface="Arial" panose="020B0604020202020204" pitchFamily="34" charset="0"/>
              </a:rPr>
              <a:t>(A7.3)</a:t>
            </a:r>
            <a:endParaRPr lang="de-DE" sz="1600" dirty="0">
              <a:solidFill>
                <a:schemeClr val="tx1"/>
              </a:solidFill>
              <a:latin typeface="Arial" panose="020B0604020202020204" pitchFamily="34" charset="0"/>
            </a:endParaRPr>
          </a:p>
        </p:txBody>
      </p:sp>
      <p:pic>
        <p:nvPicPr>
          <p:cNvPr id="21" name="Grafik 6">
            <a:hlinkClick r:id="rId8" action="ppaction://hlinksldjump"/>
          </p:cNvPr>
          <p:cNvPicPr>
            <a:picLocks noChangeAspect="1"/>
          </p:cNvPicPr>
          <p:nvPr/>
        </p:nvPicPr>
        <p:blipFill>
          <a:blip r:embed="rId9"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6681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DIAGRAMM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die </a:t>
            </a:r>
            <a:r>
              <a:rPr lang="de-DE" sz="2400" b="1" dirty="0" smtClean="0">
                <a:solidFill>
                  <a:srgbClr val="000000"/>
                </a:solidFill>
                <a:ea typeface="MS Mincho" panose="02020609040205080304" pitchFamily="49" charset="-128"/>
                <a:cs typeface="Times New Roman" panose="02020603050405020304" pitchFamily="18" charset="0"/>
              </a:rPr>
              <a:t>Variablen </a:t>
            </a:r>
            <a:r>
              <a:rPr lang="de-DE" sz="2400" b="1" dirty="0">
                <a:solidFill>
                  <a:srgbClr val="000000"/>
                </a:solidFill>
                <a:ea typeface="MS Mincho" panose="02020609040205080304" pitchFamily="49" charset="-128"/>
                <a:cs typeface="Times New Roman" panose="02020603050405020304" pitchFamily="18" charset="0"/>
              </a:rPr>
              <a:t>den Achsen zuordnen?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spcAft>
                <a:spcPts val="0"/>
              </a:spcAft>
              <a:buNone/>
            </a:pPr>
            <a:r>
              <a:rPr lang="de-DE" sz="2000" dirty="0">
                <a:ea typeface="MS Mincho" panose="02020609040205080304" pitchFamily="49" charset="-128"/>
                <a:cs typeface="Times New Roman" panose="02020603050405020304" pitchFamily="18" charset="0"/>
              </a:rPr>
              <a:t>Damit deine Mitschüler </a:t>
            </a:r>
            <a:r>
              <a:rPr lang="de-DE" sz="2000" dirty="0" smtClean="0">
                <a:ea typeface="MS Mincho" panose="02020609040205080304" pitchFamily="49" charset="-128"/>
                <a:cs typeface="Times New Roman" panose="02020603050405020304" pitchFamily="18" charset="0"/>
              </a:rPr>
              <a:t>und Mitschülerinnen die </a:t>
            </a:r>
            <a:r>
              <a:rPr lang="de-DE" sz="2000" dirty="0">
                <a:ea typeface="MS Mincho" panose="02020609040205080304" pitchFamily="49" charset="-128"/>
                <a:cs typeface="Times New Roman" panose="02020603050405020304" pitchFamily="18" charset="0"/>
              </a:rPr>
              <a:t>Messwerte aus deinem Diagramm gut ablesen können, </a:t>
            </a:r>
            <a:r>
              <a:rPr lang="de-DE" sz="2000" dirty="0" smtClean="0">
                <a:ea typeface="MS Mincho" panose="02020609040205080304" pitchFamily="49" charset="-128"/>
                <a:cs typeface="Times New Roman" panose="02020603050405020304" pitchFamily="18" charset="0"/>
              </a:rPr>
              <a:t>müssen die </a:t>
            </a:r>
            <a:r>
              <a:rPr lang="de-DE" sz="2000" dirty="0" smtClean="0">
                <a:ea typeface="MS Mincho" panose="02020609040205080304" pitchFamily="49" charset="-128"/>
                <a:cs typeface="Times New Roman" panose="02020603050405020304" pitchFamily="18" charset="0"/>
                <a:hlinkClick r:id="rId2" action="ppaction://hlinksldjump"/>
              </a:rPr>
              <a:t>Variablen </a:t>
            </a:r>
            <a:r>
              <a:rPr lang="de-DE" sz="2000" dirty="0">
                <a:ea typeface="MS Mincho" panose="02020609040205080304" pitchFamily="49" charset="-128"/>
                <a:cs typeface="Times New Roman" panose="02020603050405020304" pitchFamily="18" charset="0"/>
              </a:rPr>
              <a:t>aus dem Experiment richtig zugeordnet werden.</a:t>
            </a:r>
            <a:endParaRPr lang="de-DE" sz="1800"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sz="2000" b="1" dirty="0">
                <a:ea typeface="MS Mincho" panose="02020609040205080304" pitchFamily="49" charset="-128"/>
                <a:cs typeface="Times New Roman" panose="02020603050405020304" pitchFamily="18" charset="0"/>
              </a:rPr>
              <a:t>  </a:t>
            </a:r>
            <a:endParaRPr lang="de-DE" sz="2000" dirty="0">
              <a:ea typeface="MS Mincho" panose="02020609040205080304" pitchFamily="49" charset="-128"/>
              <a:cs typeface="Times New Roman" panose="02020603050405020304" pitchFamily="18" charset="0"/>
            </a:endParaRPr>
          </a:p>
          <a:p>
            <a:pPr marL="0" indent="0">
              <a:buNone/>
            </a:pPr>
            <a:r>
              <a:rPr lang="de-DE" sz="2400" b="1" dirty="0" smtClean="0">
                <a:ea typeface="MS Mincho" panose="02020609040205080304" pitchFamily="49" charset="-128"/>
                <a:cs typeface="Times New Roman" panose="02020603050405020304" pitchFamily="18" charset="0"/>
              </a:rPr>
              <a:t>Ermittle, auf </a:t>
            </a:r>
            <a:r>
              <a:rPr lang="de-DE" sz="2400" b="1" dirty="0">
                <a:ea typeface="MS Mincho" panose="02020609040205080304" pitchFamily="49" charset="-128"/>
                <a:cs typeface="Times New Roman" panose="02020603050405020304" pitchFamily="18" charset="0"/>
              </a:rPr>
              <a:t>welcher Achse die Zeit, und auf </a:t>
            </a:r>
            <a:r>
              <a:rPr lang="de-DE" sz="2400" b="1" dirty="0" smtClean="0">
                <a:ea typeface="MS Mincho" panose="02020609040205080304" pitchFamily="49" charset="-128"/>
                <a:cs typeface="Times New Roman" panose="02020603050405020304" pitchFamily="18" charset="0"/>
              </a:rPr>
              <a:t>welcher Achse </a:t>
            </a:r>
            <a:r>
              <a:rPr lang="de-DE" sz="2400" b="1" dirty="0">
                <a:ea typeface="MS Mincho" panose="02020609040205080304" pitchFamily="49" charset="-128"/>
                <a:cs typeface="Times New Roman" panose="02020603050405020304" pitchFamily="18" charset="0"/>
              </a:rPr>
              <a:t>die gemessenen Auswirkungen eingetragen werden.</a:t>
            </a: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68634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97961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Pfeil nach rechts 10">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2" name="Textfeld 11"/>
          <p:cNvSpPr txBox="1"/>
          <p:nvPr/>
        </p:nvSpPr>
        <p:spPr>
          <a:xfrm>
            <a:off x="1714500" y="2565508"/>
            <a:ext cx="5656684"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Wie hast du deine Achsen beschriftet?</a:t>
            </a:r>
            <a:endParaRPr lang="de-DE" sz="2000" b="1" dirty="0">
              <a:solidFill>
                <a:schemeClr val="bg1"/>
              </a:solidFill>
              <a:latin typeface="Arial" panose="020B0604020202020204" pitchFamily="34" charset="0"/>
            </a:endParaRPr>
          </a:p>
        </p:txBody>
      </p:sp>
      <p:sp>
        <p:nvSpPr>
          <p:cNvPr id="13" name="Textfeld 12">
            <a:hlinkClick r:id="rId2" action="ppaction://hlinksldjump"/>
          </p:cNvPr>
          <p:cNvSpPr txBox="1"/>
          <p:nvPr/>
        </p:nvSpPr>
        <p:spPr>
          <a:xfrm>
            <a:off x="1714500" y="2960506"/>
            <a:ext cx="5656684"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die Zeit der x-Achse zugeordnet. (A8.1)</a:t>
            </a:r>
          </a:p>
        </p:txBody>
      </p:sp>
      <p:sp>
        <p:nvSpPr>
          <p:cNvPr id="14" name="Textfeld 13">
            <a:hlinkClick r:id="rId3" action="ppaction://hlinksldjump"/>
          </p:cNvPr>
          <p:cNvSpPr txBox="1"/>
          <p:nvPr/>
        </p:nvSpPr>
        <p:spPr>
          <a:xfrm>
            <a:off x="1714500" y="3360616"/>
            <a:ext cx="5656684"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die Zeit der y-Achse zugeordnet. (A9)</a:t>
            </a:r>
          </a:p>
        </p:txBody>
      </p:sp>
      <p:sp>
        <p:nvSpPr>
          <p:cNvPr id="17" name="Textfeld 16">
            <a:hlinkClick r:id="rId2" action="ppaction://hlinksldjump"/>
          </p:cNvPr>
          <p:cNvSpPr txBox="1"/>
          <p:nvPr/>
        </p:nvSpPr>
        <p:spPr>
          <a:xfrm>
            <a:off x="1714500" y="3755613"/>
            <a:ext cx="5656684"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eine andere Zuordnung gewählt. (A8.1)</a:t>
            </a:r>
          </a:p>
        </p:txBody>
      </p:sp>
      <p:pic>
        <p:nvPicPr>
          <p:cNvPr id="18"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268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DIAGRAMM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meine Achsen zutreffend beschriften?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de-DE" sz="2000" dirty="0">
                <a:ea typeface="MS Mincho" panose="02020609040205080304" pitchFamily="49" charset="-128"/>
                <a:cs typeface="Times New Roman" panose="02020603050405020304" pitchFamily="18" charset="0"/>
              </a:rPr>
              <a:t>Damit andere Personen dein Diagramm ohne zusätzliche Informationen verstehen können, </a:t>
            </a:r>
            <a:r>
              <a:rPr lang="de-DE" sz="2000" dirty="0" smtClean="0">
                <a:ea typeface="MS Mincho" panose="02020609040205080304" pitchFamily="49" charset="-128"/>
                <a:cs typeface="Times New Roman" panose="02020603050405020304" pitchFamily="18" charset="0"/>
              </a:rPr>
              <a:t>müssen die Achsen </a:t>
            </a:r>
            <a:r>
              <a:rPr lang="de-DE" sz="2000" dirty="0">
                <a:ea typeface="MS Mincho" panose="02020609040205080304" pitchFamily="49" charset="-128"/>
                <a:cs typeface="Times New Roman" panose="02020603050405020304" pitchFamily="18" charset="0"/>
              </a:rPr>
              <a:t>des Diagramms eindeutig gekennzeichnet werden.</a:t>
            </a:r>
            <a:endParaRPr lang="de-DE" sz="1800" dirty="0">
              <a:ea typeface="MS Mincho" panose="02020609040205080304" pitchFamily="49" charset="-128"/>
              <a:cs typeface="Times New Roman" panose="02020603050405020304" pitchFamily="18" charset="0"/>
            </a:endParaRPr>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buNone/>
            </a:pPr>
            <a:r>
              <a:rPr lang="de-DE" b="1" dirty="0">
                <a:ea typeface="MS Mincho" panose="02020609040205080304" pitchFamily="49" charset="-128"/>
                <a:cs typeface="Times New Roman" panose="02020603050405020304" pitchFamily="18" charset="0"/>
              </a:rPr>
              <a:t>Wie würdest du die Achsen in deinem Diagramm beschriften?</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811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fontScale="90000"/>
          </a:bodyPr>
          <a:lstStyle/>
          <a:p>
            <a:pPr algn="ctr"/>
            <a:r>
              <a:rPr lang="de-DE" b="1" dirty="0" smtClean="0">
                <a:latin typeface="Arial" panose="020B0604020202020204" pitchFamily="34" charset="0"/>
                <a:cs typeface="Arial" panose="020B0604020202020204" pitchFamily="34" charset="0"/>
              </a:rPr>
              <a:t>Wegweiser</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4000" dirty="0" smtClean="0">
                <a:latin typeface="Arial" panose="020B0604020202020204" pitchFamily="34" charset="0"/>
                <a:cs typeface="Arial" panose="020B0604020202020204" pitchFamily="34" charset="0"/>
              </a:rPr>
              <a:t>Schritte zum Erfolg</a:t>
            </a:r>
            <a:endParaRPr lang="de-DE" sz="4000"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A0</a:t>
            </a:r>
            <a:endParaRPr lang="de-DE" sz="4000" b="1" dirty="0">
              <a:solidFill>
                <a:schemeClr val="accent2"/>
              </a:solidFill>
              <a:latin typeface="Arial" panose="020B0604020202020204" pitchFamily="34" charset="0"/>
              <a:cs typeface="Arial" panose="020B0604020202020204" pitchFamily="34" charset="0"/>
            </a:endParaRPr>
          </a:p>
        </p:txBody>
      </p:sp>
      <p:sp>
        <p:nvSpPr>
          <p:cNvPr id="14"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smtClean="0">
                <a:latin typeface="Arial" panose="020B0604020202020204" pitchFamily="34" charset="0"/>
                <a:cs typeface="Arial" panose="020B0604020202020204" pitchFamily="34" charset="0"/>
              </a:rPr>
              <a:t>Klicke auf den Schritt, bei dem du starten möchtest:</a:t>
            </a: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000" dirty="0" smtClean="0"/>
          </a:p>
          <a:p>
            <a:pPr marL="0" indent="0">
              <a:lnSpc>
                <a:spcPct val="150000"/>
              </a:lnSpc>
              <a:buNone/>
            </a:pPr>
            <a:endParaRPr lang="de-DE" sz="2000" dirty="0"/>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cs typeface="Arial" panose="020B0604020202020204" pitchFamily="34" charset="0"/>
              </a:rPr>
              <a:t>FaSMEd</a:t>
            </a:r>
            <a:endParaRPr lang="de-DE" sz="2400" b="1" dirty="0">
              <a:solidFill>
                <a:schemeClr val="accent1">
                  <a:lumMod val="50000"/>
                </a:schemeClr>
              </a:solidFill>
              <a:latin typeface="Arial" panose="020B0604020202020204" pitchFamily="34" charset="0"/>
              <a:cs typeface="Arial" panose="020B0604020202020204" pitchFamily="34" charset="0"/>
            </a:endParaRPr>
          </a:p>
        </p:txBody>
      </p:sp>
      <p:sp>
        <p:nvSpPr>
          <p:cNvPr id="12" name="Pfeil nach rechts 11">
            <a:hlinkClick r:id="rId2" action="ppaction://hlinksldjump"/>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2" name="Textfeld 21"/>
          <p:cNvSpPr txBox="1"/>
          <p:nvPr/>
        </p:nvSpPr>
        <p:spPr>
          <a:xfrm>
            <a:off x="2513012" y="2444858"/>
            <a:ext cx="3633788"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cs typeface="Arial" panose="020B0604020202020204" pitchFamily="34" charset="0"/>
              </a:rPr>
              <a:t>Wo möchtest du starten?</a:t>
            </a:r>
            <a:endParaRPr lang="de-DE" sz="2000" b="1" dirty="0">
              <a:solidFill>
                <a:schemeClr val="bg1"/>
              </a:solidFill>
              <a:latin typeface="Arial" panose="020B0604020202020204" pitchFamily="34" charset="0"/>
              <a:cs typeface="Arial" panose="020B0604020202020204" pitchFamily="34" charset="0"/>
            </a:endParaRPr>
          </a:p>
        </p:txBody>
      </p:sp>
      <p:sp>
        <p:nvSpPr>
          <p:cNvPr id="23" name="Textfeld 22">
            <a:hlinkClick r:id="rId3" action="ppaction://hlinksldjump"/>
          </p:cNvPr>
          <p:cNvSpPr txBox="1"/>
          <p:nvPr/>
        </p:nvSpPr>
        <p:spPr>
          <a:xfrm>
            <a:off x="2513012" y="2814190"/>
            <a:ext cx="3633788"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1. Begründete Vermutung anstellen</a:t>
            </a:r>
            <a:endParaRPr lang="de-DE" sz="2000" dirty="0">
              <a:latin typeface="Arial" panose="020B0604020202020204" pitchFamily="34" charset="0"/>
              <a:cs typeface="Arial" panose="020B0604020202020204" pitchFamily="34" charset="0"/>
            </a:endParaRPr>
          </a:p>
        </p:txBody>
      </p:sp>
      <p:sp>
        <p:nvSpPr>
          <p:cNvPr id="32" name="Textfeld 31">
            <a:hlinkClick r:id="rId4" action="ppaction://hlinksldjump"/>
          </p:cNvPr>
          <p:cNvSpPr txBox="1"/>
          <p:nvPr/>
        </p:nvSpPr>
        <p:spPr>
          <a:xfrm>
            <a:off x="2513012" y="5437915"/>
            <a:ext cx="3633788"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6. Rückschlüsse auf Vermutung ziehen</a:t>
            </a:r>
            <a:endParaRPr lang="de-DE" sz="2000" dirty="0">
              <a:latin typeface="Arial" panose="020B0604020202020204" pitchFamily="34" charset="0"/>
              <a:cs typeface="Arial" panose="020B0604020202020204" pitchFamily="34" charset="0"/>
            </a:endParaRPr>
          </a:p>
        </p:txBody>
      </p:sp>
      <p:sp>
        <p:nvSpPr>
          <p:cNvPr id="33" name="Textfeld 32">
            <a:hlinkClick r:id="rId5" action="ppaction://hlinksldjump"/>
          </p:cNvPr>
          <p:cNvSpPr txBox="1"/>
          <p:nvPr/>
        </p:nvSpPr>
        <p:spPr>
          <a:xfrm>
            <a:off x="2513012" y="6145801"/>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7. Diagramm erstellen</a:t>
            </a:r>
            <a:endParaRPr lang="de-DE" sz="2000" dirty="0">
              <a:latin typeface="Arial" panose="020B0604020202020204" pitchFamily="34" charset="0"/>
              <a:cs typeface="Arial" panose="020B0604020202020204" pitchFamily="34" charset="0"/>
            </a:endParaRPr>
          </a:p>
        </p:txBody>
      </p:sp>
      <p:sp>
        <p:nvSpPr>
          <p:cNvPr id="34" name="Textfeld 33">
            <a:hlinkClick r:id="rId6" action="ppaction://hlinksldjump"/>
          </p:cNvPr>
          <p:cNvSpPr txBox="1"/>
          <p:nvPr/>
        </p:nvSpPr>
        <p:spPr>
          <a:xfrm>
            <a:off x="2513012" y="3504901"/>
            <a:ext cx="3633788"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2</a:t>
            </a:r>
            <a:r>
              <a:rPr lang="de-DE" sz="2000" dirty="0" smtClean="0">
                <a:latin typeface="Arial" panose="020B0604020202020204" pitchFamily="34" charset="0"/>
                <a:cs typeface="Arial" panose="020B0604020202020204" pitchFamily="34" charset="0"/>
              </a:rPr>
              <a:t>. Welche Versuchsansätze habe ich?</a:t>
            </a:r>
            <a:endParaRPr lang="de-DE" sz="2000" dirty="0">
              <a:latin typeface="Arial" panose="020B0604020202020204" pitchFamily="34" charset="0"/>
              <a:cs typeface="Arial" panose="020B0604020202020204" pitchFamily="34" charset="0"/>
            </a:endParaRPr>
          </a:p>
        </p:txBody>
      </p:sp>
      <p:sp>
        <p:nvSpPr>
          <p:cNvPr id="36" name="Textfeld 35">
            <a:hlinkClick r:id="rId7" action="ppaction://hlinksldjump"/>
          </p:cNvPr>
          <p:cNvSpPr txBox="1"/>
          <p:nvPr/>
        </p:nvSpPr>
        <p:spPr>
          <a:xfrm>
            <a:off x="2513012" y="4642913"/>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4. Experiment planen</a:t>
            </a:r>
            <a:endParaRPr lang="de-DE" sz="2000" dirty="0">
              <a:latin typeface="Arial" panose="020B0604020202020204" pitchFamily="34" charset="0"/>
              <a:cs typeface="Arial" panose="020B0604020202020204" pitchFamily="34" charset="0"/>
            </a:endParaRPr>
          </a:p>
        </p:txBody>
      </p:sp>
      <p:sp>
        <p:nvSpPr>
          <p:cNvPr id="37" name="Textfeld 36">
            <a:hlinkClick r:id="rId8" action="ppaction://hlinksldjump"/>
          </p:cNvPr>
          <p:cNvSpPr txBox="1"/>
          <p:nvPr/>
        </p:nvSpPr>
        <p:spPr>
          <a:xfrm>
            <a:off x="2513012" y="5043903"/>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5. Ergebnisse beurteilen</a:t>
            </a:r>
            <a:endParaRPr lang="de-DE" sz="2000" dirty="0">
              <a:latin typeface="Arial" panose="020B0604020202020204" pitchFamily="34" charset="0"/>
              <a:cs typeface="Arial" panose="020B0604020202020204" pitchFamily="34" charset="0"/>
            </a:endParaRPr>
          </a:p>
        </p:txBody>
      </p:sp>
      <p:sp>
        <p:nvSpPr>
          <p:cNvPr id="38" name="Textfeld 37">
            <a:hlinkClick r:id="rId9" action="ppaction://hlinksldjump"/>
          </p:cNvPr>
          <p:cNvSpPr txBox="1"/>
          <p:nvPr/>
        </p:nvSpPr>
        <p:spPr>
          <a:xfrm>
            <a:off x="2513012" y="4227795"/>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3</a:t>
            </a:r>
            <a:r>
              <a:rPr lang="de-DE" sz="2000" dirty="0" smtClean="0">
                <a:latin typeface="Arial" panose="020B0604020202020204" pitchFamily="34" charset="0"/>
                <a:cs typeface="Arial" panose="020B0604020202020204" pitchFamily="34" charset="0"/>
              </a:rPr>
              <a:t>. Was will ich Beobachten?</a:t>
            </a:r>
            <a:endParaRPr lang="de-DE" sz="2000" dirty="0">
              <a:latin typeface="Arial" panose="020B0604020202020204" pitchFamily="34" charset="0"/>
              <a:cs typeface="Arial" panose="020B0604020202020204" pitchFamily="34" charset="0"/>
            </a:endParaRPr>
          </a:p>
        </p:txBody>
      </p:sp>
      <p:pic>
        <p:nvPicPr>
          <p:cNvPr id="19" name="Grafik 6">
            <a:hlinkClick r:id="rId10" action="ppaction://hlinksldjump"/>
          </p:cNvPr>
          <p:cNvPicPr>
            <a:picLocks noChangeAspect="1"/>
          </p:cNvPicPr>
          <p:nvPr/>
        </p:nvPicPr>
        <p:blipFill>
          <a:blip r:embed="rId11"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feld 1"/>
          <p:cNvSpPr txBox="1"/>
          <p:nvPr/>
        </p:nvSpPr>
        <p:spPr>
          <a:xfrm>
            <a:off x="6646320" y="3320235"/>
            <a:ext cx="2013492" cy="1477328"/>
          </a:xfrm>
          <a:prstGeom prst="rect">
            <a:avLst/>
          </a:prstGeom>
          <a:noFill/>
        </p:spPr>
        <p:txBody>
          <a:bodyPr wrap="square" rtlCol="0">
            <a:spAutoFit/>
          </a:bodyPr>
          <a:lstStyle/>
          <a:p>
            <a:r>
              <a:rPr lang="de-DE" dirty="0" smtClean="0"/>
              <a:t>Wenn du auf das Logo      klickst, kommst du immer wieder hierher zurück.</a:t>
            </a:r>
            <a:endParaRPr lang="de-DE" dirty="0"/>
          </a:p>
        </p:txBody>
      </p:sp>
      <p:pic>
        <p:nvPicPr>
          <p:cNvPr id="20" name="Grafik 6">
            <a:hlinkClick r:id="rId10" action="ppaction://hlinksldjump"/>
          </p:cNvPr>
          <p:cNvPicPr>
            <a:picLocks noChangeAspect="1"/>
          </p:cNvPicPr>
          <p:nvPr/>
        </p:nvPicPr>
        <p:blipFill>
          <a:blip r:embed="rId12" cstate="print">
            <a:extLst>
              <a:ext uri="{28A0092B-C50C-407E-A947-70E740481C1C}">
                <a14:useLocalDpi xmlns:a14="http://schemas.microsoft.com/office/drawing/2010/main" val="0"/>
              </a:ext>
            </a:extLst>
          </a:blip>
          <a:srcRect r="64638"/>
          <a:stretch>
            <a:fillRect/>
          </a:stretch>
        </p:blipFill>
        <p:spPr bwMode="auto">
          <a:xfrm>
            <a:off x="7125062" y="3638563"/>
            <a:ext cx="328049" cy="36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20673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400" dirty="0"/>
              <a:t>Es gibt viele Möglichkeiten die Achsen zu </a:t>
            </a:r>
            <a:r>
              <a:rPr lang="de-DE" sz="2400" dirty="0" smtClean="0"/>
              <a:t>beschriften. Neben </a:t>
            </a:r>
            <a:r>
              <a:rPr lang="de-DE" sz="2400" dirty="0"/>
              <a:t>der </a:t>
            </a:r>
            <a:r>
              <a:rPr lang="de-DE" sz="2400" dirty="0" smtClean="0"/>
              <a:t>Bezeichnung muss </a:t>
            </a:r>
            <a:r>
              <a:rPr lang="de-DE" sz="2400" dirty="0"/>
              <a:t>auch die gemessene Einheit zu finden </a:t>
            </a:r>
            <a:r>
              <a:rPr lang="de-DE" sz="2400" dirty="0" smtClean="0"/>
              <a:t>sein. </a:t>
            </a:r>
            <a:endParaRPr lang="de-DE" sz="2400" dirty="0"/>
          </a:p>
          <a:p>
            <a:pPr marL="0" indent="0">
              <a:buNone/>
            </a:pP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536700" y="2857500"/>
            <a:ext cx="53213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Welche Beschriftung hast du gewählt?</a:t>
            </a:r>
          </a:p>
        </p:txBody>
      </p:sp>
      <p:sp>
        <p:nvSpPr>
          <p:cNvPr id="14" name="Textfeld 13">
            <a:hlinkClick r:id="rId2" action="ppaction://hlinksldjump"/>
          </p:cNvPr>
          <p:cNvSpPr txBox="1"/>
          <p:nvPr/>
        </p:nvSpPr>
        <p:spPr>
          <a:xfrm>
            <a:off x="1536700" y="3257610"/>
            <a:ext cx="53213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X: „Gewicht“, Y: „Zeit“ (A9.1)</a:t>
            </a:r>
          </a:p>
        </p:txBody>
      </p:sp>
      <p:sp>
        <p:nvSpPr>
          <p:cNvPr id="17" name="Textfeld 16">
            <a:hlinkClick r:id="rId3" action="ppaction://hlinksldjump"/>
          </p:cNvPr>
          <p:cNvSpPr txBox="1"/>
          <p:nvPr/>
        </p:nvSpPr>
        <p:spPr>
          <a:xfrm>
            <a:off x="1536700" y="3652550"/>
            <a:ext cx="532130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X: „Zeit“, Y: „Gewicht“ (A8.1)</a:t>
            </a:r>
          </a:p>
        </p:txBody>
      </p:sp>
      <p:sp>
        <p:nvSpPr>
          <p:cNvPr id="18" name="Textfeld 17">
            <a:hlinkClick r:id="rId2" action="ppaction://hlinksldjump"/>
          </p:cNvPr>
          <p:cNvSpPr txBox="1"/>
          <p:nvPr/>
        </p:nvSpPr>
        <p:spPr>
          <a:xfrm>
            <a:off x="1536700" y="4047490"/>
            <a:ext cx="53213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X: „Das Gewicht des Apfels“, </a:t>
            </a:r>
          </a:p>
          <a:p>
            <a:r>
              <a:rPr lang="de-DE" sz="2000" dirty="0" smtClean="0">
                <a:solidFill>
                  <a:schemeClr val="tx1"/>
                </a:solidFill>
                <a:latin typeface="Arial" panose="020B0604020202020204" pitchFamily="34" charset="0"/>
              </a:rPr>
              <a:t>Y: „In Abhängigkeit von der Zeit“ (A9.1)</a:t>
            </a:r>
          </a:p>
        </p:txBody>
      </p:sp>
      <p:sp>
        <p:nvSpPr>
          <p:cNvPr id="19" name="Textfeld 18">
            <a:hlinkClick r:id="rId4" action="ppaction://hlinksldjump"/>
          </p:cNvPr>
          <p:cNvSpPr txBox="1"/>
          <p:nvPr/>
        </p:nvSpPr>
        <p:spPr>
          <a:xfrm>
            <a:off x="1536700" y="4755376"/>
            <a:ext cx="532130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X: „Gewicht [g]“, Y: „Zeit [min]“ (A10)</a:t>
            </a:r>
          </a:p>
        </p:txBody>
      </p:sp>
      <p:sp>
        <p:nvSpPr>
          <p:cNvPr id="20" name="Textfeld 19">
            <a:hlinkClick r:id="rId2" action="ppaction://hlinksldjump"/>
          </p:cNvPr>
          <p:cNvSpPr txBox="1"/>
          <p:nvPr/>
        </p:nvSpPr>
        <p:spPr>
          <a:xfrm>
            <a:off x="1536700" y="5155486"/>
            <a:ext cx="53213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Ich habe eine andere Beschriftung gewählt. (A9.1)</a:t>
            </a:r>
          </a:p>
        </p:txBody>
      </p:sp>
      <p:pic>
        <p:nvPicPr>
          <p:cNvPr id="21"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597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DIAGRAMM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800" b="1" dirty="0">
                <a:solidFill>
                  <a:srgbClr val="000000"/>
                </a:solidFill>
                <a:ea typeface="MS Mincho" panose="02020609040205080304" pitchFamily="49" charset="-128"/>
                <a:cs typeface="Times New Roman" panose="02020603050405020304" pitchFamily="18" charset="0"/>
              </a:rPr>
              <a:t>Hat das Diagramm eine geeignete Skalierung?</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A10</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lgn="just">
              <a:lnSpc>
                <a:spcPct val="150000"/>
              </a:lnSpc>
              <a:spcAft>
                <a:spcPts val="0"/>
              </a:spcAft>
              <a:buNone/>
            </a:pPr>
            <a:r>
              <a:rPr lang="de-DE" sz="2000" dirty="0">
                <a:ea typeface="MS Mincho" panose="02020609040205080304" pitchFamily="49" charset="-128"/>
                <a:cs typeface="Times New Roman" panose="02020603050405020304" pitchFamily="18" charset="0"/>
              </a:rPr>
              <a:t>Für ein übersichtliches Diagramm sollte der Leser des Diagramms alle notwendigen Informationen einfach und ohne Schwierigkeiten ablesen können.</a:t>
            </a:r>
            <a:endParaRPr lang="de-DE" sz="1800" dirty="0">
              <a:ea typeface="MS Mincho" panose="02020609040205080304" pitchFamily="49" charset="-128"/>
              <a:cs typeface="Times New Roman" panose="02020603050405020304" pitchFamily="18" charset="0"/>
            </a:endParaRPr>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buNone/>
            </a:pPr>
            <a:r>
              <a:rPr lang="de-DE" b="1" dirty="0">
                <a:ea typeface="MS Mincho" panose="02020609040205080304" pitchFamily="49" charset="-128"/>
                <a:cs typeface="Times New Roman" panose="02020603050405020304" pitchFamily="18" charset="0"/>
              </a:rPr>
              <a:t>Wie solltest du die </a:t>
            </a:r>
            <a:r>
              <a:rPr lang="de-DE" b="1" dirty="0">
                <a:ea typeface="MS Mincho" panose="02020609040205080304" pitchFamily="49" charset="-128"/>
                <a:cs typeface="Times New Roman" panose="02020603050405020304" pitchFamily="18" charset="0"/>
                <a:hlinkClick r:id="rId2" action="ppaction://hlinksldjump"/>
              </a:rPr>
              <a:t>Skalierung </a:t>
            </a:r>
            <a:r>
              <a:rPr lang="de-DE" b="1" dirty="0">
                <a:ea typeface="MS Mincho" panose="02020609040205080304" pitchFamily="49" charset="-128"/>
                <a:cs typeface="Times New Roman" panose="02020603050405020304" pitchFamily="18" charset="0"/>
              </a:rPr>
              <a:t>des Diagramms wählen, damit es übersichtlich und strukturiert aussieht?</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4940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214071"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A10</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r>
              <a:rPr lang="de-DE" sz="2400" dirty="0"/>
              <a:t>Für eine geeignete Skalierung </a:t>
            </a:r>
            <a:r>
              <a:rPr lang="de-DE" sz="2400" dirty="0" smtClean="0"/>
              <a:t>sind die Abstände </a:t>
            </a:r>
            <a:r>
              <a:rPr lang="de-DE" sz="2400" dirty="0"/>
              <a:t>zwischen den einzelnen Messpunkten auf </a:t>
            </a:r>
            <a:r>
              <a:rPr lang="de-DE" sz="2400" dirty="0" smtClean="0"/>
              <a:t>den Diagrammachsen wichtig. </a:t>
            </a:r>
            <a:r>
              <a:rPr lang="de-DE" sz="2400" dirty="0"/>
              <a:t>Das Diagramm sollte außerdem nicht zu klein oder zu groß </a:t>
            </a:r>
            <a:r>
              <a:rPr lang="de-DE" sz="2400" dirty="0" smtClean="0"/>
              <a:t>sein. So ist es einfacher zu lesen.</a:t>
            </a:r>
            <a:endParaRPr lang="de-DE" sz="2400" dirty="0"/>
          </a:p>
          <a:p>
            <a:pPr marL="0" indent="0">
              <a:buNone/>
            </a:pPr>
            <a:r>
              <a:rPr lang="de-DE" dirty="0"/>
              <a:t> </a:t>
            </a:r>
          </a:p>
          <a:p>
            <a:pPr marL="0" indent="0">
              <a:buNone/>
            </a:pPr>
            <a:r>
              <a:rPr lang="de-DE" b="1" dirty="0"/>
              <a:t>Hast du eine geeignete Skalierung </a:t>
            </a:r>
            <a:r>
              <a:rPr lang="de-DE" b="1" dirty="0" smtClean="0"/>
              <a:t>eingezeichnet, dann weiter bei Karte A11</a:t>
            </a:r>
            <a:r>
              <a:rPr lang="de-DE" b="1" dirty="0"/>
              <a:t>.</a:t>
            </a:r>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13" name="Gruppieren 1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7" name="Textfeld 16">
              <a:hlinkClick r:id="rId2" action="ppaction://hlinksldjump"/>
            </p:cNvPr>
            <p:cNvSpPr txBox="1"/>
            <p:nvPr/>
          </p:nvSpPr>
          <p:spPr>
            <a:xfrm>
              <a:off x="7640198" y="5870415"/>
              <a:ext cx="906902" cy="369332"/>
            </a:xfrm>
            <a:prstGeom prst="rect">
              <a:avLst/>
            </a:prstGeom>
            <a:noFill/>
          </p:spPr>
          <p:txBody>
            <a:bodyPr wrap="square" rtlCol="0">
              <a:spAutoFit/>
            </a:bodyPr>
            <a:lstStyle/>
            <a:p>
              <a:r>
                <a:rPr lang="de-DE" dirty="0" smtClean="0">
                  <a:latin typeface="Arial" panose="020B0604020202020204" pitchFamily="34" charset="0"/>
                </a:rPr>
                <a:t>Zu A11</a:t>
              </a:r>
              <a:endParaRPr lang="de-DE" dirty="0">
                <a:latin typeface="Arial" panose="020B0604020202020204" pitchFamily="34" charset="0"/>
              </a:endParaRPr>
            </a:p>
          </p:txBody>
        </p:sp>
      </p:grpSp>
      <p:pic>
        <p:nvPicPr>
          <p:cNvPr id="18"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7144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DIAGRAMM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die Daten in mein Diagramm eintragen?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endParaRPr lang="de-DE" b="1" dirty="0" smtClean="0"/>
          </a:p>
          <a:p>
            <a:pPr marL="0" indent="0">
              <a:buNone/>
            </a:pPr>
            <a:endParaRPr lang="de-DE" b="1" dirty="0"/>
          </a:p>
          <a:p>
            <a:pPr marL="0" indent="0">
              <a:buNone/>
            </a:pPr>
            <a:r>
              <a:rPr lang="de-DE" b="1" dirty="0" smtClean="0"/>
              <a:t>Trage </a:t>
            </a:r>
            <a:r>
              <a:rPr lang="de-DE" b="1" dirty="0"/>
              <a:t>als nächstes die einzelnen Messwerte aus deinem Experiment in dein Diagramm ein. Achte auf die Achsenbeschriftung und die Skalierung.</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2259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buNone/>
            </a:pPr>
            <a:r>
              <a:rPr lang="de-DE" sz="2000" dirty="0"/>
              <a:t>Für dieses Experiment eignet sich am besten ein Liniendiagramm. Die Fragen, die man sich hierbei stellen muss sind: </a:t>
            </a:r>
            <a:endParaRPr lang="de-DE" sz="2000" dirty="0" smtClean="0"/>
          </a:p>
          <a:p>
            <a:pPr marL="0" indent="0">
              <a:buNone/>
            </a:pPr>
            <a:r>
              <a:rPr lang="de-DE" sz="2000" i="1" dirty="0" smtClean="0"/>
              <a:t>Wie </a:t>
            </a:r>
            <a:r>
              <a:rPr lang="de-DE" sz="2000" i="1" dirty="0"/>
              <a:t>trage ich meine Messwerte als Punkte ein? </a:t>
            </a:r>
            <a:endParaRPr lang="de-DE" sz="2000" i="1" dirty="0" smtClean="0"/>
          </a:p>
          <a:p>
            <a:pPr marL="0" indent="0">
              <a:buNone/>
            </a:pPr>
            <a:r>
              <a:rPr lang="de-DE" sz="2000" i="1" dirty="0" smtClean="0"/>
              <a:t>Wie </a:t>
            </a:r>
            <a:r>
              <a:rPr lang="de-DE" sz="2000" i="1" dirty="0"/>
              <a:t>verbinde ich die einzelnen Punkte miteinander</a:t>
            </a:r>
            <a:r>
              <a:rPr lang="de-DE" sz="2000" i="1" dirty="0" smtClean="0"/>
              <a:t>?</a:t>
            </a:r>
            <a:endParaRPr lang="de-DE" sz="2000" i="1"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166812" y="3360616"/>
            <a:ext cx="7177087" cy="36933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b="1" dirty="0" smtClean="0">
                <a:solidFill>
                  <a:schemeClr val="bg1"/>
                </a:solidFill>
                <a:latin typeface="Arial" panose="020B0604020202020204" pitchFamily="34" charset="0"/>
              </a:rPr>
              <a:t>Wie habe ich die Aufgabe gelöst?</a:t>
            </a:r>
          </a:p>
        </p:txBody>
      </p:sp>
      <p:sp>
        <p:nvSpPr>
          <p:cNvPr id="14" name="Textfeld 13">
            <a:hlinkClick r:id="rId2" action="ppaction://hlinksldjump"/>
          </p:cNvPr>
          <p:cNvSpPr txBox="1"/>
          <p:nvPr/>
        </p:nvSpPr>
        <p:spPr>
          <a:xfrm>
            <a:off x="1166812" y="3728162"/>
            <a:ext cx="7177087"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Mein Diagramm beginnt im Nullpunkt. (A11.1)</a:t>
            </a:r>
          </a:p>
        </p:txBody>
      </p:sp>
      <p:sp>
        <p:nvSpPr>
          <p:cNvPr id="17" name="Textfeld 16">
            <a:hlinkClick r:id="rId3" action="ppaction://hlinksldjump"/>
          </p:cNvPr>
          <p:cNvSpPr txBox="1"/>
          <p:nvPr/>
        </p:nvSpPr>
        <p:spPr>
          <a:xfrm>
            <a:off x="1166812" y="4095708"/>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zwei Diagramme erstellt. (A11.2)</a:t>
            </a:r>
          </a:p>
        </p:txBody>
      </p:sp>
      <p:sp>
        <p:nvSpPr>
          <p:cNvPr id="18" name="Textfeld 17">
            <a:hlinkClick r:id="rId4" action="ppaction://hlinksldjump"/>
          </p:cNvPr>
          <p:cNvSpPr txBox="1"/>
          <p:nvPr/>
        </p:nvSpPr>
        <p:spPr>
          <a:xfrm>
            <a:off x="1166812" y="4463254"/>
            <a:ext cx="7177087" cy="646331"/>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die Messwerte der einzelnen Versuchsansätze miteinander verbunden. (A12)</a:t>
            </a:r>
          </a:p>
        </p:txBody>
      </p:sp>
      <p:sp>
        <p:nvSpPr>
          <p:cNvPr id="19" name="Textfeld 18">
            <a:hlinkClick r:id="rId5" action="ppaction://hlinksldjump"/>
          </p:cNvPr>
          <p:cNvSpPr txBox="1"/>
          <p:nvPr/>
        </p:nvSpPr>
        <p:spPr>
          <a:xfrm>
            <a:off x="1166812" y="5106013"/>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alle Messwerte miteinander verbunden. (A11.3)</a:t>
            </a:r>
          </a:p>
        </p:txBody>
      </p:sp>
      <p:sp>
        <p:nvSpPr>
          <p:cNvPr id="20" name="Textfeld 19">
            <a:hlinkClick r:id="rId5" action="ppaction://hlinksldjump"/>
          </p:cNvPr>
          <p:cNvSpPr txBox="1"/>
          <p:nvPr/>
        </p:nvSpPr>
        <p:spPr>
          <a:xfrm>
            <a:off x="1166812" y="5473559"/>
            <a:ext cx="7177087"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habe die Messwerte nicht miteinander verbunden. (A11.3)</a:t>
            </a:r>
          </a:p>
        </p:txBody>
      </p:sp>
      <p:sp>
        <p:nvSpPr>
          <p:cNvPr id="21" name="Textfeld 20">
            <a:hlinkClick r:id="rId6" action="ppaction://hlinksldjump"/>
          </p:cNvPr>
          <p:cNvSpPr txBox="1"/>
          <p:nvPr/>
        </p:nvSpPr>
        <p:spPr>
          <a:xfrm>
            <a:off x="1166811" y="5837533"/>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dirty="0" smtClean="0">
                <a:solidFill>
                  <a:schemeClr val="tx1"/>
                </a:solidFill>
                <a:latin typeface="Arial" panose="020B0604020202020204" pitchFamily="34" charset="0"/>
              </a:rPr>
              <a:t>Ich konnte die Punkte nicht in das Diagramm einzeichnen. (A11.4)</a:t>
            </a:r>
          </a:p>
        </p:txBody>
      </p:sp>
      <p:pic>
        <p:nvPicPr>
          <p:cNvPr id="22" name="Grafik 6">
            <a:hlinkClick r:id="rId7" action="ppaction://hlinksldjump"/>
          </p:cNvPr>
          <p:cNvPicPr>
            <a:picLocks noChangeAspect="1"/>
          </p:cNvPicPr>
          <p:nvPr/>
        </p:nvPicPr>
        <p:blipFill>
          <a:blip r:embed="rId8"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84055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spcAft>
                <a:spcPts val="0"/>
              </a:spcAft>
            </a:pPr>
            <a:r>
              <a:rPr lang="de-DE" b="1" dirty="0" smtClean="0">
                <a:solidFill>
                  <a:srgbClr val="76923C"/>
                </a:solidFill>
                <a:ea typeface="MS Mincho" panose="02020609040205080304" pitchFamily="49" charset="-128"/>
                <a:cs typeface="Times New Roman" panose="02020603050405020304" pitchFamily="18" charset="0"/>
              </a:rPr>
              <a:t>ZIEL</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28441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lstStyle/>
          <a:p>
            <a:pPr marL="0" indent="0">
              <a:buNone/>
            </a:pPr>
            <a:r>
              <a:rPr lang="de-DE" b="1" dirty="0"/>
              <a:t>Du hast es nun fast geschafft</a:t>
            </a:r>
            <a:r>
              <a:rPr lang="de-DE" dirty="0"/>
              <a:t>! Mit Hilfe deines Diagramms kannst du nun </a:t>
            </a:r>
            <a:r>
              <a:rPr lang="de-DE" dirty="0" smtClean="0"/>
              <a:t>überprüfen, </a:t>
            </a:r>
            <a:r>
              <a:rPr lang="de-DE" dirty="0"/>
              <a:t>ob deine eigene </a:t>
            </a:r>
            <a:r>
              <a:rPr lang="de-DE" dirty="0">
                <a:hlinkClick r:id="rId2" action="ppaction://hlinksldjump"/>
              </a:rPr>
              <a:t>begründete Vermutung</a:t>
            </a:r>
            <a:r>
              <a:rPr lang="de-DE" dirty="0"/>
              <a:t> bestätigt wurde.</a:t>
            </a:r>
          </a:p>
          <a:p>
            <a:pPr marL="0" indent="0">
              <a:buNone/>
            </a:pPr>
            <a:r>
              <a:rPr lang="de-DE" dirty="0"/>
              <a:t> </a:t>
            </a:r>
          </a:p>
          <a:p>
            <a:pPr marL="0" indent="0">
              <a:buNone/>
            </a:pPr>
            <a:r>
              <a:rPr lang="de-DE" dirty="0"/>
              <a:t> </a:t>
            </a:r>
            <a:r>
              <a:rPr lang="de-DE" dirty="0" smtClean="0"/>
              <a:t>Auf </a:t>
            </a:r>
            <a:r>
              <a:rPr lang="de-DE" dirty="0"/>
              <a:t>deinem Diagramm siehst </a:t>
            </a:r>
            <a:r>
              <a:rPr lang="de-DE" dirty="0" smtClean="0"/>
              <a:t>du, </a:t>
            </a:r>
            <a:r>
              <a:rPr lang="de-DE" dirty="0"/>
              <a:t>welcher </a:t>
            </a:r>
            <a:r>
              <a:rPr lang="de-DE" dirty="0">
                <a:hlinkClick r:id="rId3" action="ppaction://hlinksldjump"/>
              </a:rPr>
              <a:t>Versuchsansatz </a:t>
            </a:r>
            <a:r>
              <a:rPr lang="de-DE" dirty="0"/>
              <a:t>zu welchem Ergebnis </a:t>
            </a:r>
            <a:r>
              <a:rPr lang="de-DE" dirty="0" smtClean="0"/>
              <a:t>führt. </a:t>
            </a:r>
          </a:p>
          <a:p>
            <a:pPr marL="0" indent="0">
              <a:buNone/>
            </a:pPr>
            <a:endParaRPr lang="de-DE" dirty="0" smtClean="0"/>
          </a:p>
          <a:p>
            <a:pPr marL="0" indent="0">
              <a:buNone/>
            </a:pPr>
            <a:r>
              <a:rPr lang="de-DE" b="1" dirty="0" smtClean="0"/>
              <a:t>Kannst </a:t>
            </a:r>
            <a:r>
              <a:rPr lang="de-DE" b="1" dirty="0"/>
              <a:t>du dir die Unterschiede erklären?</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62148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10000"/>
          </a:bodyPr>
          <a:lstStyle/>
          <a:p>
            <a:pPr marL="0" indent="0">
              <a:buNone/>
            </a:pPr>
            <a:r>
              <a:rPr lang="de-DE" dirty="0"/>
              <a:t>In unserem Experiment haben wir untersucht, ob kleingeschnittene </a:t>
            </a:r>
            <a:r>
              <a:rPr lang="de-DE" b="1" dirty="0"/>
              <a:t>Apfelstücke</a:t>
            </a:r>
            <a:r>
              <a:rPr lang="de-DE" dirty="0"/>
              <a:t> dazu führen können, dass das Wasser des Apfels schneller verdunsten kann als </a:t>
            </a:r>
            <a:r>
              <a:rPr lang="de-DE" dirty="0" smtClean="0"/>
              <a:t>das Wasser als bei einem ganzen geschälten </a:t>
            </a:r>
            <a:r>
              <a:rPr lang="de-DE" dirty="0"/>
              <a:t>Apfel. </a:t>
            </a:r>
            <a:endParaRPr lang="de-DE" dirty="0" smtClean="0"/>
          </a:p>
          <a:p>
            <a:pPr marL="0" indent="0">
              <a:buNone/>
            </a:pPr>
            <a:endParaRPr lang="de-DE" dirty="0" smtClean="0"/>
          </a:p>
          <a:p>
            <a:pPr marL="514350" indent="-514350">
              <a:buFont typeface="+mj-lt"/>
              <a:buAutoNum type="alphaLcParenR"/>
            </a:pPr>
            <a:r>
              <a:rPr lang="de-DE" b="1" dirty="0" smtClean="0"/>
              <a:t>Was </a:t>
            </a:r>
            <a:r>
              <a:rPr lang="de-DE" b="1" dirty="0"/>
              <a:t>konntest du feststellen</a:t>
            </a:r>
            <a:r>
              <a:rPr lang="de-DE" dirty="0"/>
              <a:t>? Vergleiche dazu </a:t>
            </a:r>
            <a:r>
              <a:rPr lang="de-DE" dirty="0" smtClean="0"/>
              <a:t>deine Ergebnisse </a:t>
            </a:r>
            <a:r>
              <a:rPr lang="de-DE" dirty="0"/>
              <a:t>der beiden </a:t>
            </a:r>
            <a:r>
              <a:rPr lang="de-DE" dirty="0" smtClean="0">
                <a:hlinkClick r:id="rId2" action="ppaction://hlinksldjump"/>
              </a:rPr>
              <a:t>Versuchsansätze</a:t>
            </a:r>
            <a:r>
              <a:rPr lang="de-DE" dirty="0" smtClean="0"/>
              <a:t>.</a:t>
            </a:r>
          </a:p>
          <a:p>
            <a:pPr marL="0" indent="0">
              <a:buNone/>
            </a:pPr>
            <a:endParaRPr lang="de-DE" dirty="0"/>
          </a:p>
          <a:p>
            <a:pPr marL="0" indent="0">
              <a:buNone/>
            </a:pPr>
            <a:r>
              <a:rPr lang="de-DE" dirty="0" smtClean="0"/>
              <a:t>b) Stelle eine Vermutung auf, </a:t>
            </a:r>
            <a:r>
              <a:rPr lang="de-DE" b="1" dirty="0" smtClean="0"/>
              <a:t>warum</a:t>
            </a:r>
            <a:r>
              <a:rPr lang="de-DE" dirty="0" smtClean="0"/>
              <a:t> </a:t>
            </a:r>
            <a:r>
              <a:rPr lang="de-DE" dirty="0"/>
              <a:t>das so </a:t>
            </a:r>
            <a:r>
              <a:rPr lang="de-DE" dirty="0" smtClean="0"/>
              <a:t>ist</a:t>
            </a:r>
            <a:r>
              <a:rPr lang="de-DE" dirty="0"/>
              <a:t>.</a:t>
            </a:r>
            <a:endParaRPr lang="de-DE" dirty="0" smtClean="0"/>
          </a:p>
          <a:p>
            <a:pPr marL="0" indent="0">
              <a:buNone/>
            </a:pPr>
            <a:endParaRPr lang="de-DE" dirty="0"/>
          </a:p>
          <a:p>
            <a:pPr marL="0" indent="0" algn="ctr">
              <a:buNone/>
            </a:pPr>
            <a:r>
              <a:rPr lang="de-DE" b="1" dirty="0" smtClean="0">
                <a:hlinkClick r:id="rId3" action="ppaction://hlinksldjump"/>
              </a:rPr>
              <a:t>Tipp?!</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8" name="Pfeil nach rechts 17">
            <a:hlinkClick r:id="" action="ppaction://hlinkshowjump?jump=las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Ende</a:t>
            </a: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67294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nSpc>
                <a:spcPct val="120000"/>
              </a:lnSpc>
              <a:buNone/>
            </a:pPr>
            <a:r>
              <a:rPr lang="de-DE" dirty="0"/>
              <a:t>Eine </a:t>
            </a:r>
            <a:r>
              <a:rPr lang="de-DE" b="1" dirty="0" smtClean="0">
                <a:hlinkClick r:id="rId2" action="ppaction://hlinksldjump"/>
              </a:rPr>
              <a:t>Hypothese</a:t>
            </a:r>
            <a:r>
              <a:rPr lang="de-DE" dirty="0" smtClean="0">
                <a:hlinkClick r:id="rId2" action="ppaction://hlinksldjump"/>
              </a:rPr>
              <a:t> </a:t>
            </a:r>
            <a:r>
              <a:rPr lang="de-DE" dirty="0" smtClean="0"/>
              <a:t>ist </a:t>
            </a:r>
            <a:r>
              <a:rPr lang="de-DE" dirty="0"/>
              <a:t>eine Behauptung, </a:t>
            </a:r>
            <a:r>
              <a:rPr lang="de-DE" dirty="0" smtClean="0"/>
              <a:t>die du noch nicht durch ein Experiment überprüft hast.</a:t>
            </a:r>
            <a:endParaRPr lang="de-DE" dirty="0"/>
          </a:p>
          <a:p>
            <a:pPr marL="0" indent="0">
              <a:lnSpc>
                <a:spcPct val="120000"/>
              </a:lnSpc>
              <a:buNone/>
            </a:pPr>
            <a:r>
              <a:rPr lang="de-DE" dirty="0"/>
              <a:t>Für eine </a:t>
            </a:r>
            <a:r>
              <a:rPr lang="de-DE" dirty="0" smtClean="0"/>
              <a:t>Hypothese ist </a:t>
            </a:r>
            <a:r>
              <a:rPr lang="de-DE" dirty="0"/>
              <a:t>es wichtig, dass du den Zusammenhang zwischen zwei </a:t>
            </a:r>
            <a:r>
              <a:rPr lang="de-DE" dirty="0" smtClean="0"/>
              <a:t>Variablen </a:t>
            </a:r>
            <a:r>
              <a:rPr lang="de-DE" dirty="0"/>
              <a:t>untersuchst. </a:t>
            </a:r>
          </a:p>
          <a:p>
            <a:pPr marL="0" indent="0">
              <a:buNone/>
            </a:pPr>
            <a:r>
              <a:rPr lang="de-DE" dirty="0"/>
              <a:t> </a:t>
            </a:r>
          </a:p>
          <a:p>
            <a:pPr marL="0" indent="0">
              <a:lnSpc>
                <a:spcPct val="120000"/>
              </a:lnSpc>
              <a:buNone/>
            </a:pPr>
            <a:r>
              <a:rPr lang="de-DE" dirty="0"/>
              <a:t>Häufig schreibt man eine </a:t>
            </a:r>
            <a:r>
              <a:rPr lang="de-DE" dirty="0" smtClean="0"/>
              <a:t>Hypothese in </a:t>
            </a:r>
            <a:r>
              <a:rPr lang="de-DE" dirty="0"/>
              <a:t>einer </a:t>
            </a:r>
            <a:r>
              <a:rPr lang="de-DE" i="1" dirty="0" smtClean="0"/>
              <a:t>„Wenn-dann“-Formulierung</a:t>
            </a:r>
            <a:r>
              <a:rPr lang="de-DE" dirty="0"/>
              <a:t>:</a:t>
            </a:r>
          </a:p>
          <a:p>
            <a:pPr lvl="0"/>
            <a:r>
              <a:rPr lang="de-DE" i="1" dirty="0"/>
              <a:t>Wenn</a:t>
            </a:r>
            <a:r>
              <a:rPr lang="de-DE" dirty="0"/>
              <a:t> </a:t>
            </a:r>
            <a:r>
              <a:rPr lang="de-DE" dirty="0" smtClean="0"/>
              <a:t>Variable X </a:t>
            </a:r>
            <a:r>
              <a:rPr lang="de-DE" dirty="0"/>
              <a:t>vorhanden ist, </a:t>
            </a:r>
            <a:r>
              <a:rPr lang="de-DE" i="1" dirty="0"/>
              <a:t>dann</a:t>
            </a:r>
            <a:r>
              <a:rPr lang="de-DE" dirty="0"/>
              <a:t> passiert etwas.</a:t>
            </a:r>
          </a:p>
          <a:p>
            <a:pPr lvl="0"/>
            <a:r>
              <a:rPr lang="de-DE" i="1" dirty="0"/>
              <a:t>Wenn</a:t>
            </a:r>
            <a:r>
              <a:rPr lang="de-DE" dirty="0"/>
              <a:t> </a:t>
            </a:r>
            <a:r>
              <a:rPr lang="de-DE" dirty="0" smtClean="0"/>
              <a:t>Variable X </a:t>
            </a:r>
            <a:r>
              <a:rPr lang="de-DE" dirty="0"/>
              <a:t>nicht vorhanden ist, </a:t>
            </a:r>
            <a:r>
              <a:rPr lang="de-DE" i="1" dirty="0"/>
              <a:t>dann</a:t>
            </a:r>
            <a:r>
              <a:rPr lang="de-DE" dirty="0"/>
              <a:t> passiert etwas anderes.</a:t>
            </a:r>
          </a:p>
          <a:p>
            <a:pPr marL="0" indent="0">
              <a:buNone/>
            </a:pPr>
            <a:r>
              <a:rPr lang="de-DE" dirty="0"/>
              <a:t> </a:t>
            </a:r>
          </a:p>
          <a:p>
            <a:pPr marL="0" indent="0">
              <a:lnSpc>
                <a:spcPct val="120000"/>
              </a:lnSpc>
              <a:buNone/>
            </a:pPr>
            <a:r>
              <a:rPr lang="de-DE" b="1" dirty="0"/>
              <a:t>Damit du einen Zusammenhang zwischen diesen beiden </a:t>
            </a:r>
            <a:r>
              <a:rPr lang="de-DE" b="1" dirty="0" smtClean="0">
                <a:hlinkClick r:id="rId3" action="ppaction://hlinksldjump"/>
              </a:rPr>
              <a:t>Variablen </a:t>
            </a:r>
            <a:r>
              <a:rPr lang="de-DE" b="1" dirty="0"/>
              <a:t>in deinem Experiment untersuchen kannst, muss </a:t>
            </a:r>
            <a:r>
              <a:rPr lang="de-DE" b="1" dirty="0" smtClean="0"/>
              <a:t>deine Vermutung bereits </a:t>
            </a:r>
            <a:r>
              <a:rPr lang="de-DE" b="1" dirty="0"/>
              <a:t>vorher feststehen. </a:t>
            </a: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08845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3" name="Inhaltsplatzhalter 2"/>
          <p:cNvSpPr>
            <a:spLocks noGrp="1"/>
          </p:cNvSpPr>
          <p:nvPr>
            <p:ph idx="1"/>
          </p:nvPr>
        </p:nvSpPr>
        <p:spPr/>
        <p:txBody>
          <a:bodyPr>
            <a:normAutofit fontScale="92500" lnSpcReduction="10000"/>
          </a:bodyPr>
          <a:lstStyle/>
          <a:p>
            <a:pPr marL="0" indent="0" algn="just">
              <a:lnSpc>
                <a:spcPct val="150000"/>
              </a:lnSpc>
              <a:buNone/>
            </a:pPr>
            <a:r>
              <a:rPr lang="de-DE" sz="2000" b="1" u="sng" dirty="0" smtClean="0"/>
              <a:t>Beispiel</a:t>
            </a:r>
            <a:r>
              <a:rPr lang="de-DE" sz="2000" dirty="0" smtClean="0"/>
              <a:t>:</a:t>
            </a:r>
          </a:p>
          <a:p>
            <a:pPr marL="0" indent="0" algn="just">
              <a:lnSpc>
                <a:spcPct val="150000"/>
              </a:lnSpc>
              <a:buNone/>
            </a:pPr>
            <a:r>
              <a:rPr lang="de-DE" sz="1800" dirty="0" smtClean="0"/>
              <a:t>Stelle </a:t>
            </a:r>
            <a:r>
              <a:rPr lang="de-DE" sz="1800" dirty="0"/>
              <a:t>dir vor, du bekommst von deiner Mutter einen kleingeschnittenen Apfel in einer Dose mit zur Schule. Du vergisst </a:t>
            </a:r>
            <a:r>
              <a:rPr lang="de-DE" sz="1800" dirty="0" smtClean="0"/>
              <a:t>aber </a:t>
            </a:r>
            <a:r>
              <a:rPr lang="de-DE" sz="1800" dirty="0"/>
              <a:t>ihn zu essen und findest ihn nach </a:t>
            </a:r>
            <a:r>
              <a:rPr lang="de-DE" sz="1800" dirty="0" smtClean="0"/>
              <a:t>ein paar Tagen wieder </a:t>
            </a:r>
            <a:r>
              <a:rPr lang="de-DE" sz="1800" dirty="0"/>
              <a:t>in </a:t>
            </a:r>
            <a:r>
              <a:rPr lang="de-DE" sz="1800" dirty="0" smtClean="0"/>
              <a:t>deinem </a:t>
            </a:r>
            <a:r>
              <a:rPr lang="de-DE" sz="1800" dirty="0"/>
              <a:t>Schulranzen. </a:t>
            </a:r>
            <a:endParaRPr lang="de-DE" sz="1800" dirty="0" smtClean="0"/>
          </a:p>
          <a:p>
            <a:pPr marL="0" indent="0" algn="just">
              <a:lnSpc>
                <a:spcPct val="150000"/>
              </a:lnSpc>
              <a:buNone/>
            </a:pPr>
            <a:r>
              <a:rPr lang="de-DE" sz="1800" dirty="0" smtClean="0"/>
              <a:t>Die </a:t>
            </a:r>
            <a:r>
              <a:rPr lang="de-DE" sz="1800" dirty="0"/>
              <a:t>Apfelstücke sind mittlerweile bereits schrumpelig und in sich zusammengefallen. Dementsprechend sind sie auch leichter geworden</a:t>
            </a:r>
            <a:r>
              <a:rPr lang="de-DE" sz="1800" dirty="0" smtClean="0"/>
              <a:t>. Dieser </a:t>
            </a:r>
            <a:r>
              <a:rPr lang="de-DE" sz="1800" dirty="0"/>
              <a:t>Prozess hat bereits am ersten Tag begonnen, doch ist es manchmal </a:t>
            </a:r>
            <a:r>
              <a:rPr lang="de-DE" sz="1800" dirty="0" smtClean="0"/>
              <a:t>schwer, </a:t>
            </a:r>
            <a:r>
              <a:rPr lang="de-DE" sz="1800" dirty="0"/>
              <a:t>diesen auch in den ersten Minuten beobachten zu können. </a:t>
            </a:r>
            <a:endParaRPr lang="de-DE" sz="1800" dirty="0" smtClean="0"/>
          </a:p>
          <a:p>
            <a:pPr marL="0" indent="0" algn="just">
              <a:lnSpc>
                <a:spcPct val="150000"/>
              </a:lnSpc>
              <a:buNone/>
            </a:pPr>
            <a:r>
              <a:rPr lang="de-DE" sz="2000" b="1" dirty="0" smtClean="0"/>
              <a:t>Die </a:t>
            </a:r>
            <a:r>
              <a:rPr lang="de-DE" sz="2000" b="1" dirty="0"/>
              <a:t>Gewichtsveränderung kann durch mehrmaliges Messen mit einer Wage bestimmt werden.</a:t>
            </a: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1"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34258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62500" lnSpcReduction="20000"/>
          </a:bodyPr>
          <a:lstStyle/>
          <a:p>
            <a:pPr marL="0" indent="0" algn="just">
              <a:lnSpc>
                <a:spcPct val="150000"/>
              </a:lnSpc>
              <a:spcAft>
                <a:spcPts val="0"/>
              </a:spcAft>
              <a:buNone/>
            </a:pPr>
            <a:r>
              <a:rPr lang="de-DE" b="1" dirty="0">
                <a:ea typeface="MS Mincho" panose="02020609040205080304" pitchFamily="49" charset="-128"/>
                <a:cs typeface="Times New Roman" panose="02020603050405020304" pitchFamily="18" charset="0"/>
              </a:rPr>
              <a:t>Nur wenn du </a:t>
            </a:r>
            <a:r>
              <a:rPr lang="de-DE" b="1" dirty="0" smtClean="0">
                <a:ea typeface="MS Mincho" panose="02020609040205080304" pitchFamily="49" charset="-128"/>
                <a:cs typeface="Times New Roman" panose="02020603050405020304" pitchFamily="18" charset="0"/>
              </a:rPr>
              <a:t>die gesuchte Variable </a:t>
            </a:r>
            <a:r>
              <a:rPr lang="de-DE" b="1" u="sng" dirty="0" smtClean="0">
                <a:ea typeface="MS Mincho" panose="02020609040205080304" pitchFamily="49" charset="-128"/>
                <a:cs typeface="Times New Roman" panose="02020603050405020304" pitchFamily="18" charset="0"/>
              </a:rPr>
              <a:t>gezielt</a:t>
            </a:r>
            <a:r>
              <a:rPr lang="de-DE" b="1" dirty="0" smtClean="0">
                <a:ea typeface="MS Mincho" panose="02020609040205080304" pitchFamily="49" charset="-128"/>
                <a:cs typeface="Times New Roman" panose="02020603050405020304" pitchFamily="18" charset="0"/>
              </a:rPr>
              <a:t> </a:t>
            </a:r>
            <a:r>
              <a:rPr lang="de-DE" b="1" dirty="0">
                <a:ea typeface="MS Mincho" panose="02020609040205080304" pitchFamily="49" charset="-128"/>
                <a:cs typeface="Times New Roman" panose="02020603050405020304" pitchFamily="18" charset="0"/>
              </a:rPr>
              <a:t>veränderst, kannst du Schlussfolgerungen aus den Beobachtungen ziehen. </a:t>
            </a:r>
            <a:endParaRPr lang="de-DE"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b="1" dirty="0">
                <a:ea typeface="MS Mincho" panose="02020609040205080304" pitchFamily="49" charset="-128"/>
                <a:cs typeface="Times New Roman" panose="02020603050405020304" pitchFamily="18" charset="0"/>
              </a:rPr>
              <a:t> </a:t>
            </a:r>
            <a:endParaRPr lang="de-DE"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Lies dir die </a:t>
            </a:r>
            <a:r>
              <a:rPr lang="de-DE" dirty="0" smtClean="0">
                <a:ea typeface="MS Mincho" panose="02020609040205080304" pitchFamily="49" charset="-128"/>
                <a:cs typeface="Times New Roman" panose="02020603050405020304" pitchFamily="18" charset="0"/>
              </a:rPr>
              <a:t>Situation </a:t>
            </a:r>
            <a:r>
              <a:rPr lang="de-DE" dirty="0">
                <a:ea typeface="MS Mincho" panose="02020609040205080304" pitchFamily="49" charset="-128"/>
                <a:cs typeface="Times New Roman" panose="02020603050405020304" pitchFamily="18" charset="0"/>
              </a:rPr>
              <a:t>noch einmal durch. Die Frage </a:t>
            </a:r>
            <a:r>
              <a:rPr lang="de-DE" dirty="0" smtClean="0">
                <a:ea typeface="MS Mincho" panose="02020609040205080304" pitchFamily="49" charset="-128"/>
                <a:cs typeface="Times New Roman" panose="02020603050405020304" pitchFamily="18" charset="0"/>
              </a:rPr>
              <a:t>ist: </a:t>
            </a:r>
            <a:r>
              <a:rPr lang="de-DE" dirty="0">
                <a:ea typeface="MS Mincho" panose="02020609040205080304" pitchFamily="49" charset="-128"/>
                <a:cs typeface="Times New Roman" panose="02020603050405020304" pitchFamily="18" charset="0"/>
              </a:rPr>
              <a:t>W</a:t>
            </a:r>
            <a:r>
              <a:rPr lang="de-DE" dirty="0" smtClean="0">
                <a:ea typeface="MS Mincho" panose="02020609040205080304" pitchFamily="49" charset="-128"/>
                <a:cs typeface="Times New Roman" panose="02020603050405020304" pitchFamily="18" charset="0"/>
              </a:rPr>
              <a:t>er </a:t>
            </a:r>
            <a:r>
              <a:rPr lang="de-DE" dirty="0">
                <a:ea typeface="MS Mincho" panose="02020609040205080304" pitchFamily="49" charset="-128"/>
                <a:cs typeface="Times New Roman" panose="02020603050405020304" pitchFamily="18" charset="0"/>
              </a:rPr>
              <a:t>von den beiden</a:t>
            </a:r>
            <a:r>
              <a:rPr lang="de-DE" dirty="0">
                <a:solidFill>
                  <a:srgbClr val="FF0000"/>
                </a:solidFill>
                <a:ea typeface="MS Mincho" panose="02020609040205080304" pitchFamily="49" charset="-128"/>
                <a:cs typeface="Times New Roman" panose="02020603050405020304" pitchFamily="18" charset="0"/>
              </a:rPr>
              <a:t> </a:t>
            </a:r>
            <a:r>
              <a:rPr lang="de-DE" dirty="0">
                <a:ea typeface="MS Mincho" panose="02020609040205080304" pitchFamily="49" charset="-128"/>
                <a:cs typeface="Times New Roman" panose="02020603050405020304" pitchFamily="18" charset="0"/>
              </a:rPr>
              <a:t>Kindern </a:t>
            </a:r>
            <a:r>
              <a:rPr lang="de-DE" dirty="0" smtClean="0">
                <a:ea typeface="MS Mincho" panose="02020609040205080304" pitchFamily="49" charset="-128"/>
                <a:cs typeface="Times New Roman" panose="02020603050405020304" pitchFamily="18" charset="0"/>
              </a:rPr>
              <a:t>(Bahri</a:t>
            </a:r>
            <a:r>
              <a:rPr lang="de-DE" dirty="0">
                <a:ea typeface="MS Mincho" panose="02020609040205080304" pitchFamily="49" charset="-128"/>
                <a:cs typeface="Times New Roman" panose="02020603050405020304" pitchFamily="18" charset="0"/>
              </a:rPr>
              <a:t>, Sandra) </a:t>
            </a:r>
            <a:r>
              <a:rPr lang="de-DE" dirty="0" smtClean="0">
                <a:ea typeface="MS Mincho" panose="02020609040205080304" pitchFamily="49" charset="-128"/>
                <a:cs typeface="Times New Roman" panose="02020603050405020304" pitchFamily="18" charset="0"/>
              </a:rPr>
              <a:t>kann sich am Nachmittag am ehesten auf einen saftigen Apfel freuen? </a:t>
            </a:r>
            <a:r>
              <a:rPr lang="de-DE" dirty="0">
                <a:ea typeface="MS Mincho" panose="02020609040205080304" pitchFamily="49" charset="-128"/>
                <a:cs typeface="Times New Roman" panose="02020603050405020304" pitchFamily="18" charset="0"/>
              </a:rPr>
              <a:t>Die Äpfel haben unterschiedlich große </a:t>
            </a:r>
            <a:r>
              <a:rPr lang="de-DE" dirty="0" smtClean="0">
                <a:ea typeface="MS Mincho" panose="02020609040205080304" pitchFamily="49" charset="-128"/>
                <a:cs typeface="Times New Roman" panose="02020603050405020304" pitchFamily="18" charset="0"/>
              </a:rPr>
              <a:t>Formen: Bahris </a:t>
            </a:r>
            <a:r>
              <a:rPr lang="de-DE" dirty="0">
                <a:ea typeface="MS Mincho" panose="02020609040205080304" pitchFamily="49" charset="-128"/>
                <a:cs typeface="Times New Roman" panose="02020603050405020304" pitchFamily="18" charset="0"/>
              </a:rPr>
              <a:t>Apfel ist </a:t>
            </a:r>
            <a:r>
              <a:rPr lang="de-DE" dirty="0" smtClean="0">
                <a:ea typeface="MS Mincho" panose="02020609040205080304" pitchFamily="49" charset="-128"/>
                <a:cs typeface="Times New Roman" panose="02020603050405020304" pitchFamily="18" charset="0"/>
              </a:rPr>
              <a:t>geschält und </a:t>
            </a:r>
            <a:r>
              <a:rPr lang="de-DE" dirty="0">
                <a:ea typeface="MS Mincho" panose="02020609040205080304" pitchFamily="49" charset="-128"/>
                <a:cs typeface="Times New Roman" panose="02020603050405020304" pitchFamily="18" charset="0"/>
              </a:rPr>
              <a:t>Sandras</a:t>
            </a:r>
            <a:r>
              <a:rPr lang="de-DE" dirty="0">
                <a:solidFill>
                  <a:srgbClr val="FF0000"/>
                </a:solidFill>
                <a:ea typeface="MS Mincho" panose="02020609040205080304" pitchFamily="49" charset="-128"/>
                <a:cs typeface="Times New Roman" panose="02020603050405020304" pitchFamily="18" charset="0"/>
              </a:rPr>
              <a:t> </a:t>
            </a:r>
            <a:r>
              <a:rPr lang="de-DE" dirty="0">
                <a:ea typeface="MS Mincho" panose="02020609040205080304" pitchFamily="49" charset="-128"/>
                <a:cs typeface="Times New Roman" panose="02020603050405020304" pitchFamily="18" charset="0"/>
              </a:rPr>
              <a:t>Apfel </a:t>
            </a:r>
            <a:r>
              <a:rPr lang="de-DE" dirty="0" smtClean="0">
                <a:ea typeface="MS Mincho" panose="02020609040205080304" pitchFamily="49" charset="-128"/>
                <a:cs typeface="Times New Roman" panose="02020603050405020304" pitchFamily="18" charset="0"/>
              </a:rPr>
              <a:t>wurde geschält und </a:t>
            </a:r>
            <a:r>
              <a:rPr lang="de-DE" dirty="0">
                <a:ea typeface="MS Mincho" panose="02020609040205080304" pitchFamily="49" charset="-128"/>
                <a:cs typeface="Times New Roman" panose="02020603050405020304" pitchFamily="18" charset="0"/>
              </a:rPr>
              <a:t>in mundgerechte Stücke </a:t>
            </a:r>
            <a:r>
              <a:rPr lang="de-DE" dirty="0" smtClean="0">
                <a:ea typeface="MS Mincho" panose="02020609040205080304" pitchFamily="49" charset="-128"/>
                <a:cs typeface="Times New Roman" panose="02020603050405020304" pitchFamily="18" charset="0"/>
              </a:rPr>
              <a:t>geschnitten.</a:t>
            </a:r>
            <a:endParaRPr lang="de-DE"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Der Lichteinfall geht meistens von der </a:t>
            </a:r>
            <a:r>
              <a:rPr lang="de-DE" dirty="0" smtClean="0">
                <a:ea typeface="MS Mincho" panose="02020609040205080304" pitchFamily="49" charset="-128"/>
                <a:cs typeface="Times New Roman" panose="02020603050405020304" pitchFamily="18" charset="0"/>
              </a:rPr>
              <a:t>Temperatur aus</a:t>
            </a:r>
            <a:r>
              <a:rPr lang="de-DE" dirty="0">
                <a:ea typeface="MS Mincho" panose="02020609040205080304" pitchFamily="49" charset="-128"/>
                <a:cs typeface="Times New Roman" panose="02020603050405020304" pitchFamily="18" charset="0"/>
              </a:rPr>
              <a:t>. Diese dürfte bei allen Schülerinnen und Schülern der Wanderung gleich </a:t>
            </a:r>
            <a:r>
              <a:rPr lang="de-DE" dirty="0" smtClean="0">
                <a:ea typeface="MS Mincho" panose="02020609040205080304" pitchFamily="49" charset="-128"/>
                <a:cs typeface="Times New Roman" panose="02020603050405020304" pitchFamily="18" charset="0"/>
              </a:rPr>
              <a:t>sein. </a:t>
            </a:r>
            <a:r>
              <a:rPr lang="de-DE" dirty="0">
                <a:ea typeface="MS Mincho" panose="02020609040205080304" pitchFamily="49" charset="-128"/>
                <a:cs typeface="Times New Roman" panose="02020603050405020304" pitchFamily="18" charset="0"/>
              </a:rPr>
              <a:t>Auch im Experiment sollte darauf geachtet werden</a:t>
            </a:r>
            <a:r>
              <a:rPr lang="de-DE" dirty="0" smtClean="0">
                <a:ea typeface="MS Mincho" panose="02020609040205080304" pitchFamily="49" charset="-128"/>
                <a:cs typeface="Times New Roman" panose="02020603050405020304" pitchFamily="18" charset="0"/>
              </a:rPr>
              <a:t>.</a:t>
            </a:r>
            <a:endParaRPr lang="de-DE" dirty="0">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217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latin typeface="Arial" panose="020B0604020202020204" pitchFamily="34" charset="0"/>
                <a:ea typeface="MS Mincho" panose="02020609040205080304" pitchFamily="49" charset="-128"/>
                <a:cs typeface="Arial" panose="020B0604020202020204" pitchFamily="34" charset="0"/>
              </a:rPr>
              <a:t>EXPERIMENT</a:t>
            </a:r>
            <a:r>
              <a:rPr lang="de-DE" sz="2000" dirty="0">
                <a:latin typeface="Arial" panose="020B0604020202020204" pitchFamily="34" charset="0"/>
                <a:ea typeface="MS Mincho" panose="02020609040205080304" pitchFamily="49" charset="-128"/>
                <a:cs typeface="Arial" panose="020B0604020202020204" pitchFamily="34" charset="0"/>
              </a:rPr>
              <a:t/>
            </a:r>
            <a:br>
              <a:rPr lang="de-DE" sz="2000" dirty="0">
                <a:latin typeface="Arial" panose="020B0604020202020204" pitchFamily="34" charset="0"/>
                <a:ea typeface="MS Mincho" panose="02020609040205080304" pitchFamily="49" charset="-128"/>
                <a:cs typeface="Arial" panose="020B0604020202020204" pitchFamily="34" charset="0"/>
              </a:rPr>
            </a:br>
            <a:r>
              <a:rPr lang="de-DE" sz="2400" b="1" dirty="0">
                <a:solidFill>
                  <a:srgbClr val="000000"/>
                </a:solidFill>
                <a:latin typeface="Arial" panose="020B0604020202020204" pitchFamily="34" charset="0"/>
                <a:ea typeface="MS Mincho" panose="02020609040205080304" pitchFamily="49" charset="-128"/>
                <a:cs typeface="Arial" panose="020B0604020202020204" pitchFamily="34" charset="0"/>
              </a:rPr>
              <a:t>Kann ich eine begründete Vermutung aufstellen?</a:t>
            </a:r>
            <a:endParaRPr lang="de-DE" sz="2400"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A1</a:t>
            </a:r>
            <a:endParaRPr lang="de-DE" sz="4000" b="1" dirty="0">
              <a:solidFill>
                <a:schemeClr val="accent2"/>
              </a:solidFill>
              <a:latin typeface="Arial" panose="020B0604020202020204" pitchFamily="34" charset="0"/>
              <a:cs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spcAft>
                <a:spcPts val="0"/>
              </a:spcAft>
              <a:buNone/>
            </a:pPr>
            <a:r>
              <a:rPr lang="de-DE" sz="2400" dirty="0" smtClean="0">
                <a:ea typeface="MS Mincho" panose="02020609040205080304" pitchFamily="49" charset="-128"/>
                <a:cs typeface="Times New Roman" panose="02020603050405020304" pitchFamily="18" charset="0"/>
              </a:rPr>
              <a:t>Lies dir die Geschichte auf dem Arbeitsblatt noch einmal durch.</a:t>
            </a:r>
          </a:p>
          <a:p>
            <a:pPr marL="0" indent="0">
              <a:lnSpc>
                <a:spcPct val="150000"/>
              </a:lnSpc>
              <a:spcAft>
                <a:spcPts val="0"/>
              </a:spcAft>
              <a:buNone/>
            </a:pPr>
            <a:endParaRPr lang="de-DE" sz="2400"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sz="2400" b="1" i="1" dirty="0" smtClean="0">
                <a:ea typeface="MS Mincho" panose="02020609040205080304" pitchFamily="49" charset="-128"/>
                <a:cs typeface="Times New Roman" panose="02020603050405020304" pitchFamily="18" charset="0"/>
              </a:rPr>
              <a:t>Stelle </a:t>
            </a:r>
            <a:r>
              <a:rPr lang="de-DE" sz="2400" b="1" i="1" dirty="0">
                <a:ea typeface="MS Mincho" panose="02020609040205080304" pitchFamily="49" charset="-128"/>
                <a:cs typeface="Times New Roman" panose="02020603050405020304" pitchFamily="18" charset="0"/>
              </a:rPr>
              <a:t>eine begründete </a:t>
            </a:r>
            <a:r>
              <a:rPr lang="de-DE" sz="2400" b="1" i="1" dirty="0" smtClean="0">
                <a:ea typeface="MS Mincho" panose="02020609040205080304" pitchFamily="49" charset="-128"/>
                <a:cs typeface="Times New Roman" panose="02020603050405020304" pitchFamily="18" charset="0"/>
              </a:rPr>
              <a:t>Vermutung (</a:t>
            </a:r>
            <a:r>
              <a:rPr lang="de-DE" sz="2400" b="1" i="1" dirty="0" smtClean="0">
                <a:ea typeface="MS Mincho" panose="02020609040205080304" pitchFamily="49" charset="-128"/>
                <a:cs typeface="Times New Roman" panose="02020603050405020304" pitchFamily="18" charset="0"/>
                <a:hlinkClick r:id="rId2" action="ppaction://hlinksldjump"/>
              </a:rPr>
              <a:t>Hypothese</a:t>
            </a:r>
            <a:r>
              <a:rPr lang="de-DE" sz="2400" b="1" i="1" dirty="0" smtClean="0">
                <a:ea typeface="MS Mincho" panose="02020609040205080304" pitchFamily="49" charset="-128"/>
                <a:cs typeface="Times New Roman" panose="02020603050405020304" pitchFamily="18" charset="0"/>
              </a:rPr>
              <a:t>) </a:t>
            </a:r>
            <a:r>
              <a:rPr lang="de-DE" sz="2400" b="1" i="1" dirty="0">
                <a:ea typeface="MS Mincho" panose="02020609040205080304" pitchFamily="49" charset="-128"/>
                <a:cs typeface="Times New Roman" panose="02020603050405020304" pitchFamily="18" charset="0"/>
              </a:rPr>
              <a:t>zu dem angegebenen </a:t>
            </a:r>
            <a:r>
              <a:rPr lang="de-DE" sz="2400" b="1" i="1" dirty="0">
                <a:ea typeface="MS Mincho" panose="02020609040205080304" pitchFamily="49" charset="-128"/>
                <a:cs typeface="Times New Roman" panose="02020603050405020304" pitchFamily="18" charset="0"/>
                <a:hlinkClick r:id="rId3" action="ppaction://hlinksldjump"/>
              </a:rPr>
              <a:t>Problem </a:t>
            </a:r>
            <a:r>
              <a:rPr lang="de-DE" sz="2400" b="1" i="1" dirty="0" smtClean="0">
                <a:ea typeface="MS Mincho" panose="02020609040205080304" pitchFamily="49" charset="-128"/>
                <a:cs typeface="Times New Roman" panose="02020603050405020304" pitchFamily="18" charset="0"/>
              </a:rPr>
              <a:t>auf. Notiere sie in deinem Versuchsprotokoll!</a:t>
            </a:r>
            <a:endParaRPr lang="de-DE" sz="2400" dirty="0">
              <a:ea typeface="MS Mincho" panose="02020609040205080304" pitchFamily="49" charset="-128"/>
              <a:cs typeface="Times New Roman" panose="02020603050405020304" pitchFamily="18" charset="0"/>
            </a:endParaRPr>
          </a:p>
        </p:txBody>
      </p:sp>
      <p:sp>
        <p:nvSpPr>
          <p:cNvPr id="12" name="Pfeil nach rechts 11">
            <a:hlinkClick r:id="rId4" action="ppaction://hlinksldjump"/>
          </p:cNvPr>
          <p:cNvSpPr/>
          <p:nvPr/>
        </p:nvSpPr>
        <p:spPr>
          <a:xfrm rot="10800000">
            <a:off x="333374" y="6134062"/>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rId5" action="ppaction://hlinksldjump"/>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54606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endParaRPr lang="de-DE" sz="2400" b="1" dirty="0" smtClean="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sz="2400" b="1" dirty="0" smtClean="0">
                <a:ea typeface="MS Mincho" panose="02020609040205080304" pitchFamily="49" charset="-128"/>
                <a:cs typeface="Times New Roman" panose="02020603050405020304" pitchFamily="18" charset="0"/>
              </a:rPr>
              <a:t>Lies </a:t>
            </a:r>
            <a:r>
              <a:rPr lang="de-DE" sz="2400" b="1" dirty="0">
                <a:ea typeface="MS Mincho" panose="02020609040205080304" pitchFamily="49" charset="-128"/>
                <a:cs typeface="Times New Roman" panose="02020603050405020304" pitchFamily="18" charset="0"/>
              </a:rPr>
              <a:t>dir die Aufgabenstellung noch einmal genau durch.</a:t>
            </a:r>
            <a:endParaRPr lang="de-DE" sz="2400" dirty="0">
              <a:ea typeface="MS Mincho" panose="02020609040205080304" pitchFamily="49" charset="-128"/>
              <a:cs typeface="Times New Roman" panose="02020603050405020304" pitchFamily="18" charset="0"/>
            </a:endParaRPr>
          </a:p>
          <a:p>
            <a:pPr marL="0" indent="0">
              <a:lnSpc>
                <a:spcPct val="150000"/>
              </a:lnSpc>
              <a:buNone/>
            </a:pPr>
            <a:endParaRPr lang="de-DE" sz="2400" dirty="0" smtClean="0">
              <a:ea typeface="MS Mincho" panose="02020609040205080304" pitchFamily="49" charset="-128"/>
              <a:cs typeface="Times New Roman" panose="02020603050405020304" pitchFamily="18" charset="0"/>
            </a:endParaRPr>
          </a:p>
          <a:p>
            <a:pPr marL="0" indent="0">
              <a:lnSpc>
                <a:spcPct val="150000"/>
              </a:lnSpc>
              <a:buNone/>
            </a:pPr>
            <a:r>
              <a:rPr lang="de-DE" sz="2400" dirty="0">
                <a:ea typeface="MS Mincho" panose="02020609040205080304" pitchFamily="49" charset="-128"/>
                <a:cs typeface="Times New Roman" panose="02020603050405020304" pitchFamily="18" charset="0"/>
              </a:rPr>
              <a:t>Bahris Apfel ist geschält und Sandras</a:t>
            </a:r>
            <a:r>
              <a:rPr lang="de-DE" sz="2400" dirty="0">
                <a:solidFill>
                  <a:srgbClr val="FF0000"/>
                </a:solidFill>
                <a:ea typeface="MS Mincho" panose="02020609040205080304" pitchFamily="49" charset="-128"/>
                <a:cs typeface="Times New Roman" panose="02020603050405020304" pitchFamily="18" charset="0"/>
              </a:rPr>
              <a:t> </a:t>
            </a:r>
            <a:r>
              <a:rPr lang="de-DE" sz="2400" dirty="0">
                <a:ea typeface="MS Mincho" panose="02020609040205080304" pitchFamily="49" charset="-128"/>
                <a:cs typeface="Times New Roman" panose="02020603050405020304" pitchFamily="18" charset="0"/>
              </a:rPr>
              <a:t>Apfel wurde geschält und in mundgerechte Stücke </a:t>
            </a:r>
            <a:r>
              <a:rPr lang="de-DE" sz="2400" dirty="0" smtClean="0">
                <a:ea typeface="MS Mincho" panose="02020609040205080304" pitchFamily="49" charset="-128"/>
                <a:cs typeface="Times New Roman" panose="02020603050405020304" pitchFamily="18" charset="0"/>
              </a:rPr>
              <a:t>geschnitten. </a:t>
            </a:r>
            <a:endParaRPr lang="de-DE" sz="2400"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94151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de-DE" sz="1600" b="1" dirty="0" smtClean="0">
                <a:ea typeface="MS Mincho" panose="02020609040205080304" pitchFamily="49" charset="-128"/>
                <a:cs typeface="Times New Roman" panose="02020603050405020304" pitchFamily="18" charset="0"/>
              </a:rPr>
              <a:t>Die Variable </a:t>
            </a:r>
            <a:r>
              <a:rPr lang="de-DE" sz="1600" b="1" dirty="0">
                <a:ea typeface="MS Mincho" panose="02020609040205080304" pitchFamily="49" charset="-128"/>
                <a:cs typeface="Times New Roman" panose="02020603050405020304" pitchFamily="18" charset="0"/>
              </a:rPr>
              <a:t>wird bewusst unter kontrollierten Bedingungen verändert.</a:t>
            </a:r>
            <a:endParaRPr lang="de-DE" sz="1600"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sz="1600"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de-DE" sz="1600" dirty="0">
                <a:ea typeface="MS Mincho" panose="02020609040205080304" pitchFamily="49" charset="-128"/>
                <a:cs typeface="Times New Roman" panose="02020603050405020304" pitchFamily="18" charset="0"/>
              </a:rPr>
              <a:t>Die Apfelsorte, das </a:t>
            </a:r>
            <a:r>
              <a:rPr lang="de-DE" sz="1600" dirty="0">
                <a:ea typeface="MS Mincho" panose="02020609040205080304" pitchFamily="49" charset="-128"/>
                <a:cs typeface="Times New Roman" panose="02020603050405020304" pitchFamily="18" charset="0"/>
                <a:hlinkClick r:id="rId2" action="ppaction://hlinksldjump"/>
              </a:rPr>
              <a:t>Anfangsgewicht</a:t>
            </a:r>
            <a:r>
              <a:rPr lang="de-DE" sz="1600" dirty="0">
                <a:ea typeface="MS Mincho" panose="02020609040205080304" pitchFamily="49" charset="-128"/>
                <a:cs typeface="Times New Roman" panose="02020603050405020304" pitchFamily="18" charset="0"/>
              </a:rPr>
              <a:t>, die Temperatur und der Luftstrom sollten </a:t>
            </a:r>
            <a:r>
              <a:rPr lang="de-DE" sz="1600" dirty="0">
                <a:ea typeface="MS Mincho" panose="02020609040205080304" pitchFamily="49" charset="-128"/>
                <a:cs typeface="Times New Roman" panose="02020603050405020304" pitchFamily="18" charset="0"/>
                <a:hlinkClick r:id="rId3" action="ppaction://hlinksldjump"/>
              </a:rPr>
              <a:t>konstant</a:t>
            </a:r>
            <a:r>
              <a:rPr lang="de-DE" sz="1600" dirty="0">
                <a:ea typeface="MS Mincho" panose="02020609040205080304" pitchFamily="49" charset="-128"/>
                <a:cs typeface="Times New Roman" panose="02020603050405020304" pitchFamily="18" charset="0"/>
              </a:rPr>
              <a:t> gehalten werden. Diese </a:t>
            </a:r>
            <a:r>
              <a:rPr lang="de-DE" sz="1600" dirty="0" smtClean="0">
                <a:ea typeface="MS Mincho" panose="02020609040205080304" pitchFamily="49" charset="-128"/>
                <a:cs typeface="Times New Roman" panose="02020603050405020304" pitchFamily="18" charset="0"/>
              </a:rPr>
              <a:t>Variablen wirken </a:t>
            </a:r>
            <a:r>
              <a:rPr lang="de-DE" sz="1600" dirty="0">
                <a:ea typeface="MS Mincho" panose="02020609040205080304" pitchFamily="49" charset="-128"/>
                <a:cs typeface="Times New Roman" panose="02020603050405020304" pitchFamily="18" charset="0"/>
              </a:rPr>
              <a:t>zwar auf den Prozess mit ein, allerdings kann man durch ihre </a:t>
            </a:r>
            <a:r>
              <a:rPr lang="de-DE" sz="1600" dirty="0">
                <a:ea typeface="MS Mincho" panose="02020609040205080304" pitchFamily="49" charset="-128"/>
                <a:cs typeface="Times New Roman" panose="02020603050405020304" pitchFamily="18" charset="0"/>
                <a:hlinkClick r:id="rId4" action="ppaction://hlinksldjump"/>
              </a:rPr>
              <a:t>Manipulation</a:t>
            </a:r>
            <a:r>
              <a:rPr lang="de-DE" sz="1600" dirty="0">
                <a:ea typeface="MS Mincho" panose="02020609040205080304" pitchFamily="49" charset="-128"/>
                <a:cs typeface="Times New Roman" panose="02020603050405020304" pitchFamily="18" charset="0"/>
              </a:rPr>
              <a:t> keine eindeutigen Rückschlüsse zu der Problemsituation ziehen.</a:t>
            </a:r>
          </a:p>
          <a:p>
            <a:pPr marL="0" indent="0" algn="just">
              <a:lnSpc>
                <a:spcPct val="150000"/>
              </a:lnSpc>
              <a:spcAft>
                <a:spcPts val="0"/>
              </a:spcAft>
              <a:buNone/>
            </a:pPr>
            <a:r>
              <a:rPr lang="de-DE" sz="1600"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de-DE" sz="1600" dirty="0">
                <a:ea typeface="MS Mincho" panose="02020609040205080304" pitchFamily="49" charset="-128"/>
                <a:cs typeface="Times New Roman" panose="02020603050405020304" pitchFamily="18" charset="0"/>
              </a:rPr>
              <a:t>Lies dir die </a:t>
            </a:r>
            <a:r>
              <a:rPr lang="de-DE" sz="1600" dirty="0" smtClean="0">
                <a:ea typeface="MS Mincho" panose="02020609040205080304" pitchFamily="49" charset="-128"/>
                <a:cs typeface="Times New Roman" panose="02020603050405020304" pitchFamily="18" charset="0"/>
              </a:rPr>
              <a:t>Situation </a:t>
            </a:r>
            <a:r>
              <a:rPr lang="de-DE" sz="1600" dirty="0">
                <a:ea typeface="MS Mincho" panose="02020609040205080304" pitchFamily="49" charset="-128"/>
                <a:cs typeface="Times New Roman" panose="02020603050405020304" pitchFamily="18" charset="0"/>
              </a:rPr>
              <a:t>noch einmal durch. Die Frage </a:t>
            </a:r>
            <a:r>
              <a:rPr lang="de-DE" sz="1600" dirty="0" smtClean="0">
                <a:ea typeface="MS Mincho" panose="02020609040205080304" pitchFamily="49" charset="-128"/>
                <a:cs typeface="Times New Roman" panose="02020603050405020304" pitchFamily="18" charset="0"/>
              </a:rPr>
              <a:t>ist: Wer </a:t>
            </a:r>
            <a:r>
              <a:rPr lang="de-DE" sz="1600" dirty="0">
                <a:ea typeface="MS Mincho" panose="02020609040205080304" pitchFamily="49" charset="-128"/>
                <a:cs typeface="Times New Roman" panose="02020603050405020304" pitchFamily="18" charset="0"/>
              </a:rPr>
              <a:t>von den beiden</a:t>
            </a:r>
            <a:r>
              <a:rPr lang="de-DE" sz="1600" dirty="0">
                <a:solidFill>
                  <a:srgbClr val="FF0000"/>
                </a:solidFill>
                <a:ea typeface="MS Mincho" panose="02020609040205080304" pitchFamily="49" charset="-128"/>
                <a:cs typeface="Times New Roman" panose="02020603050405020304" pitchFamily="18" charset="0"/>
              </a:rPr>
              <a:t> </a:t>
            </a:r>
            <a:r>
              <a:rPr lang="de-DE" sz="1600" dirty="0">
                <a:ea typeface="MS Mincho" panose="02020609040205080304" pitchFamily="49" charset="-128"/>
                <a:cs typeface="Times New Roman" panose="02020603050405020304" pitchFamily="18" charset="0"/>
              </a:rPr>
              <a:t>Kindern </a:t>
            </a:r>
            <a:r>
              <a:rPr lang="de-DE" sz="1600" dirty="0" smtClean="0">
                <a:ea typeface="MS Mincho" panose="02020609040205080304" pitchFamily="49" charset="-128"/>
                <a:cs typeface="Times New Roman" panose="02020603050405020304" pitchFamily="18" charset="0"/>
              </a:rPr>
              <a:t>(Bahri</a:t>
            </a:r>
            <a:r>
              <a:rPr lang="de-DE" sz="1600" dirty="0">
                <a:ea typeface="MS Mincho" panose="02020609040205080304" pitchFamily="49" charset="-128"/>
                <a:cs typeface="Times New Roman" panose="02020603050405020304" pitchFamily="18" charset="0"/>
              </a:rPr>
              <a:t>, Sandra) kann sich am Nachmittag am ehesten auf einen saftigen Apfel freuen? Die Äpfel </a:t>
            </a:r>
            <a:r>
              <a:rPr lang="de-DE" sz="1600" dirty="0" smtClean="0">
                <a:ea typeface="MS Mincho" panose="02020609040205080304" pitchFamily="49" charset="-128"/>
                <a:cs typeface="Times New Roman" panose="02020603050405020304" pitchFamily="18" charset="0"/>
              </a:rPr>
              <a:t>sind in unterschiedlich große Stücke geschnitten. Bahris </a:t>
            </a:r>
            <a:r>
              <a:rPr lang="de-DE" sz="1600" dirty="0">
                <a:ea typeface="MS Mincho" panose="02020609040205080304" pitchFamily="49" charset="-128"/>
                <a:cs typeface="Times New Roman" panose="02020603050405020304" pitchFamily="18" charset="0"/>
              </a:rPr>
              <a:t>Apfel ist </a:t>
            </a:r>
            <a:r>
              <a:rPr lang="de-DE" sz="1600" dirty="0" smtClean="0">
                <a:ea typeface="MS Mincho" panose="02020609040205080304" pitchFamily="49" charset="-128"/>
                <a:cs typeface="Times New Roman" panose="02020603050405020304" pitchFamily="18" charset="0"/>
              </a:rPr>
              <a:t>geschält und </a:t>
            </a:r>
            <a:r>
              <a:rPr lang="de-DE" sz="1600" dirty="0">
                <a:ea typeface="MS Mincho" panose="02020609040205080304" pitchFamily="49" charset="-128"/>
                <a:cs typeface="Times New Roman" panose="02020603050405020304" pitchFamily="18" charset="0"/>
              </a:rPr>
              <a:t>Sandras </a:t>
            </a:r>
            <a:r>
              <a:rPr lang="de-DE" sz="1600" dirty="0" smtClean="0">
                <a:ea typeface="MS Mincho" panose="02020609040205080304" pitchFamily="49" charset="-128"/>
                <a:cs typeface="Times New Roman" panose="02020603050405020304" pitchFamily="18" charset="0"/>
              </a:rPr>
              <a:t>Apfel ist geschält und wurde in </a:t>
            </a:r>
            <a:r>
              <a:rPr lang="de-DE" sz="1600" dirty="0">
                <a:ea typeface="MS Mincho" panose="02020609040205080304" pitchFamily="49" charset="-128"/>
                <a:cs typeface="Times New Roman" panose="02020603050405020304" pitchFamily="18" charset="0"/>
              </a:rPr>
              <a:t>mundgerechte Stücke geschnitten</a:t>
            </a:r>
            <a:r>
              <a:rPr lang="de-DE" sz="1600" dirty="0" smtClean="0">
                <a:ea typeface="MS Mincho" panose="02020609040205080304" pitchFamily="49" charset="-128"/>
                <a:cs typeface="Times New Roman" panose="02020603050405020304" pitchFamily="18" charset="0"/>
              </a:rPr>
              <a:t>.</a:t>
            </a:r>
            <a:endParaRPr lang="de-DE" sz="1600" dirty="0">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28942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514086"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spcAft>
                <a:spcPts val="0"/>
              </a:spcAft>
              <a:buNone/>
            </a:pPr>
            <a:r>
              <a:rPr lang="de-DE" sz="2000" b="1" dirty="0">
                <a:ea typeface="MS Mincho" panose="02020609040205080304" pitchFamily="49" charset="-128"/>
                <a:cs typeface="Times New Roman" panose="02020603050405020304" pitchFamily="18" charset="0"/>
              </a:rPr>
              <a:t>In deinen </a:t>
            </a:r>
            <a:r>
              <a:rPr lang="de-DE" sz="2000" b="1" dirty="0" smtClean="0">
                <a:ea typeface="MS Mincho" panose="02020609040205080304" pitchFamily="49" charset="-128"/>
                <a:cs typeface="Times New Roman" panose="02020603050405020304" pitchFamily="18" charset="0"/>
              </a:rPr>
              <a:t>Versuchsansätzen </a:t>
            </a:r>
            <a:r>
              <a:rPr lang="de-DE" sz="2000" b="1" dirty="0">
                <a:ea typeface="MS Mincho" panose="02020609040205080304" pitchFamily="49" charset="-128"/>
                <a:cs typeface="Times New Roman" panose="02020603050405020304" pitchFamily="18" charset="0"/>
              </a:rPr>
              <a:t>wirst du </a:t>
            </a:r>
            <a:r>
              <a:rPr lang="de-DE" sz="2000" b="1" dirty="0" smtClean="0">
                <a:ea typeface="MS Mincho" panose="02020609040205080304" pitchFamily="49" charset="-128"/>
                <a:cs typeface="Times New Roman" panose="02020603050405020304" pitchFamily="18" charset="0"/>
              </a:rPr>
              <a:t>Beobachtungen machen, </a:t>
            </a:r>
            <a:r>
              <a:rPr lang="de-DE" sz="2000" b="1" dirty="0">
                <a:ea typeface="MS Mincho" panose="02020609040205080304" pitchFamily="49" charset="-128"/>
                <a:cs typeface="Times New Roman" panose="02020603050405020304" pitchFamily="18" charset="0"/>
              </a:rPr>
              <a:t>die gemessen </a:t>
            </a:r>
            <a:r>
              <a:rPr lang="de-DE" sz="2000" b="1" dirty="0" smtClean="0">
                <a:ea typeface="MS Mincho" panose="02020609040205080304" pitchFamily="49" charset="-128"/>
                <a:cs typeface="Times New Roman" panose="02020603050405020304" pitchFamily="18" charset="0"/>
              </a:rPr>
              <a:t>werden können.</a:t>
            </a:r>
            <a:endParaRPr lang="de-DE" sz="2000"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 </a:t>
            </a:r>
            <a:endParaRPr lang="de-DE" dirty="0" smtClean="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u="sng" dirty="0" smtClean="0">
                <a:ea typeface="MS Mincho" panose="02020609040205080304" pitchFamily="49" charset="-128"/>
                <a:cs typeface="Times New Roman" panose="02020603050405020304" pitchFamily="18" charset="0"/>
              </a:rPr>
              <a:t>Tipp</a:t>
            </a:r>
            <a:r>
              <a:rPr lang="de-DE" dirty="0" smtClean="0">
                <a:ea typeface="MS Mincho" panose="02020609040205080304" pitchFamily="49" charset="-128"/>
                <a:cs typeface="Times New Roman" panose="02020603050405020304" pitchFamily="18" charset="0"/>
              </a:rPr>
              <a:t>:</a:t>
            </a:r>
            <a:endParaRPr lang="de-DE" dirty="0">
              <a:ea typeface="MS Mincho" panose="02020609040205080304" pitchFamily="49" charset="-128"/>
              <a:cs typeface="Times New Roman" panose="02020603050405020304" pitchFamily="18" charset="0"/>
            </a:endParaRPr>
          </a:p>
          <a:p>
            <a:pPr marL="0" indent="0">
              <a:lnSpc>
                <a:spcPct val="150000"/>
              </a:lnSpc>
              <a:buNone/>
            </a:pPr>
            <a:r>
              <a:rPr lang="de-DE" sz="2400" dirty="0">
                <a:ea typeface="MS Mincho" panose="02020609040205080304" pitchFamily="49" charset="-128"/>
                <a:cs typeface="Times New Roman" panose="02020603050405020304" pitchFamily="18" charset="0"/>
              </a:rPr>
              <a:t>Der Lichteinfall geht meistens von der Sonne aus. Dieser </a:t>
            </a:r>
            <a:r>
              <a:rPr lang="de-DE" sz="2400" dirty="0" smtClean="0">
                <a:ea typeface="MS Mincho" panose="02020609040205080304" pitchFamily="49" charset="-128"/>
                <a:cs typeface="Times New Roman" panose="02020603050405020304" pitchFamily="18" charset="0"/>
              </a:rPr>
              <a:t>ist bei </a:t>
            </a:r>
            <a:r>
              <a:rPr lang="de-DE" sz="2400" dirty="0">
                <a:ea typeface="MS Mincho" panose="02020609040205080304" pitchFamily="49" charset="-128"/>
                <a:cs typeface="Times New Roman" panose="02020603050405020304" pitchFamily="18" charset="0"/>
              </a:rPr>
              <a:t>allen </a:t>
            </a:r>
            <a:r>
              <a:rPr lang="de-DE" sz="2400" dirty="0" smtClean="0">
                <a:ea typeface="MS Mincho" panose="02020609040205080304" pitchFamily="49" charset="-128"/>
                <a:cs typeface="Times New Roman" panose="02020603050405020304" pitchFamily="18" charset="0"/>
              </a:rPr>
              <a:t>Kindern der </a:t>
            </a:r>
            <a:r>
              <a:rPr lang="de-DE" sz="2400" dirty="0">
                <a:ea typeface="MS Mincho" panose="02020609040205080304" pitchFamily="49" charset="-128"/>
                <a:cs typeface="Times New Roman" panose="02020603050405020304" pitchFamily="18" charset="0"/>
              </a:rPr>
              <a:t>Wanderung gleich </a:t>
            </a:r>
            <a:r>
              <a:rPr lang="de-DE" sz="2400" dirty="0" smtClean="0">
                <a:ea typeface="MS Mincho" panose="02020609040205080304" pitchFamily="49" charset="-128"/>
                <a:cs typeface="Times New Roman" panose="02020603050405020304" pitchFamily="18" charset="0"/>
              </a:rPr>
              <a:t>stark.</a:t>
            </a:r>
            <a:endParaRPr lang="de-DE" sz="2400"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37303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20000"/>
          </a:bodyPr>
          <a:lstStyle/>
          <a:p>
            <a:pPr marL="0" indent="0">
              <a:lnSpc>
                <a:spcPct val="150000"/>
              </a:lnSpc>
              <a:spcAft>
                <a:spcPts val="0"/>
              </a:spcAft>
              <a:buNone/>
            </a:pPr>
            <a:r>
              <a:rPr lang="de-DE" b="1" dirty="0" smtClean="0"/>
              <a:t>In </a:t>
            </a:r>
            <a:r>
              <a:rPr lang="de-DE" b="1" dirty="0"/>
              <a:t>deinen Versuchsansätzen wirst du Beobachtungen machen, die gemessen werden können. </a:t>
            </a:r>
            <a:r>
              <a:rPr lang="de-DE"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endParaRPr lang="de-DE" dirty="0" smtClean="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smtClean="0">
                <a:ea typeface="MS Mincho" panose="02020609040205080304" pitchFamily="49" charset="-128"/>
                <a:cs typeface="Times New Roman" panose="02020603050405020304" pitchFamily="18" charset="0"/>
              </a:rPr>
              <a:t>Das </a:t>
            </a:r>
            <a:r>
              <a:rPr lang="de-DE" dirty="0">
                <a:ea typeface="MS Mincho" panose="02020609040205080304" pitchFamily="49" charset="-128"/>
                <a:cs typeface="Times New Roman" panose="02020603050405020304" pitchFamily="18" charset="0"/>
              </a:rPr>
              <a:t>Gewicht des Apfels wird sich im Laufe des Experiments </a:t>
            </a:r>
            <a:r>
              <a:rPr lang="de-DE" dirty="0" smtClean="0">
                <a:ea typeface="MS Mincho" panose="02020609040205080304" pitchFamily="49" charset="-128"/>
                <a:cs typeface="Times New Roman" panose="02020603050405020304" pitchFamily="18" charset="0"/>
              </a:rPr>
              <a:t>verändern. Nur das Gewicht, das am Anfang des Experiments gemessen wird, bezeichnet man als Anfangsgewicht.</a:t>
            </a: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30119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nSpc>
                <a:spcPct val="120000"/>
              </a:lnSpc>
              <a:buNone/>
            </a:pPr>
            <a:r>
              <a:rPr lang="de-DE" b="1" dirty="0"/>
              <a:t>In deinen Versuchsansätzen wirst du Beobachtungen machen, die gemessen werden können.</a:t>
            </a:r>
            <a:endParaRPr lang="de-DE" dirty="0"/>
          </a:p>
          <a:p>
            <a:pPr marL="0" indent="0" algn="just">
              <a:spcAft>
                <a:spcPts val="0"/>
              </a:spcAft>
              <a:buNone/>
            </a:pPr>
            <a:r>
              <a:rPr lang="de-DE"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Die </a:t>
            </a:r>
            <a:r>
              <a:rPr lang="de-DE" dirty="0" smtClean="0">
                <a:ea typeface="MS Mincho" panose="02020609040205080304" pitchFamily="49" charset="-128"/>
                <a:cs typeface="Times New Roman" panose="02020603050405020304" pitchFamily="18" charset="0"/>
              </a:rPr>
              <a:t>Apfelsorte,</a:t>
            </a:r>
            <a:r>
              <a:rPr lang="de-DE" dirty="0" smtClean="0">
                <a:solidFill>
                  <a:srgbClr val="FF0000"/>
                </a:solidFill>
                <a:ea typeface="MS Mincho" panose="02020609040205080304" pitchFamily="49" charset="-128"/>
                <a:cs typeface="Times New Roman" panose="02020603050405020304" pitchFamily="18" charset="0"/>
              </a:rPr>
              <a:t> </a:t>
            </a:r>
            <a:r>
              <a:rPr lang="de-DE" dirty="0" smtClean="0">
                <a:ea typeface="MS Mincho" panose="02020609040205080304" pitchFamily="49" charset="-128"/>
                <a:cs typeface="Times New Roman" panose="02020603050405020304" pitchFamily="18" charset="0"/>
              </a:rPr>
              <a:t>die </a:t>
            </a:r>
            <a:r>
              <a:rPr lang="de-DE" dirty="0">
                <a:ea typeface="MS Mincho" panose="02020609040205080304" pitchFamily="49" charset="-128"/>
                <a:cs typeface="Times New Roman" panose="02020603050405020304" pitchFamily="18" charset="0"/>
              </a:rPr>
              <a:t>Größe der Apfelstücke, die Temperatur und der Luftstrom sollten </a:t>
            </a:r>
            <a:r>
              <a:rPr lang="de-DE" dirty="0">
                <a:ea typeface="MS Mincho" panose="02020609040205080304" pitchFamily="49" charset="-128"/>
                <a:cs typeface="Times New Roman" panose="02020603050405020304" pitchFamily="18" charset="0"/>
                <a:hlinkClick r:id="rId2" action="ppaction://hlinksldjump"/>
              </a:rPr>
              <a:t>konstant</a:t>
            </a:r>
            <a:r>
              <a:rPr lang="de-DE" dirty="0">
                <a:ea typeface="MS Mincho" panose="02020609040205080304" pitchFamily="49" charset="-128"/>
                <a:cs typeface="Times New Roman" panose="02020603050405020304" pitchFamily="18" charset="0"/>
              </a:rPr>
              <a:t> gehalten werden. Diese </a:t>
            </a:r>
            <a:r>
              <a:rPr lang="de-DE" dirty="0" smtClean="0">
                <a:ea typeface="MS Mincho" panose="02020609040205080304" pitchFamily="49" charset="-128"/>
                <a:cs typeface="Times New Roman" panose="02020603050405020304" pitchFamily="18" charset="0"/>
              </a:rPr>
              <a:t>Variablen wirken von </a:t>
            </a:r>
            <a:r>
              <a:rPr lang="de-DE" dirty="0">
                <a:ea typeface="MS Mincho" panose="02020609040205080304" pitchFamily="49" charset="-128"/>
                <a:cs typeface="Times New Roman" panose="02020603050405020304" pitchFamily="18" charset="0"/>
              </a:rPr>
              <a:t>außen auf den Prozess ein und werden nicht durch das Experiment absichtlich beeinflusst.</a:t>
            </a: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de-DE" dirty="0" smtClean="0">
                <a:ea typeface="MS Mincho" panose="02020609040205080304" pitchFamily="49" charset="-128"/>
                <a:cs typeface="Times New Roman" panose="02020603050405020304" pitchFamily="18" charset="0"/>
              </a:rPr>
              <a:t>Die gesuchte Variable </a:t>
            </a:r>
            <a:r>
              <a:rPr lang="de-DE" dirty="0">
                <a:ea typeface="MS Mincho" panose="02020609040205080304" pitchFamily="49" charset="-128"/>
                <a:cs typeface="Times New Roman" panose="02020603050405020304" pitchFamily="18" charset="0"/>
              </a:rPr>
              <a:t>ist die Größe der </a:t>
            </a:r>
            <a:r>
              <a:rPr lang="de-DE" dirty="0" smtClean="0">
                <a:ea typeface="MS Mincho" panose="02020609040205080304" pitchFamily="49" charset="-128"/>
                <a:cs typeface="Times New Roman" panose="02020603050405020304" pitchFamily="18" charset="0"/>
              </a:rPr>
              <a:t>Apfelstücke. </a:t>
            </a:r>
            <a:r>
              <a:rPr lang="de-DE" b="1" dirty="0">
                <a:ea typeface="MS Mincho" panose="02020609040205080304" pitchFamily="49" charset="-128"/>
                <a:cs typeface="Times New Roman" panose="02020603050405020304" pitchFamily="18" charset="0"/>
              </a:rPr>
              <a:t>Was verändert sich im Laufe der Zeit bei den </a:t>
            </a:r>
            <a:r>
              <a:rPr lang="de-DE" b="1" dirty="0" smtClean="0">
                <a:ea typeface="MS Mincho" panose="02020609040205080304" pitchFamily="49" charset="-128"/>
                <a:cs typeface="Times New Roman" panose="02020603050405020304" pitchFamily="18" charset="0"/>
              </a:rPr>
              <a:t>Apfelstücken? Welche </a:t>
            </a:r>
            <a:r>
              <a:rPr lang="de-DE" b="1" dirty="0">
                <a:ea typeface="MS Mincho" panose="02020609040205080304" pitchFamily="49" charset="-128"/>
                <a:cs typeface="Times New Roman" panose="02020603050405020304" pitchFamily="18" charset="0"/>
              </a:rPr>
              <a:t>Veränderung kannst du messen?</a:t>
            </a:r>
          </a:p>
          <a:p>
            <a:pPr marL="0" indent="0">
              <a:buNone/>
            </a:pP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06673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lnSpc>
                <a:spcPct val="100000"/>
              </a:lnSpc>
              <a:buNone/>
            </a:pPr>
            <a:r>
              <a:rPr lang="de-DE" sz="2000" b="1" u="sng" dirty="0"/>
              <a:t>Beispiel</a:t>
            </a:r>
            <a:r>
              <a:rPr lang="de-DE" sz="2000" dirty="0"/>
              <a:t>: </a:t>
            </a:r>
            <a:r>
              <a:rPr lang="de-DE" sz="1800" dirty="0"/>
              <a:t>Stelle dir vor du trinkst aus einer Wasserflasche und misst nun nach jedem Schluck das Gewicht der Flasche. Ein Schluck Wasser wiegt etwa </a:t>
            </a:r>
            <a:r>
              <a:rPr lang="de-DE" sz="1800" dirty="0" smtClean="0"/>
              <a:t>3g. </a:t>
            </a:r>
            <a:r>
              <a:rPr lang="de-DE" sz="1800" dirty="0"/>
              <a:t>Das bedeutet, dass nach jedem Schluck die Wasserflasche </a:t>
            </a:r>
            <a:r>
              <a:rPr lang="de-DE" sz="1800" dirty="0" smtClean="0"/>
              <a:t>3g verliert</a:t>
            </a:r>
            <a:r>
              <a:rPr lang="de-DE" sz="1800" dirty="0"/>
              <a:t>. Zum Vergleich finden sich hier exakte und gerundete Vergleichsdaten: </a:t>
            </a:r>
            <a:endParaRPr lang="de-DE" sz="1800" dirty="0" smtClean="0"/>
          </a:p>
          <a:p>
            <a:pPr marL="0" indent="0">
              <a:buNone/>
            </a:pPr>
            <a:endParaRPr lang="de-DE" sz="1400" dirty="0" smtClean="0"/>
          </a:p>
          <a:p>
            <a:pPr marL="0" indent="0">
              <a:buNone/>
            </a:pPr>
            <a:endParaRPr lang="de-DE" sz="2400" dirty="0"/>
          </a:p>
          <a:p>
            <a:pPr marL="0" indent="0">
              <a:buNone/>
            </a:pPr>
            <a:endParaRPr lang="de-DE" sz="2400" dirty="0" smtClean="0"/>
          </a:p>
          <a:p>
            <a:pPr marL="0" indent="0">
              <a:buNone/>
            </a:pPr>
            <a:endParaRPr lang="de-DE" sz="2400" dirty="0" smtClean="0"/>
          </a:p>
          <a:p>
            <a:pPr marL="0" indent="0">
              <a:buNone/>
            </a:pPr>
            <a:endParaRPr lang="de-DE" sz="2000" dirty="0" smtClean="0"/>
          </a:p>
          <a:p>
            <a:pPr marL="0" indent="0">
              <a:lnSpc>
                <a:spcPct val="100000"/>
              </a:lnSpc>
              <a:buNone/>
            </a:pPr>
            <a:r>
              <a:rPr lang="de-DE" sz="1800" dirty="0" smtClean="0"/>
              <a:t>Wie </a:t>
            </a:r>
            <a:r>
              <a:rPr lang="de-DE" sz="1800" dirty="0"/>
              <a:t>du bei der Tabelle feststellen kannst, finden sich bei den gerundeten Werten mehrfach die gleichen Messwerte, obwohl du jedes Mal etwas aus der Wasserflasche getrunken hast. Daher ist es wichtig, die Messergebnisse </a:t>
            </a:r>
            <a:r>
              <a:rPr lang="de-DE" sz="1800" b="1" dirty="0"/>
              <a:t>genau</a:t>
            </a:r>
            <a:r>
              <a:rPr lang="de-DE" sz="1800" dirty="0"/>
              <a:t> </a:t>
            </a:r>
            <a:r>
              <a:rPr lang="de-DE" sz="1800" dirty="0" smtClean="0"/>
              <a:t>(</a:t>
            </a:r>
            <a:r>
              <a:rPr lang="de-DE" sz="1800" u="sng" dirty="0" smtClean="0"/>
              <a:t>nicht</a:t>
            </a:r>
            <a:r>
              <a:rPr lang="de-DE" sz="1800" dirty="0" smtClean="0"/>
              <a:t> </a:t>
            </a:r>
            <a:r>
              <a:rPr lang="de-DE" sz="1800" dirty="0"/>
              <a:t>gerundet) aufzuschreiben, um auch </a:t>
            </a:r>
            <a:r>
              <a:rPr lang="de-DE" sz="1800" b="1" dirty="0"/>
              <a:t>kleine Änderungen</a:t>
            </a:r>
            <a:r>
              <a:rPr lang="de-DE" sz="1800" dirty="0"/>
              <a:t> sichtbar zu machen</a:t>
            </a:r>
            <a:r>
              <a:rPr lang="de-DE" sz="1800" dirty="0" smtClean="0"/>
              <a:t>.</a:t>
            </a:r>
            <a:endParaRPr lang="de-DE" sz="1800" dirty="0"/>
          </a:p>
        </p:txBody>
      </p:sp>
      <p:graphicFrame>
        <p:nvGraphicFramePr>
          <p:cNvPr id="5" name="Tabelle 4"/>
          <p:cNvGraphicFramePr>
            <a:graphicFrameLocks noGrp="1"/>
          </p:cNvGraphicFramePr>
          <p:nvPr>
            <p:extLst>
              <p:ext uri="{D42A27DB-BD31-4B8C-83A1-F6EECF244321}">
                <p14:modId xmlns:p14="http://schemas.microsoft.com/office/powerpoint/2010/main" val="3663702781"/>
              </p:ext>
            </p:extLst>
          </p:nvPr>
        </p:nvGraphicFramePr>
        <p:xfrm>
          <a:off x="964608" y="3321019"/>
          <a:ext cx="7183012" cy="1210710"/>
        </p:xfrm>
        <a:graphic>
          <a:graphicData uri="http://schemas.openxmlformats.org/drawingml/2006/table">
            <a:tbl>
              <a:tblPr firstRow="1" firstCol="1" bandRow="1"/>
              <a:tblGrid>
                <a:gridCol w="1075207"/>
                <a:gridCol w="1066800"/>
                <a:gridCol w="984739"/>
                <a:gridCol w="1055077"/>
                <a:gridCol w="1055077"/>
                <a:gridCol w="1172307"/>
                <a:gridCol w="773805"/>
              </a:tblGrid>
              <a:tr h="361515">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 </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0 Schlucke</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1 Schluck</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2 Schlucke </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3 Schlucke</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4 Schlucke</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515">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Exakt</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497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494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491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488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515">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Gerundet</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Pfeil nach rechts 12">
            <a:hlinkClick r:id="" action="ppaction://hlinkshowjump?jump=lastslideviewed"/>
          </p:cNvPr>
          <p:cNvSpPr/>
          <p:nvPr/>
        </p:nvSpPr>
        <p:spPr>
          <a:xfrm rot="10800000">
            <a:off x="7907271" y="606046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45524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gn="just">
              <a:lnSpc>
                <a:spcPct val="150000"/>
              </a:lnSpc>
              <a:spcAft>
                <a:spcPts val="0"/>
              </a:spcAft>
              <a:buNone/>
            </a:pPr>
            <a:r>
              <a:rPr lang="de-DE" b="1" dirty="0">
                <a:ea typeface="MS Mincho" panose="02020609040205080304" pitchFamily="49" charset="-128"/>
                <a:cs typeface="Times New Roman" panose="02020603050405020304" pitchFamily="18" charset="0"/>
              </a:rPr>
              <a:t>a) </a:t>
            </a:r>
            <a:r>
              <a:rPr lang="de-DE" dirty="0">
                <a:ea typeface="MS Mincho" panose="02020609040205080304" pitchFamily="49" charset="-128"/>
                <a:cs typeface="Times New Roman" panose="02020603050405020304" pitchFamily="18" charset="0"/>
              </a:rPr>
              <a:t>Damit du Messergebnisse vergleichen kannst, ist es wichtig, dass sie unter den gleichen </a:t>
            </a:r>
            <a:r>
              <a:rPr lang="de-DE" dirty="0">
                <a:ea typeface="MS Mincho" panose="02020609040205080304" pitchFamily="49" charset="-128"/>
                <a:cs typeface="Times New Roman" panose="02020603050405020304" pitchFamily="18" charset="0"/>
                <a:hlinkClick r:id="rId2" action="ppaction://hlinksldjump"/>
              </a:rPr>
              <a:t>Ausgangsbedingungen </a:t>
            </a:r>
            <a:r>
              <a:rPr lang="de-DE" dirty="0">
                <a:ea typeface="MS Mincho" panose="02020609040205080304" pitchFamily="49" charset="-128"/>
                <a:cs typeface="Times New Roman" panose="02020603050405020304" pitchFamily="18" charset="0"/>
              </a:rPr>
              <a:t>erfasst werden. Das bedeutet: Wenn du den Apfel das erste Mal </a:t>
            </a:r>
            <a:r>
              <a:rPr lang="de-DE" dirty="0" smtClean="0">
                <a:ea typeface="MS Mincho" panose="02020609040205080304" pitchFamily="49" charset="-128"/>
                <a:cs typeface="Times New Roman" panose="02020603050405020304" pitchFamily="18" charset="0"/>
              </a:rPr>
              <a:t>in einer</a:t>
            </a:r>
            <a:r>
              <a:rPr lang="de-DE" dirty="0" smtClean="0">
                <a:solidFill>
                  <a:srgbClr val="FF0000"/>
                </a:solidFill>
                <a:ea typeface="MS Mincho" panose="02020609040205080304" pitchFamily="49" charset="-128"/>
                <a:cs typeface="Times New Roman" panose="02020603050405020304" pitchFamily="18" charset="0"/>
              </a:rPr>
              <a:t> </a:t>
            </a:r>
            <a:r>
              <a:rPr lang="de-DE" dirty="0">
                <a:ea typeface="MS Mincho" panose="02020609040205080304" pitchFamily="49" charset="-128"/>
                <a:cs typeface="Times New Roman" panose="02020603050405020304" pitchFamily="18" charset="0"/>
              </a:rPr>
              <a:t>Petrischale </a:t>
            </a:r>
            <a:r>
              <a:rPr lang="de-DE" dirty="0" smtClean="0">
                <a:ea typeface="MS Mincho" panose="02020609040205080304" pitchFamily="49" charset="-128"/>
                <a:cs typeface="Times New Roman" panose="02020603050405020304" pitchFamily="18" charset="0"/>
              </a:rPr>
              <a:t>gewogen hast</a:t>
            </a:r>
            <a:r>
              <a:rPr lang="de-DE" dirty="0">
                <a:ea typeface="MS Mincho" panose="02020609040205080304" pitchFamily="49" charset="-128"/>
                <a:cs typeface="Times New Roman" panose="02020603050405020304" pitchFamily="18" charset="0"/>
              </a:rPr>
              <a:t>, musst du </a:t>
            </a:r>
            <a:r>
              <a:rPr lang="de-DE" dirty="0" smtClean="0">
                <a:ea typeface="MS Mincho" panose="02020609040205080304" pitchFamily="49" charset="-128"/>
                <a:cs typeface="Times New Roman" panose="02020603050405020304" pitchFamily="18" charset="0"/>
              </a:rPr>
              <a:t>die Petrischale auch </a:t>
            </a:r>
            <a:r>
              <a:rPr lang="de-DE" dirty="0">
                <a:ea typeface="MS Mincho" panose="02020609040205080304" pitchFamily="49" charset="-128"/>
                <a:cs typeface="Times New Roman" panose="02020603050405020304" pitchFamily="18" charset="0"/>
              </a:rPr>
              <a:t>bei allen weiteren Messungen auf der Waage mitwiegen, um </a:t>
            </a:r>
            <a:r>
              <a:rPr lang="de-DE" dirty="0" smtClean="0">
                <a:ea typeface="MS Mincho" panose="02020609040205080304" pitchFamily="49" charset="-128"/>
                <a:cs typeface="Times New Roman" panose="02020603050405020304" pitchFamily="18" charset="0"/>
              </a:rPr>
              <a:t>die Messergebnisse nicht zu verfälschen. </a:t>
            </a:r>
            <a:endParaRPr lang="de-DE" sz="2400"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 </a:t>
            </a:r>
            <a:endParaRPr lang="de-DE" sz="2400"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b="1" dirty="0">
                <a:ea typeface="MS Mincho" panose="02020609040205080304" pitchFamily="49" charset="-128"/>
                <a:cs typeface="Times New Roman" panose="02020603050405020304" pitchFamily="18" charset="0"/>
              </a:rPr>
              <a:t>b) </a:t>
            </a:r>
            <a:r>
              <a:rPr lang="de-DE" dirty="0">
                <a:ea typeface="MS Mincho" panose="02020609040205080304" pitchFamily="49" charset="-128"/>
                <a:cs typeface="Times New Roman" panose="02020603050405020304" pitchFamily="18" charset="0"/>
              </a:rPr>
              <a:t>Für genaues und sauberes Arbeiten ist es wichtig, dass du den Apfel auf einer Petrischale wiegst. Wiege vor der Experimentdurchführung deine Petrischale und ziehe nach dem Experiment das </a:t>
            </a:r>
            <a:r>
              <a:rPr lang="de-DE" dirty="0" smtClean="0">
                <a:ea typeface="MS Mincho" panose="02020609040205080304" pitchFamily="49" charset="-128"/>
                <a:cs typeface="Times New Roman" panose="02020603050405020304" pitchFamily="18" charset="0"/>
              </a:rPr>
              <a:t>Gewicht der Schale von </a:t>
            </a:r>
            <a:r>
              <a:rPr lang="de-DE" dirty="0">
                <a:ea typeface="MS Mincho" panose="02020609040205080304" pitchFamily="49" charset="-128"/>
                <a:cs typeface="Times New Roman" panose="02020603050405020304" pitchFamily="18" charset="0"/>
              </a:rPr>
              <a:t>dem ermittelten Gesamtgewicht ab. Dadurch kannst du das alleinige Gewicht des Apfels ermitteln.</a:t>
            </a:r>
            <a:endParaRPr lang="de-DE" sz="2400" dirty="0">
              <a:ea typeface="MS Mincho" panose="02020609040205080304" pitchFamily="49" charset="-128"/>
              <a:cs typeface="Times New Roman" panose="02020603050405020304" pitchFamily="18" charset="0"/>
            </a:endParaRPr>
          </a:p>
          <a:p>
            <a:pPr marL="0" indent="0">
              <a:buNone/>
            </a:pP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21793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lgn="just">
              <a:lnSpc>
                <a:spcPct val="150000"/>
              </a:lnSpc>
              <a:spcAft>
                <a:spcPts val="0"/>
              </a:spcAft>
              <a:buNone/>
            </a:pPr>
            <a:r>
              <a:rPr lang="de-DE" sz="2000" dirty="0">
                <a:ea typeface="MS Mincho" panose="02020609040205080304" pitchFamily="49" charset="-128"/>
                <a:cs typeface="Times New Roman" panose="02020603050405020304" pitchFamily="18" charset="0"/>
              </a:rPr>
              <a:t>Ein </a:t>
            </a:r>
            <a:r>
              <a:rPr lang="de-DE" sz="2000" b="1" dirty="0">
                <a:ea typeface="MS Mincho" panose="02020609040205080304" pitchFamily="49" charset="-128"/>
                <a:cs typeface="Times New Roman" panose="02020603050405020304" pitchFamily="18" charset="0"/>
              </a:rPr>
              <a:t>Liniendiagramm</a:t>
            </a:r>
            <a:r>
              <a:rPr lang="de-DE" sz="2000" dirty="0">
                <a:ea typeface="MS Mincho" panose="02020609040205080304" pitchFamily="49" charset="-128"/>
                <a:cs typeface="Times New Roman" panose="02020603050405020304" pitchFamily="18" charset="0"/>
              </a:rPr>
              <a:t> veranschaulicht den (zeitlichen) Verlauf von Sachverhalten. Stehen die Messwerte im </a:t>
            </a:r>
            <a:r>
              <a:rPr lang="de-DE" sz="2000" dirty="0" smtClean="0">
                <a:ea typeface="MS Mincho" panose="02020609040205080304" pitchFamily="49" charset="-128"/>
                <a:cs typeface="Times New Roman" panose="02020603050405020304" pitchFamily="18" charset="0"/>
              </a:rPr>
              <a:t>Zusammenhang, </a:t>
            </a:r>
            <a:r>
              <a:rPr lang="de-DE" sz="2000" dirty="0">
                <a:ea typeface="MS Mincho" panose="02020609040205080304" pitchFamily="49" charset="-128"/>
                <a:cs typeface="Times New Roman" panose="02020603050405020304" pitchFamily="18" charset="0"/>
              </a:rPr>
              <a:t>können die Punkte </a:t>
            </a:r>
            <a:r>
              <a:rPr lang="de-DE" sz="2000" dirty="0" smtClean="0">
                <a:ea typeface="MS Mincho" panose="02020609040205080304" pitchFamily="49" charset="-128"/>
                <a:cs typeface="Times New Roman" panose="02020603050405020304" pitchFamily="18" charset="0"/>
              </a:rPr>
              <a:t>mit einer </a:t>
            </a:r>
            <a:r>
              <a:rPr lang="de-DE" sz="2000" dirty="0">
                <a:ea typeface="MS Mincho" panose="02020609040205080304" pitchFamily="49" charset="-128"/>
                <a:cs typeface="Times New Roman" panose="02020603050405020304" pitchFamily="18" charset="0"/>
              </a:rPr>
              <a:t>Linie verbunden werden</a:t>
            </a:r>
            <a:r>
              <a:rPr lang="de-DE" sz="2000" dirty="0" smtClean="0">
                <a:ea typeface="MS Mincho" panose="02020609040205080304" pitchFamily="49" charset="-128"/>
                <a:cs typeface="Times New Roman" panose="02020603050405020304" pitchFamily="18" charset="0"/>
              </a:rPr>
              <a:t>.</a:t>
            </a:r>
            <a:endParaRPr lang="de-DE"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sz="2000" b="1" u="sng" dirty="0">
                <a:ea typeface="MS Mincho" panose="02020609040205080304" pitchFamily="49" charset="-128"/>
                <a:cs typeface="Times New Roman" panose="02020603050405020304" pitchFamily="18" charset="0"/>
              </a:rPr>
              <a:t>Beispiel</a:t>
            </a:r>
            <a:r>
              <a:rPr lang="de-DE" sz="2000" dirty="0">
                <a:ea typeface="MS Mincho" panose="02020609040205080304" pitchFamily="49" charset="-128"/>
                <a:cs typeface="Times New Roman" panose="02020603050405020304" pitchFamily="18" charset="0"/>
              </a:rPr>
              <a:t>:</a:t>
            </a:r>
          </a:p>
          <a:p>
            <a:pPr marL="0" indent="0">
              <a:buNone/>
            </a:pPr>
            <a:endParaRPr lang="de-DE" dirty="0"/>
          </a:p>
        </p:txBody>
      </p:sp>
      <p:graphicFrame>
        <p:nvGraphicFramePr>
          <p:cNvPr id="12" name="Diagramm 11"/>
          <p:cNvGraphicFramePr/>
          <p:nvPr>
            <p:extLst>
              <p:ext uri="{D42A27DB-BD31-4B8C-83A1-F6EECF244321}">
                <p14:modId xmlns:p14="http://schemas.microsoft.com/office/powerpoint/2010/main" val="1685359352"/>
              </p:ext>
            </p:extLst>
          </p:nvPr>
        </p:nvGraphicFramePr>
        <p:xfrm>
          <a:off x="2443175" y="3414745"/>
          <a:ext cx="4648090" cy="2762120"/>
        </p:xfrm>
        <a:graphic>
          <a:graphicData uri="http://schemas.openxmlformats.org/drawingml/2006/chart">
            <c:chart xmlns:c="http://schemas.openxmlformats.org/drawingml/2006/chart" xmlns:r="http://schemas.openxmlformats.org/officeDocument/2006/relationships" r:id="rId2"/>
          </a:graphicData>
        </a:graphic>
      </p:graphicFrame>
      <p:sp>
        <p:nvSpPr>
          <p:cNvPr id="13" name="Pfeil nach rechts 12">
            <a:hlinkClick r:id="" action="ppaction://hlinkshowjump?jump=lastslideviewed"/>
          </p:cNvPr>
          <p:cNvSpPr/>
          <p:nvPr/>
        </p:nvSpPr>
        <p:spPr>
          <a:xfrm rot="10800000">
            <a:off x="333374" y="571500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2" name="Pfeil nach rechts 21">
            <a:hlinkClick r:id="rId3" action="ppaction://hlinksldjump"/>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Zu A8</a:t>
            </a: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17067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10000"/>
          </a:bodyPr>
          <a:lstStyle/>
          <a:p>
            <a:pPr marL="0" indent="0">
              <a:lnSpc>
                <a:spcPct val="110000"/>
              </a:lnSpc>
              <a:buNone/>
            </a:pPr>
            <a:r>
              <a:rPr lang="de-DE" sz="2200" dirty="0"/>
              <a:t>Ein </a:t>
            </a:r>
            <a:r>
              <a:rPr lang="de-DE" sz="2200" b="1" dirty="0"/>
              <a:t>Kreisdiagramm</a:t>
            </a:r>
            <a:r>
              <a:rPr lang="de-DE" sz="2200" dirty="0"/>
              <a:t> dient der Veranschaulichung von Verhältnissen und Anteilen, indem es das Verhältnis eines Einzelwertes zum Gesamtwert darstellt</a:t>
            </a:r>
            <a:r>
              <a:rPr lang="de-DE" sz="2200" dirty="0" smtClean="0"/>
              <a:t>.</a:t>
            </a:r>
            <a:endParaRPr lang="de-DE" sz="2200" dirty="0"/>
          </a:p>
          <a:p>
            <a:pPr marL="0" indent="0">
              <a:buNone/>
            </a:pPr>
            <a:r>
              <a:rPr lang="de-DE" sz="2200" b="1" u="sng" dirty="0"/>
              <a:t>Beispiel</a:t>
            </a:r>
            <a:r>
              <a:rPr lang="de-DE" sz="2600" dirty="0" smtClean="0"/>
              <a:t>:</a:t>
            </a:r>
          </a:p>
          <a:p>
            <a:pPr marL="0" indent="0">
              <a:buNone/>
            </a:pPr>
            <a:endParaRPr lang="de-DE" dirty="0"/>
          </a:p>
          <a:p>
            <a:pPr marL="0" indent="0">
              <a:buNone/>
            </a:pPr>
            <a:endParaRPr lang="de-DE" dirty="0" smtClean="0"/>
          </a:p>
          <a:p>
            <a:pPr marL="0" indent="0">
              <a:buNone/>
            </a:pPr>
            <a:endParaRPr lang="de-DE" dirty="0" smtClean="0"/>
          </a:p>
          <a:p>
            <a:pPr marL="0" indent="0">
              <a:buNone/>
            </a:pPr>
            <a:endParaRPr lang="de-DE" dirty="0"/>
          </a:p>
          <a:p>
            <a:pPr marL="0" indent="0">
              <a:buNone/>
            </a:pPr>
            <a:endParaRPr lang="de-DE" dirty="0" smtClean="0"/>
          </a:p>
          <a:p>
            <a:pPr marL="0" indent="0">
              <a:buNone/>
            </a:pPr>
            <a:r>
              <a:rPr lang="de-DE" sz="2200" b="1" dirty="0"/>
              <a:t>Beachte: </a:t>
            </a:r>
            <a:r>
              <a:rPr lang="de-DE" sz="2200" dirty="0"/>
              <a:t>Schaue dir deine notierten Werte noch einmal an. Diese beschreiben kein Verhältnis und keine Anteile. D</a:t>
            </a:r>
            <a:r>
              <a:rPr lang="de-DE" sz="2200" dirty="0" smtClean="0"/>
              <a:t>ie Messwerte</a:t>
            </a:r>
            <a:r>
              <a:rPr lang="de-DE" sz="2200" dirty="0"/>
              <a:t> </a:t>
            </a:r>
            <a:r>
              <a:rPr lang="de-DE" sz="2200" dirty="0" smtClean="0"/>
              <a:t>geben den </a:t>
            </a:r>
            <a:r>
              <a:rPr lang="de-DE" sz="2200" dirty="0"/>
              <a:t>zeitlichen Verlauf  des Gewichts der Apfelstücke </a:t>
            </a:r>
            <a:r>
              <a:rPr lang="de-DE" sz="2200" dirty="0" smtClean="0"/>
              <a:t>an.</a:t>
            </a:r>
            <a:endParaRPr lang="de-DE" sz="2200" dirty="0"/>
          </a:p>
          <a:p>
            <a:pPr marL="0" indent="0">
              <a:buNone/>
            </a:pPr>
            <a:endParaRPr lang="de-DE" dirty="0"/>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 name="Grafik 1"/>
          <p:cNvPicPr>
            <a:picLocks noChangeAspect="1"/>
          </p:cNvPicPr>
          <p:nvPr/>
        </p:nvPicPr>
        <p:blipFill>
          <a:blip r:embed="rId2"/>
          <a:stretch>
            <a:fillRect/>
          </a:stretch>
        </p:blipFill>
        <p:spPr>
          <a:xfrm>
            <a:off x="2547392" y="2477268"/>
            <a:ext cx="3314231" cy="2808835"/>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17196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400" dirty="0"/>
              <a:t>Ein </a:t>
            </a:r>
            <a:r>
              <a:rPr lang="de-DE" sz="2400" b="1" dirty="0"/>
              <a:t>Säulendiagramm</a:t>
            </a:r>
            <a:r>
              <a:rPr lang="de-DE" sz="2400" dirty="0"/>
              <a:t> ermöglicht den Vergleich von Werten untereinander, indem die Häufigkeit oder Ausprägung eines Sachverhaltes als </a:t>
            </a:r>
            <a:r>
              <a:rPr lang="de-DE" sz="2400" dirty="0" smtClean="0"/>
              <a:t>Säule </a:t>
            </a:r>
            <a:r>
              <a:rPr lang="de-DE" sz="2400" dirty="0"/>
              <a:t>dargestellt </a:t>
            </a:r>
            <a:r>
              <a:rPr lang="de-DE" sz="2400" dirty="0" smtClean="0"/>
              <a:t>wird.</a:t>
            </a:r>
            <a:endParaRPr lang="de-DE" sz="2400" dirty="0"/>
          </a:p>
          <a:p>
            <a:pPr marL="0" indent="0">
              <a:buNone/>
            </a:pPr>
            <a:r>
              <a:rPr lang="de-DE" sz="2400" b="1" u="sng" dirty="0"/>
              <a:t>Beispiel</a:t>
            </a:r>
            <a:r>
              <a:rPr lang="de-DE" sz="2400" dirty="0" smtClean="0"/>
              <a:t>:</a:t>
            </a:r>
          </a:p>
          <a:p>
            <a:pPr marL="0" indent="0">
              <a:buNone/>
            </a:pPr>
            <a:endParaRPr lang="de-DE" sz="2400" dirty="0" smtClean="0"/>
          </a:p>
          <a:p>
            <a:pPr marL="0" indent="0">
              <a:buNone/>
            </a:pPr>
            <a:endParaRPr lang="de-DE" sz="2400" dirty="0"/>
          </a:p>
          <a:p>
            <a:pPr marL="0" indent="0">
              <a:buNone/>
            </a:pPr>
            <a:endParaRPr lang="de-DE" sz="2400" dirty="0"/>
          </a:p>
          <a:p>
            <a:pPr marL="0" indent="0">
              <a:buNone/>
            </a:pPr>
            <a:endParaRPr lang="de-DE" sz="2400" dirty="0" smtClean="0"/>
          </a:p>
          <a:p>
            <a:pPr marL="0" indent="0">
              <a:buNone/>
            </a:pPr>
            <a:r>
              <a:rPr lang="de-DE" sz="2400" b="1" dirty="0"/>
              <a:t>Beachte:</a:t>
            </a:r>
            <a:r>
              <a:rPr lang="de-DE" sz="2400" dirty="0"/>
              <a:t> Bei einem Säulen- oder Balkendiagramm wird nur die gesamte Veränderung betrachtet. Bei </a:t>
            </a:r>
            <a:r>
              <a:rPr lang="de-DE" sz="2400" dirty="0" smtClean="0"/>
              <a:t>deinem Experiment </a:t>
            </a:r>
            <a:r>
              <a:rPr lang="de-DE" sz="2400" dirty="0"/>
              <a:t>ist es jedoch wichtig den zeitlichen Verlauf darzustellen. </a:t>
            </a:r>
          </a:p>
          <a:p>
            <a:pPr marL="0" indent="0">
              <a:buNone/>
            </a:pPr>
            <a:endParaRPr lang="de-DE" sz="2400" dirty="0"/>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 name="Grafik 1"/>
          <p:cNvPicPr>
            <a:picLocks noChangeAspect="1"/>
          </p:cNvPicPr>
          <p:nvPr/>
        </p:nvPicPr>
        <p:blipFill>
          <a:blip r:embed="rId2"/>
          <a:stretch>
            <a:fillRect/>
          </a:stretch>
        </p:blipFill>
        <p:spPr>
          <a:xfrm>
            <a:off x="1931262" y="2991086"/>
            <a:ext cx="5122682" cy="2047401"/>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2561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lgn="just">
              <a:lnSpc>
                <a:spcPct val="100000"/>
              </a:lnSpc>
              <a:spcAft>
                <a:spcPts val="1200"/>
              </a:spcAft>
              <a:buNone/>
            </a:pPr>
            <a:r>
              <a:rPr lang="de-DE" sz="2000" dirty="0">
                <a:ea typeface="MS Mincho" panose="02020609040205080304" pitchFamily="49" charset="-128"/>
                <a:cs typeface="Times New Roman" panose="02020603050405020304" pitchFamily="18" charset="0"/>
              </a:rPr>
              <a:t>Für das angegebene Problem kann man viele </a:t>
            </a:r>
            <a:r>
              <a:rPr lang="de-DE" sz="2000" dirty="0" smtClean="0">
                <a:ea typeface="MS Mincho" panose="02020609040205080304" pitchFamily="49" charset="-128"/>
                <a:cs typeface="Times New Roman" panose="02020603050405020304" pitchFamily="18" charset="0"/>
              </a:rPr>
              <a:t>Vermutungen aufstellen</a:t>
            </a:r>
            <a:r>
              <a:rPr lang="de-DE" sz="2000" dirty="0">
                <a:ea typeface="MS Mincho" panose="02020609040205080304" pitchFamily="49" charset="-128"/>
                <a:cs typeface="Times New Roman" panose="02020603050405020304" pitchFamily="18" charset="0"/>
              </a:rPr>
              <a:t>. </a:t>
            </a:r>
            <a:endParaRPr lang="de-DE" sz="2000" dirty="0" smtClean="0">
              <a:ea typeface="MS Mincho" panose="02020609040205080304" pitchFamily="49" charset="-128"/>
              <a:cs typeface="Times New Roman" panose="02020603050405020304" pitchFamily="18" charset="0"/>
            </a:endParaRPr>
          </a:p>
          <a:p>
            <a:pPr marL="0" indent="0" algn="just">
              <a:lnSpc>
                <a:spcPct val="100000"/>
              </a:lnSpc>
              <a:spcAft>
                <a:spcPts val="1200"/>
              </a:spcAft>
              <a:buNone/>
            </a:pPr>
            <a:r>
              <a:rPr lang="de-DE" sz="2000" dirty="0" smtClean="0">
                <a:ea typeface="MS Mincho" panose="02020609040205080304" pitchFamily="49" charset="-128"/>
                <a:cs typeface="Times New Roman" panose="02020603050405020304" pitchFamily="18" charset="0"/>
              </a:rPr>
              <a:t>(Es </a:t>
            </a:r>
            <a:r>
              <a:rPr lang="de-DE" sz="2000" dirty="0">
                <a:ea typeface="MS Mincho" panose="02020609040205080304" pitchFamily="49" charset="-128"/>
                <a:cs typeface="Times New Roman" panose="02020603050405020304" pitchFamily="18" charset="0"/>
              </a:rPr>
              <a:t>ist nicht schlimm, wenn sich deine begründete Vermutung am Ende des Experiments als falsch herausstellt</a:t>
            </a:r>
            <a:r>
              <a:rPr lang="de-DE" sz="2000" dirty="0" smtClean="0">
                <a:ea typeface="MS Mincho" panose="02020609040205080304" pitchFamily="49" charset="-128"/>
                <a:cs typeface="Times New Roman" panose="02020603050405020304" pitchFamily="18" charset="0"/>
              </a:rPr>
              <a:t>.)</a:t>
            </a:r>
            <a:endParaRPr lang="de-DE" sz="2000" dirty="0">
              <a:ea typeface="MS Mincho" panose="02020609040205080304" pitchFamily="49" charset="-128"/>
              <a:cs typeface="Times New Roman" panose="02020603050405020304" pitchFamily="18" charset="0"/>
            </a:endParaRPr>
          </a:p>
          <a:p>
            <a:pPr marL="0" indent="0">
              <a:buNone/>
            </a:pPr>
            <a:endParaRPr lang="de-DE" sz="2000" dirty="0"/>
          </a:p>
        </p:txBody>
      </p:sp>
      <p:sp>
        <p:nvSpPr>
          <p:cNvPr id="12" name="Pfeil nach rechts 11">
            <a:hlinkClick r:id="rId2" action="ppaction://hlinksldjump"/>
          </p:cNvPr>
          <p:cNvSpPr/>
          <p:nvPr/>
        </p:nvSpPr>
        <p:spPr>
          <a:xfrm rot="10800000">
            <a:off x="333375"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9" name="Textfeld 18"/>
          <p:cNvSpPr txBox="1"/>
          <p:nvPr/>
        </p:nvSpPr>
        <p:spPr>
          <a:xfrm>
            <a:off x="1714500" y="391132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Wie bist du vorgegangen?</a:t>
            </a:r>
            <a:endParaRPr lang="de-DE" sz="2000" b="1" dirty="0">
              <a:solidFill>
                <a:schemeClr val="bg1"/>
              </a:solidFill>
              <a:latin typeface="Arial" panose="020B0604020202020204" pitchFamily="34" charset="0"/>
            </a:endParaRPr>
          </a:p>
        </p:txBody>
      </p:sp>
      <p:sp>
        <p:nvSpPr>
          <p:cNvPr id="20" name="Textfeld 19">
            <a:hlinkClick r:id="rId3" action="ppaction://hlinksldjump"/>
          </p:cNvPr>
          <p:cNvSpPr txBox="1"/>
          <p:nvPr/>
        </p:nvSpPr>
        <p:spPr>
          <a:xfrm>
            <a:off x="1714500" y="4311432"/>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Ich weiß nicht, was ich herausfinden soll. (A1.2)</a:t>
            </a:r>
            <a:endParaRPr lang="de-DE" sz="2000" dirty="0">
              <a:solidFill>
                <a:schemeClr val="tx1"/>
              </a:solidFill>
              <a:latin typeface="Arial" panose="020B0604020202020204" pitchFamily="34" charset="0"/>
            </a:endParaRPr>
          </a:p>
        </p:txBody>
      </p:sp>
      <p:sp>
        <p:nvSpPr>
          <p:cNvPr id="21" name="Textfeld 20">
            <a:hlinkClick r:id="rId4" action="ppaction://hlinksldjump"/>
          </p:cNvPr>
          <p:cNvSpPr txBox="1"/>
          <p:nvPr/>
        </p:nvSpPr>
        <p:spPr>
          <a:xfrm>
            <a:off x="1714500" y="4711542"/>
            <a:ext cx="547370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Ich habe eine wissenschaftlich begründete Vermutung aufgestellt. (A2)</a:t>
            </a:r>
            <a:endParaRPr lang="de-DE" sz="2000" dirty="0">
              <a:solidFill>
                <a:schemeClr val="tx1"/>
              </a:solidFill>
              <a:latin typeface="Arial" panose="020B0604020202020204" pitchFamily="34" charset="0"/>
            </a:endParaRPr>
          </a:p>
        </p:txBody>
      </p:sp>
      <p:sp>
        <p:nvSpPr>
          <p:cNvPr id="22" name="Textfeld 21">
            <a:hlinkClick r:id="rId5" action="ppaction://hlinksldjump"/>
          </p:cNvPr>
          <p:cNvSpPr txBox="1"/>
          <p:nvPr/>
        </p:nvSpPr>
        <p:spPr>
          <a:xfrm>
            <a:off x="1714500" y="5419428"/>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Meine Vermutung klingt nicht wissenschaftlich. (A1.1)</a:t>
            </a:r>
            <a:endParaRPr lang="de-DE" sz="2000" dirty="0">
              <a:solidFill>
                <a:schemeClr val="tx1"/>
              </a:solidFill>
              <a:latin typeface="Arial" panose="020B0604020202020204" pitchFamily="34" charset="0"/>
            </a:endParaRPr>
          </a:p>
        </p:txBody>
      </p:sp>
      <p:pic>
        <p:nvPicPr>
          <p:cNvPr id="17"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87749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7500" lnSpcReduction="20000"/>
          </a:bodyPr>
          <a:lstStyle/>
          <a:p>
            <a:pPr marL="0" indent="0" algn="just">
              <a:lnSpc>
                <a:spcPct val="150000"/>
              </a:lnSpc>
              <a:spcAft>
                <a:spcPts val="0"/>
              </a:spcAft>
              <a:buNone/>
            </a:pPr>
            <a:r>
              <a:rPr lang="de-DE" sz="2600" dirty="0">
                <a:ea typeface="MS Mincho" panose="02020609040205080304" pitchFamily="49" charset="-128"/>
                <a:cs typeface="Times New Roman" panose="02020603050405020304" pitchFamily="18" charset="0"/>
              </a:rPr>
              <a:t>Erinnerst du dich noch daran, als du dein Experiment geplant hast? Du hast zwei Versuchsansätze geplant: Einmal ist </a:t>
            </a:r>
            <a:r>
              <a:rPr lang="de-DE" sz="2600" dirty="0" smtClean="0">
                <a:ea typeface="MS Mincho" panose="02020609040205080304" pitchFamily="49" charset="-128"/>
                <a:cs typeface="Times New Roman" panose="02020603050405020304" pitchFamily="18" charset="0"/>
              </a:rPr>
              <a:t>die Variable </a:t>
            </a:r>
            <a:r>
              <a:rPr lang="de-DE" sz="2600" dirty="0">
                <a:ea typeface="MS Mincho" panose="02020609040205080304" pitchFamily="49" charset="-128"/>
                <a:cs typeface="Times New Roman" panose="02020603050405020304" pitchFamily="18" charset="0"/>
              </a:rPr>
              <a:t>vorhanden, einmal nicht. Da wir nun beide Versuchsansätze in einem Diagramm </a:t>
            </a:r>
            <a:r>
              <a:rPr lang="de-DE" sz="2600" dirty="0" smtClean="0">
                <a:ea typeface="MS Mincho" panose="02020609040205080304" pitchFamily="49" charset="-128"/>
                <a:cs typeface="Times New Roman" panose="02020603050405020304" pitchFamily="18" charset="0"/>
              </a:rPr>
              <a:t>zusammenfassen, </a:t>
            </a:r>
            <a:r>
              <a:rPr lang="de-DE" sz="2600" dirty="0">
                <a:ea typeface="MS Mincho" panose="02020609040205080304" pitchFamily="49" charset="-128"/>
                <a:cs typeface="Times New Roman" panose="02020603050405020304" pitchFamily="18" charset="0"/>
              </a:rPr>
              <a:t>untersuchen wir die Auswirkungen der Zeit auf das Gewicht des Apfels</a:t>
            </a:r>
            <a:r>
              <a:rPr lang="de-DE" sz="2600" dirty="0" smtClean="0">
                <a:ea typeface="MS Mincho" panose="02020609040205080304" pitchFamily="49" charset="-128"/>
                <a:cs typeface="Times New Roman" panose="02020603050405020304" pitchFamily="18" charset="0"/>
              </a:rPr>
              <a:t>.</a:t>
            </a:r>
            <a:endParaRPr lang="de-DE" sz="2600" dirty="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sz="2400" dirty="0">
              <a:ea typeface="MS Mincho" panose="02020609040205080304" pitchFamily="49" charset="-128"/>
              <a:cs typeface="Times New Roman" panose="02020603050405020304" pitchFamily="18" charset="0"/>
            </a:endParaRPr>
          </a:p>
          <a:p>
            <a:pPr marL="0" indent="0" algn="just">
              <a:lnSpc>
                <a:spcPct val="120000"/>
              </a:lnSpc>
              <a:buNone/>
            </a:pPr>
            <a:r>
              <a:rPr lang="de-DE" sz="2600" dirty="0">
                <a:ea typeface="MS Mincho" panose="02020609040205080304" pitchFamily="49" charset="-128"/>
                <a:cs typeface="Times New Roman" panose="02020603050405020304" pitchFamily="18" charset="0"/>
              </a:rPr>
              <a:t>Wenn du einen zeitlichen Verlauf untersuchen willst, stellst du diesen in Leserichtung dar. Das bedeutet: Du ordnest die Zeit auf einer waagerechten </a:t>
            </a:r>
            <a:r>
              <a:rPr lang="de-DE" sz="2600" dirty="0">
                <a:ea typeface="MS Mincho" panose="02020609040205080304" pitchFamily="49" charset="-128"/>
                <a:cs typeface="Times New Roman" panose="02020603050405020304" pitchFamily="18" charset="0"/>
                <a:hlinkClick r:id="rId2" action="ppaction://hlinksldjump"/>
              </a:rPr>
              <a:t>Achse </a:t>
            </a:r>
            <a:r>
              <a:rPr lang="de-DE" sz="2600" dirty="0">
                <a:ea typeface="MS Mincho" panose="02020609040205080304" pitchFamily="49" charset="-128"/>
                <a:cs typeface="Times New Roman" panose="02020603050405020304" pitchFamily="18" charset="0"/>
              </a:rPr>
              <a:t>an (von links nach rechts) und die beobachtete Eigenschaft (z.B. Gewicht) trägst du auf die senkrechte Achse ein (von unten nach oben).</a:t>
            </a:r>
            <a:endParaRPr lang="de-DE" sz="2600"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2537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Autofit/>
          </a:bodyPr>
          <a:lstStyle/>
          <a:p>
            <a:pPr marL="0" indent="0" algn="just">
              <a:lnSpc>
                <a:spcPct val="150000"/>
              </a:lnSpc>
              <a:spcAft>
                <a:spcPts val="0"/>
              </a:spcAft>
              <a:buNone/>
            </a:pPr>
            <a:r>
              <a:rPr lang="de-DE" sz="1400" dirty="0" smtClean="0">
                <a:ea typeface="MS Mincho" panose="02020609040205080304" pitchFamily="49" charset="-128"/>
                <a:cs typeface="Times New Roman" panose="02020603050405020304" pitchFamily="18" charset="0"/>
              </a:rPr>
              <a:t>Damit </a:t>
            </a:r>
            <a:r>
              <a:rPr lang="de-DE" sz="1400" dirty="0">
                <a:ea typeface="MS Mincho" panose="02020609040205080304" pitchFamily="49" charset="-128"/>
                <a:cs typeface="Times New Roman" panose="02020603050405020304" pitchFamily="18" charset="0"/>
              </a:rPr>
              <a:t>du das Diagramm richtig lesen kannst, ist es wichtig, dass die Beschriftung </a:t>
            </a:r>
            <a:r>
              <a:rPr lang="de-DE" sz="1400" b="1" dirty="0">
                <a:ea typeface="MS Mincho" panose="02020609040205080304" pitchFamily="49" charset="-128"/>
                <a:cs typeface="Times New Roman" panose="02020603050405020304" pitchFamily="18" charset="0"/>
              </a:rPr>
              <a:t>übersichtlich</a:t>
            </a:r>
            <a:r>
              <a:rPr lang="de-DE" sz="1400" dirty="0">
                <a:ea typeface="MS Mincho" panose="02020609040205080304" pitchFamily="49" charset="-128"/>
                <a:cs typeface="Times New Roman" panose="02020603050405020304" pitchFamily="18" charset="0"/>
              </a:rPr>
              <a:t>, </a:t>
            </a:r>
            <a:r>
              <a:rPr lang="de-DE" sz="1400" b="1" dirty="0">
                <a:ea typeface="MS Mincho" panose="02020609040205080304" pitchFamily="49" charset="-128"/>
                <a:cs typeface="Times New Roman" panose="02020603050405020304" pitchFamily="18" charset="0"/>
              </a:rPr>
              <a:t>eindeutig</a:t>
            </a:r>
            <a:r>
              <a:rPr lang="de-DE" sz="1400" dirty="0">
                <a:ea typeface="MS Mincho" panose="02020609040205080304" pitchFamily="49" charset="-128"/>
                <a:cs typeface="Times New Roman" panose="02020603050405020304" pitchFamily="18" charset="0"/>
              </a:rPr>
              <a:t> und </a:t>
            </a:r>
            <a:r>
              <a:rPr lang="de-DE" sz="1400" b="1" dirty="0">
                <a:ea typeface="MS Mincho" panose="02020609040205080304" pitchFamily="49" charset="-128"/>
                <a:cs typeface="Times New Roman" panose="02020603050405020304" pitchFamily="18" charset="0"/>
              </a:rPr>
              <a:t>vollständig</a:t>
            </a:r>
            <a:r>
              <a:rPr lang="de-DE" sz="1400" dirty="0">
                <a:ea typeface="MS Mincho" panose="02020609040205080304" pitchFamily="49" charset="-128"/>
                <a:cs typeface="Times New Roman" panose="02020603050405020304" pitchFamily="18" charset="0"/>
              </a:rPr>
              <a:t> ist. </a:t>
            </a:r>
            <a:endParaRPr lang="de-DE" sz="1400" dirty="0" smtClean="0">
              <a:ea typeface="MS Mincho" panose="02020609040205080304" pitchFamily="49" charset="-128"/>
              <a:cs typeface="Times New Roman" panose="02020603050405020304" pitchFamily="18" charset="0"/>
            </a:endParaRPr>
          </a:p>
          <a:p>
            <a:pPr marL="0" indent="0" algn="just">
              <a:spcAft>
                <a:spcPts val="0"/>
              </a:spcAft>
              <a:buNone/>
            </a:pPr>
            <a:r>
              <a:rPr lang="de-DE" sz="1600" b="1" u="sng" dirty="0" smtClean="0">
                <a:ea typeface="MS Mincho" panose="02020609040205080304" pitchFamily="49" charset="-128"/>
                <a:cs typeface="Times New Roman" panose="02020603050405020304" pitchFamily="18" charset="0"/>
              </a:rPr>
              <a:t>Beachte</a:t>
            </a:r>
            <a:r>
              <a:rPr lang="de-DE" sz="1600" dirty="0" smtClean="0">
                <a:ea typeface="MS Mincho" panose="02020609040205080304" pitchFamily="49" charset="-128"/>
                <a:cs typeface="Times New Roman" panose="02020603050405020304" pitchFamily="18" charset="0"/>
              </a:rPr>
              <a:t>:</a:t>
            </a:r>
          </a:p>
          <a:p>
            <a:pPr marL="342900" lvl="0" indent="-342900" algn="just">
              <a:spcAft>
                <a:spcPts val="0"/>
              </a:spcAft>
              <a:buFont typeface="Cambria" panose="02040503050406030204" pitchFamily="18" charset="0"/>
              <a:buChar char="-"/>
            </a:pPr>
            <a:r>
              <a:rPr lang="de-DE" sz="1600" dirty="0" smtClean="0">
                <a:ea typeface="MS Mincho" panose="02020609040205080304" pitchFamily="49" charset="-128"/>
                <a:cs typeface="Times New Roman" panose="02020603050405020304" pitchFamily="18" charset="0"/>
              </a:rPr>
              <a:t>Damit das Diagramm </a:t>
            </a:r>
            <a:r>
              <a:rPr lang="de-DE" sz="1600" b="1" dirty="0" smtClean="0">
                <a:ea typeface="MS Mincho" panose="02020609040205080304" pitchFamily="49" charset="-128"/>
                <a:cs typeface="Times New Roman" panose="02020603050405020304" pitchFamily="18" charset="0"/>
              </a:rPr>
              <a:t>übersichtlich</a:t>
            </a:r>
            <a:r>
              <a:rPr lang="de-DE" sz="1600" dirty="0" smtClean="0">
                <a:ea typeface="MS Mincho" panose="02020609040205080304" pitchFamily="49" charset="-128"/>
                <a:cs typeface="Times New Roman" panose="02020603050405020304" pitchFamily="18" charset="0"/>
              </a:rPr>
              <a:t> ist, sollte es mit kurzen und aussagekräftigen Worten beschriftet werden.</a:t>
            </a:r>
          </a:p>
          <a:p>
            <a:pPr marL="221615" indent="0" algn="just">
              <a:spcAft>
                <a:spcPts val="0"/>
              </a:spcAft>
              <a:buNone/>
            </a:pPr>
            <a:r>
              <a:rPr lang="de-DE" sz="1400" b="1" i="1" dirty="0" smtClean="0">
                <a:solidFill>
                  <a:schemeClr val="accent5">
                    <a:lumMod val="75000"/>
                  </a:schemeClr>
                </a:solidFill>
                <a:ea typeface="MS Mincho" panose="02020609040205080304" pitchFamily="49" charset="-128"/>
                <a:cs typeface="Times New Roman" panose="02020603050405020304" pitchFamily="18" charset="0"/>
              </a:rPr>
              <a:t>Bsp</a:t>
            </a:r>
            <a:r>
              <a:rPr lang="de-DE" sz="1400" i="1" dirty="0" smtClean="0">
                <a:solidFill>
                  <a:schemeClr val="accent5">
                    <a:lumMod val="75000"/>
                  </a:schemeClr>
                </a:solidFill>
                <a:ea typeface="MS Mincho" panose="02020609040205080304" pitchFamily="49" charset="-128"/>
                <a:cs typeface="Times New Roman" panose="02020603050405020304" pitchFamily="18" charset="0"/>
              </a:rPr>
              <a:t>.:  Statt „Die Höhe, die beim Springen erreicht wurde (in Metern)“ solltest du „Sprunghöhe [m]“ schreiben</a:t>
            </a:r>
            <a:endParaRPr lang="de-DE" sz="1400" dirty="0" smtClean="0">
              <a:solidFill>
                <a:schemeClr val="accent5">
                  <a:lumMod val="75000"/>
                </a:schemeClr>
              </a:solidFill>
              <a:ea typeface="MS Mincho" panose="02020609040205080304" pitchFamily="49" charset="-128"/>
              <a:cs typeface="Times New Roman" panose="02020603050405020304" pitchFamily="18" charset="0"/>
            </a:endParaRPr>
          </a:p>
          <a:p>
            <a:pPr marL="342900" lvl="0" indent="-342900" algn="just">
              <a:spcAft>
                <a:spcPts val="0"/>
              </a:spcAft>
              <a:buFont typeface="Cambria" panose="02040503050406030204" pitchFamily="18" charset="0"/>
              <a:buChar char="-"/>
            </a:pPr>
            <a:r>
              <a:rPr lang="de-DE" sz="1600" dirty="0" smtClean="0">
                <a:ea typeface="MS Mincho" panose="02020609040205080304" pitchFamily="49" charset="-128"/>
                <a:cs typeface="Times New Roman" panose="02020603050405020304" pitchFamily="18" charset="0"/>
              </a:rPr>
              <a:t>Der </a:t>
            </a:r>
            <a:r>
              <a:rPr lang="de-DE" sz="1600" dirty="0">
                <a:ea typeface="MS Mincho" panose="02020609040205080304" pitchFamily="49" charset="-128"/>
                <a:cs typeface="Times New Roman" panose="02020603050405020304" pitchFamily="18" charset="0"/>
              </a:rPr>
              <a:t>Leser des Diagramms sollte sofort verstehen, was die Achsenbeschriftung bedeuten soll. Daher sollte sie </a:t>
            </a:r>
            <a:r>
              <a:rPr lang="de-DE" sz="1600" b="1" dirty="0">
                <a:ea typeface="MS Mincho" panose="02020609040205080304" pitchFamily="49" charset="-128"/>
                <a:cs typeface="Times New Roman" panose="02020603050405020304" pitchFamily="18" charset="0"/>
              </a:rPr>
              <a:t>eindeutig</a:t>
            </a:r>
            <a:r>
              <a:rPr lang="de-DE" sz="1600" dirty="0">
                <a:ea typeface="MS Mincho" panose="02020609040205080304" pitchFamily="49" charset="-128"/>
                <a:cs typeface="Times New Roman" panose="02020603050405020304" pitchFamily="18" charset="0"/>
              </a:rPr>
              <a:t> beschriftet werden.</a:t>
            </a:r>
          </a:p>
          <a:p>
            <a:pPr indent="0" algn="just">
              <a:spcAft>
                <a:spcPts val="0"/>
              </a:spcAft>
              <a:buNone/>
            </a:pPr>
            <a:r>
              <a:rPr lang="de-DE" sz="1400" b="1" i="1" dirty="0">
                <a:solidFill>
                  <a:schemeClr val="accent5">
                    <a:lumMod val="75000"/>
                  </a:schemeClr>
                </a:solidFill>
                <a:ea typeface="MS Mincho" panose="02020609040205080304" pitchFamily="49" charset="-128"/>
                <a:cs typeface="Times New Roman" panose="02020603050405020304" pitchFamily="18" charset="0"/>
              </a:rPr>
              <a:t>Bsp</a:t>
            </a:r>
            <a:r>
              <a:rPr lang="de-DE" sz="1400" i="1" dirty="0">
                <a:solidFill>
                  <a:schemeClr val="accent5">
                    <a:lumMod val="75000"/>
                  </a:schemeClr>
                </a:solidFill>
                <a:ea typeface="MS Mincho" panose="02020609040205080304" pitchFamily="49" charset="-128"/>
                <a:cs typeface="Times New Roman" panose="02020603050405020304" pitchFamily="18" charset="0"/>
              </a:rPr>
              <a:t>.: Die Achsenbeschriftung „Blüte“ ermöglicht keine eindeutigen Rückschlüsse. Ist damit der Durchmesser, die Farbe, die Anzahl oder die Größe gemeint?  </a:t>
            </a:r>
          </a:p>
          <a:p>
            <a:pPr marL="342900" lvl="0" indent="-342900" algn="just">
              <a:spcAft>
                <a:spcPts val="0"/>
              </a:spcAft>
              <a:buFont typeface="Cambria" panose="02040503050406030204" pitchFamily="18" charset="0"/>
              <a:buChar char="-"/>
            </a:pPr>
            <a:r>
              <a:rPr lang="de-DE" sz="1600" dirty="0">
                <a:ea typeface="MS Mincho" panose="02020609040205080304" pitchFamily="49" charset="-128"/>
                <a:cs typeface="Times New Roman" panose="02020603050405020304" pitchFamily="18" charset="0"/>
              </a:rPr>
              <a:t>Zu einer </a:t>
            </a:r>
            <a:r>
              <a:rPr lang="de-DE" sz="1600" b="1" dirty="0">
                <a:ea typeface="MS Mincho" panose="02020609040205080304" pitchFamily="49" charset="-128"/>
                <a:cs typeface="Times New Roman" panose="02020603050405020304" pitchFamily="18" charset="0"/>
              </a:rPr>
              <a:t>vollständigen</a:t>
            </a:r>
            <a:r>
              <a:rPr lang="de-DE" sz="1600" dirty="0">
                <a:ea typeface="MS Mincho" panose="02020609040205080304" pitchFamily="49" charset="-128"/>
                <a:cs typeface="Times New Roman" panose="02020603050405020304" pitchFamily="18" charset="0"/>
              </a:rPr>
              <a:t> Beschriftung gehört, dass neben der Bezeichnung auch die Einheiten auf der Beschriftung erkennbar sind.</a:t>
            </a:r>
          </a:p>
          <a:p>
            <a:pPr marL="220980" indent="0" algn="just">
              <a:spcAft>
                <a:spcPts val="0"/>
              </a:spcAft>
              <a:buNone/>
            </a:pPr>
            <a:r>
              <a:rPr lang="de-DE" sz="1400" b="1" i="1" dirty="0">
                <a:solidFill>
                  <a:schemeClr val="accent5">
                    <a:lumMod val="75000"/>
                  </a:schemeClr>
                </a:solidFill>
                <a:ea typeface="MS Mincho" panose="02020609040205080304" pitchFamily="49" charset="-128"/>
                <a:cs typeface="Times New Roman" panose="02020603050405020304" pitchFamily="18" charset="0"/>
              </a:rPr>
              <a:t>Bsp</a:t>
            </a:r>
            <a:r>
              <a:rPr lang="de-DE" sz="1400" i="1" dirty="0">
                <a:solidFill>
                  <a:schemeClr val="accent5">
                    <a:lumMod val="75000"/>
                  </a:schemeClr>
                </a:solidFill>
                <a:ea typeface="MS Mincho" panose="02020609040205080304" pitchFamily="49" charset="-128"/>
                <a:cs typeface="Times New Roman" panose="02020603050405020304" pitchFamily="18" charset="0"/>
              </a:rPr>
              <a:t>.: Statt „Größe“ solltest du „Größe [m]“ oder „Größe [cm]“ schreiben, damit deutlich wird, in welchen Größeneinheiten die Daten gemessen wurden</a:t>
            </a:r>
            <a:r>
              <a:rPr lang="de-DE" sz="1400" i="1" dirty="0" smtClean="0">
                <a:solidFill>
                  <a:schemeClr val="accent5">
                    <a:lumMod val="75000"/>
                  </a:schemeClr>
                </a:solidFill>
                <a:ea typeface="MS Mincho" panose="02020609040205080304" pitchFamily="49" charset="-128"/>
                <a:cs typeface="Times New Roman" panose="02020603050405020304" pitchFamily="18" charset="0"/>
              </a:rPr>
              <a:t>.</a:t>
            </a:r>
            <a:endParaRPr lang="de-DE" sz="1400" dirty="0">
              <a:solidFill>
                <a:schemeClr val="accent5">
                  <a:lumMod val="75000"/>
                </a:schemeClr>
              </a:solidFill>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4197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607392"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10000"/>
          </a:bodyPr>
          <a:lstStyle/>
          <a:p>
            <a:pPr marL="0" indent="0">
              <a:buNone/>
            </a:pPr>
            <a:r>
              <a:rPr lang="de-DE" dirty="0" smtClean="0"/>
              <a:t>Jemand hat aus den Daten des Experiments ein Liniendiagramm gezeichnet:</a:t>
            </a:r>
          </a:p>
          <a:p>
            <a:pPr marL="0" indent="0">
              <a:buNone/>
            </a:pPr>
            <a:endParaRPr lang="de-DE" dirty="0"/>
          </a:p>
          <a:p>
            <a:pPr marL="0" indent="0">
              <a:buNone/>
            </a:pPr>
            <a:endParaRPr lang="de-DE" dirty="0" smtClean="0"/>
          </a:p>
          <a:p>
            <a:pPr marL="0" indent="0">
              <a:buNone/>
            </a:pPr>
            <a:endParaRPr lang="de-DE" dirty="0" smtClean="0"/>
          </a:p>
          <a:p>
            <a:pPr marL="0" indent="0">
              <a:buNone/>
            </a:pPr>
            <a:endParaRPr lang="de-DE" dirty="0"/>
          </a:p>
          <a:p>
            <a:pPr marL="0" indent="0">
              <a:buNone/>
            </a:pPr>
            <a:endParaRPr lang="de-DE" dirty="0" smtClean="0"/>
          </a:p>
          <a:p>
            <a:pPr marL="0" indent="0">
              <a:buNone/>
            </a:pPr>
            <a:endParaRPr lang="de-DE" dirty="0"/>
          </a:p>
          <a:p>
            <a:pPr marL="0" indent="0">
              <a:buNone/>
            </a:pPr>
            <a:r>
              <a:rPr lang="de-DE" sz="2200" dirty="0"/>
              <a:t>Wenn das Diagramm im Nullpunkt </a:t>
            </a:r>
            <a:r>
              <a:rPr lang="de-DE" sz="2200" dirty="0" smtClean="0"/>
              <a:t>beginnt, so bedeutet dies, </a:t>
            </a:r>
            <a:r>
              <a:rPr lang="de-DE" sz="2200" dirty="0"/>
              <a:t>dass der Apfel zu Beginn des Experiments ein Gewicht von </a:t>
            </a:r>
            <a:r>
              <a:rPr lang="de-DE" sz="2200" dirty="0" smtClean="0"/>
              <a:t>0g hat</a:t>
            </a:r>
            <a:r>
              <a:rPr lang="de-DE" sz="2200" dirty="0"/>
              <a:t>. Danach steigt sein Gewicht auf das Ausgangsgewicht an, bevor er wieder langsam an Gewicht verliert.</a:t>
            </a:r>
          </a:p>
        </p:txBody>
      </p:sp>
      <p:graphicFrame>
        <p:nvGraphicFramePr>
          <p:cNvPr id="12" name="Diagramm 11"/>
          <p:cNvGraphicFramePr/>
          <p:nvPr>
            <p:extLst>
              <p:ext uri="{D42A27DB-BD31-4B8C-83A1-F6EECF244321}">
                <p14:modId xmlns:p14="http://schemas.microsoft.com/office/powerpoint/2010/main" val="4255624686"/>
              </p:ext>
            </p:extLst>
          </p:nvPr>
        </p:nvGraphicFramePr>
        <p:xfrm>
          <a:off x="1337011" y="2420794"/>
          <a:ext cx="5325046" cy="2487107"/>
        </p:xfrm>
        <a:graphic>
          <a:graphicData uri="http://schemas.openxmlformats.org/drawingml/2006/chart">
            <c:chart xmlns:c="http://schemas.openxmlformats.org/drawingml/2006/chart" xmlns:r="http://schemas.openxmlformats.org/officeDocument/2006/relationships" r:id="rId2"/>
          </a:graphicData>
        </a:graphic>
      </p:graphicFrame>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4684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812666"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5048572"/>
          </a:xfrm>
        </p:spPr>
        <p:txBody>
          <a:bodyPr>
            <a:normAutofit fontScale="62500" lnSpcReduction="20000"/>
          </a:bodyPr>
          <a:lstStyle/>
          <a:p>
            <a:pPr marL="0" indent="0">
              <a:lnSpc>
                <a:spcPct val="150000"/>
              </a:lnSpc>
              <a:spcAft>
                <a:spcPts val="0"/>
              </a:spcAft>
              <a:buNone/>
            </a:pPr>
            <a:r>
              <a:rPr lang="de-DE" dirty="0">
                <a:ea typeface="MS Mincho" panose="02020609040205080304" pitchFamily="49" charset="-128"/>
                <a:cs typeface="Times New Roman" panose="02020603050405020304" pitchFamily="18" charset="0"/>
              </a:rPr>
              <a:t>Will man unterschiedliche Versuchsansätze miteinander vergleichen, so kann man diese unter bestimmten Voraussetzungen </a:t>
            </a:r>
            <a:r>
              <a:rPr lang="de-DE" b="1" dirty="0" smtClean="0">
                <a:ea typeface="MS Mincho" panose="02020609040205080304" pitchFamily="49" charset="-128"/>
                <a:cs typeface="Times New Roman" panose="02020603050405020304" pitchFamily="18" charset="0"/>
              </a:rPr>
              <a:t>gemeinsam</a:t>
            </a:r>
            <a:r>
              <a:rPr lang="de-DE" dirty="0" smtClean="0">
                <a:ea typeface="MS Mincho" panose="02020609040205080304" pitchFamily="49" charset="-128"/>
                <a:cs typeface="Times New Roman" panose="02020603050405020304" pitchFamily="18" charset="0"/>
              </a:rPr>
              <a:t> in ein Diagramm eintragen. </a:t>
            </a:r>
            <a:endParaRPr lang="de-DE"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b="1" dirty="0" smtClean="0">
                <a:ea typeface="MS Mincho" panose="02020609040205080304" pitchFamily="49" charset="-128"/>
                <a:cs typeface="Times New Roman" panose="02020603050405020304" pitchFamily="18" charset="0"/>
              </a:rPr>
              <a:t>Voraussetzungen:</a:t>
            </a:r>
            <a:endParaRPr lang="de-DE" dirty="0">
              <a:ea typeface="MS Mincho" panose="02020609040205080304" pitchFamily="49" charset="-128"/>
              <a:cs typeface="Times New Roman" panose="02020603050405020304" pitchFamily="18" charset="0"/>
            </a:endParaRPr>
          </a:p>
          <a:p>
            <a:pPr marL="342900" lvl="0" indent="-342900">
              <a:lnSpc>
                <a:spcPct val="150000"/>
              </a:lnSpc>
              <a:spcAft>
                <a:spcPts val="0"/>
              </a:spcAft>
              <a:buFont typeface="Cambria" panose="02040503050406030204" pitchFamily="18" charset="0"/>
              <a:buChar char="-"/>
            </a:pPr>
            <a:r>
              <a:rPr lang="de-DE" dirty="0">
                <a:ea typeface="MS Mincho" panose="02020609040205080304" pitchFamily="49" charset="-128"/>
                <a:cs typeface="Times New Roman" panose="02020603050405020304" pitchFamily="18" charset="0"/>
              </a:rPr>
              <a:t>Der Diagrammtyp eignet sich für eine Darstellung von mehreren Ansätzen </a:t>
            </a:r>
            <a:r>
              <a:rPr lang="de-DE" dirty="0" smtClean="0">
                <a:ea typeface="MS Mincho" panose="02020609040205080304" pitchFamily="49" charset="-128"/>
                <a:cs typeface="Times New Roman" panose="02020603050405020304" pitchFamily="18" charset="0"/>
              </a:rPr>
              <a:t>in einem Diagramm.</a:t>
            </a:r>
            <a:endParaRPr lang="de-DE" dirty="0">
              <a:ea typeface="MS Mincho" panose="02020609040205080304" pitchFamily="49" charset="-128"/>
              <a:cs typeface="Times New Roman" panose="02020603050405020304" pitchFamily="18" charset="0"/>
            </a:endParaRPr>
          </a:p>
          <a:p>
            <a:pPr marL="342900" lvl="0" indent="-342900">
              <a:lnSpc>
                <a:spcPct val="150000"/>
              </a:lnSpc>
              <a:spcAft>
                <a:spcPts val="0"/>
              </a:spcAft>
              <a:buFont typeface="Cambria" panose="02040503050406030204" pitchFamily="18" charset="0"/>
              <a:buChar char="-"/>
            </a:pPr>
            <a:r>
              <a:rPr lang="de-DE" dirty="0">
                <a:ea typeface="MS Mincho" panose="02020609040205080304" pitchFamily="49" charset="-128"/>
                <a:cs typeface="Times New Roman" panose="02020603050405020304" pitchFamily="18" charset="0"/>
              </a:rPr>
              <a:t>Die Versuchsansätze gehen von den gleichen Ausgangsbedingungen </a:t>
            </a:r>
            <a:r>
              <a:rPr lang="de-DE" dirty="0" smtClean="0">
                <a:ea typeface="MS Mincho" panose="02020609040205080304" pitchFamily="49" charset="-128"/>
                <a:cs typeface="Times New Roman" panose="02020603050405020304" pitchFamily="18" charset="0"/>
              </a:rPr>
              <a:t>aus.</a:t>
            </a:r>
            <a:endParaRPr lang="de-DE" dirty="0">
              <a:ea typeface="MS Mincho" panose="02020609040205080304" pitchFamily="49" charset="-128"/>
              <a:cs typeface="Times New Roman" panose="02020603050405020304" pitchFamily="18" charset="0"/>
            </a:endParaRPr>
          </a:p>
          <a:p>
            <a:pPr marL="342900" lvl="0" indent="-342900">
              <a:lnSpc>
                <a:spcPct val="150000"/>
              </a:lnSpc>
              <a:spcAft>
                <a:spcPts val="0"/>
              </a:spcAft>
              <a:buFont typeface="Cambria" panose="02040503050406030204" pitchFamily="18" charset="0"/>
              <a:buChar char="-"/>
            </a:pPr>
            <a:r>
              <a:rPr lang="de-DE" dirty="0">
                <a:ea typeface="MS Mincho" panose="02020609040205080304" pitchFamily="49" charset="-128"/>
                <a:cs typeface="Times New Roman" panose="02020603050405020304" pitchFamily="18" charset="0"/>
              </a:rPr>
              <a:t>Die Messergebnisse wurden in den gleichen Maßeinheiten </a:t>
            </a:r>
            <a:r>
              <a:rPr lang="de-DE" dirty="0" smtClean="0">
                <a:ea typeface="MS Mincho" panose="02020609040205080304" pitchFamily="49" charset="-128"/>
                <a:cs typeface="Times New Roman" panose="02020603050405020304" pitchFamily="18" charset="0"/>
              </a:rPr>
              <a:t>ermittelt.</a:t>
            </a:r>
          </a:p>
          <a:p>
            <a:pPr marL="342900" lvl="0" indent="-342900">
              <a:lnSpc>
                <a:spcPct val="150000"/>
              </a:lnSpc>
              <a:spcAft>
                <a:spcPts val="0"/>
              </a:spcAft>
              <a:buFont typeface="Cambria" panose="02040503050406030204" pitchFamily="18" charset="0"/>
              <a:buChar char="-"/>
            </a:pPr>
            <a:r>
              <a:rPr lang="de-DE" sz="2900" dirty="0">
                <a:ea typeface="MS Mincho" panose="02020609040205080304" pitchFamily="49" charset="-128"/>
                <a:cs typeface="Times New Roman" panose="02020603050405020304" pitchFamily="18" charset="0"/>
              </a:rPr>
              <a:t>D</a:t>
            </a:r>
            <a:r>
              <a:rPr lang="de-DE" sz="2900" dirty="0" smtClean="0">
                <a:ea typeface="MS Mincho" panose="02020609040205080304" pitchFamily="49" charset="-128"/>
                <a:cs typeface="Times New Roman" panose="02020603050405020304" pitchFamily="18" charset="0"/>
              </a:rPr>
              <a:t>ie </a:t>
            </a:r>
            <a:r>
              <a:rPr lang="de-DE" sz="2900" dirty="0">
                <a:ea typeface="MS Mincho" panose="02020609040205080304" pitchFamily="49" charset="-128"/>
                <a:cs typeface="Times New Roman" panose="02020603050405020304" pitchFamily="18" charset="0"/>
              </a:rPr>
              <a:t>untersuchten </a:t>
            </a:r>
            <a:r>
              <a:rPr lang="de-DE" sz="2900" dirty="0" smtClean="0">
                <a:ea typeface="MS Mincho" panose="02020609040205080304" pitchFamily="49" charset="-128"/>
                <a:cs typeface="Times New Roman" panose="02020603050405020304" pitchFamily="18" charset="0"/>
              </a:rPr>
              <a:t>Variablen </a:t>
            </a:r>
            <a:r>
              <a:rPr lang="de-DE" sz="2900" dirty="0">
                <a:ea typeface="MS Mincho" panose="02020609040205080304" pitchFamily="49" charset="-128"/>
                <a:cs typeface="Times New Roman" panose="02020603050405020304" pitchFamily="18" charset="0"/>
              </a:rPr>
              <a:t>für </a:t>
            </a:r>
            <a:r>
              <a:rPr lang="de-DE" sz="2900" dirty="0" smtClean="0">
                <a:ea typeface="MS Mincho" panose="02020609040205080304" pitchFamily="49" charset="-128"/>
                <a:cs typeface="Times New Roman" panose="02020603050405020304" pitchFamily="18" charset="0"/>
              </a:rPr>
              <a:t>das Experiment </a:t>
            </a:r>
            <a:r>
              <a:rPr lang="de-DE" sz="2900" dirty="0">
                <a:ea typeface="MS Mincho" panose="02020609040205080304" pitchFamily="49" charset="-128"/>
                <a:cs typeface="Times New Roman" panose="02020603050405020304" pitchFamily="18" charset="0"/>
              </a:rPr>
              <a:t>und die Diagrammachsen sind </a:t>
            </a:r>
            <a:r>
              <a:rPr lang="de-DE" sz="2900" dirty="0" smtClean="0">
                <a:ea typeface="MS Mincho" panose="02020609040205080304" pitchFamily="49" charset="-128"/>
                <a:cs typeface="Times New Roman" panose="02020603050405020304" pitchFamily="18" charset="0"/>
              </a:rPr>
              <a:t>gleich.</a:t>
            </a:r>
            <a:endParaRPr lang="de-DE" sz="2900" dirty="0"/>
          </a:p>
        </p:txBody>
      </p:sp>
      <p:sp>
        <p:nvSpPr>
          <p:cNvPr id="12" name="Pfeil nach rechts 11">
            <a:hlinkClick r:id="" action="ppaction://hlinkshowjump?jump=lastslideviewed"/>
          </p:cNvPr>
          <p:cNvSpPr/>
          <p:nvPr/>
        </p:nvSpPr>
        <p:spPr>
          <a:xfrm rot="10800000">
            <a:off x="7918994" y="6001845"/>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27764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607392"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nSpc>
                <a:spcPct val="150000"/>
              </a:lnSpc>
              <a:spcAft>
                <a:spcPts val="0"/>
              </a:spcAft>
              <a:buNone/>
            </a:pPr>
            <a:r>
              <a:rPr lang="de-DE" dirty="0">
                <a:ea typeface="MS Mincho" panose="02020609040205080304" pitchFamily="49" charset="-128"/>
                <a:cs typeface="Times New Roman" panose="02020603050405020304" pitchFamily="18" charset="0"/>
              </a:rPr>
              <a:t>Erstellt man ein Liniendiagramm, darf man die einzelnen Messpunkte miteinander verbinden, wenn die Messpunkte im Zusammenhang zueinander stehen</a:t>
            </a:r>
            <a:r>
              <a:rPr lang="de-DE" dirty="0" smtClean="0">
                <a:ea typeface="MS Mincho" panose="02020609040205080304" pitchFamily="49" charset="-128"/>
                <a:cs typeface="Times New Roman" panose="02020603050405020304" pitchFamily="18" charset="0"/>
              </a:rPr>
              <a:t>.</a:t>
            </a:r>
            <a:endParaRPr lang="de-DE"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b="1" u="sng" dirty="0">
                <a:ea typeface="MS Mincho" panose="02020609040205080304" pitchFamily="49" charset="-128"/>
                <a:cs typeface="Times New Roman" panose="02020603050405020304" pitchFamily="18" charset="0"/>
              </a:rPr>
              <a:t>Beispiel</a:t>
            </a:r>
            <a:r>
              <a:rPr lang="de-DE" b="1" dirty="0" smtClean="0">
                <a:ea typeface="MS Mincho" panose="02020609040205080304" pitchFamily="49" charset="-128"/>
                <a:cs typeface="Times New Roman" panose="02020603050405020304" pitchFamily="18" charset="0"/>
              </a:rPr>
              <a:t>:</a:t>
            </a:r>
          </a:p>
          <a:p>
            <a:pPr marL="0" indent="0">
              <a:lnSpc>
                <a:spcPct val="150000"/>
              </a:lnSpc>
              <a:spcAft>
                <a:spcPts val="0"/>
              </a:spcAft>
              <a:buNone/>
            </a:pPr>
            <a:endParaRPr lang="de-DE" b="1"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b="1"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dirty="0"/>
          </a:p>
          <a:p>
            <a:pPr marL="0" indent="0">
              <a:lnSpc>
                <a:spcPct val="150000"/>
              </a:lnSpc>
              <a:spcAft>
                <a:spcPts val="0"/>
              </a:spcAft>
              <a:buNone/>
            </a:pPr>
            <a:endParaRPr lang="de-DE" sz="1400" b="1" u="sng" dirty="0" smtClean="0"/>
          </a:p>
          <a:p>
            <a:pPr marL="0" indent="0">
              <a:lnSpc>
                <a:spcPct val="150000"/>
              </a:lnSpc>
              <a:spcAft>
                <a:spcPts val="0"/>
              </a:spcAft>
              <a:buNone/>
            </a:pPr>
            <a:r>
              <a:rPr lang="de-DE" sz="2600" b="1" u="sng" dirty="0" smtClean="0"/>
              <a:t>Beachte</a:t>
            </a:r>
            <a:r>
              <a:rPr lang="de-DE" sz="2600" dirty="0"/>
              <a:t>: Hast du </a:t>
            </a:r>
            <a:r>
              <a:rPr lang="de-DE" sz="2600" b="1" dirty="0"/>
              <a:t>mehrere Versuchsansätze </a:t>
            </a:r>
            <a:r>
              <a:rPr lang="de-DE" sz="2600" dirty="0"/>
              <a:t>in </a:t>
            </a:r>
            <a:r>
              <a:rPr lang="de-DE" sz="2600" dirty="0" smtClean="0"/>
              <a:t>einem Diagramm </a:t>
            </a:r>
            <a:r>
              <a:rPr lang="de-DE" sz="2600" dirty="0"/>
              <a:t>untergebracht, darfst du nur die Punkte</a:t>
            </a:r>
            <a:r>
              <a:rPr lang="de-DE" sz="2600" b="1" dirty="0"/>
              <a:t> eines Ansatzes untereinander</a:t>
            </a:r>
            <a:r>
              <a:rPr lang="de-DE" sz="2600" dirty="0"/>
              <a:t> verbinden.</a:t>
            </a:r>
            <a:endParaRPr lang="de-DE" sz="2600" dirty="0">
              <a:ea typeface="MS Mincho" panose="02020609040205080304" pitchFamily="49" charset="-128"/>
              <a:cs typeface="Times New Roman" panose="02020603050405020304" pitchFamily="18" charset="0"/>
            </a:endParaRPr>
          </a:p>
        </p:txBody>
      </p:sp>
      <p:sp>
        <p:nvSpPr>
          <p:cNvPr id="2" name="Textfeld 1"/>
          <p:cNvSpPr txBox="1"/>
          <p:nvPr/>
        </p:nvSpPr>
        <p:spPr>
          <a:xfrm>
            <a:off x="4315148" y="3447573"/>
            <a:ext cx="4007757" cy="1477328"/>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de-DE" dirty="0">
                <a:latin typeface="Arial" panose="020B0604020202020204" pitchFamily="34" charset="0"/>
              </a:rPr>
              <a:t>Hier darfst du die Punkte nicht miteinander verbinden, weil die Größe der verschiedenen Früchte nicht voneinander abhängig ist!</a:t>
            </a:r>
          </a:p>
          <a:p>
            <a:endParaRPr lang="de-DE" dirty="0">
              <a:latin typeface="Arial" panose="020B0604020202020204" pitchFamily="34" charset="0"/>
            </a:endParaRPr>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3" name="Grafik 2"/>
          <p:cNvPicPr>
            <a:picLocks noChangeAspect="1"/>
          </p:cNvPicPr>
          <p:nvPr/>
        </p:nvPicPr>
        <p:blipFill>
          <a:blip r:embed="rId2"/>
          <a:stretch>
            <a:fillRect/>
          </a:stretch>
        </p:blipFill>
        <p:spPr>
          <a:xfrm>
            <a:off x="335804" y="3587670"/>
            <a:ext cx="3209925" cy="1819275"/>
          </a:xfrm>
          <a:prstGeom prst="rect">
            <a:avLst/>
          </a:prstGeom>
        </p:spPr>
      </p:pic>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6298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532747"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62500" lnSpcReduction="20000"/>
          </a:bodyPr>
          <a:lstStyle/>
          <a:p>
            <a:pPr marL="0" indent="0">
              <a:buNone/>
            </a:pPr>
            <a:r>
              <a:rPr lang="de-DE" sz="3200" b="1" u="sng" dirty="0" smtClean="0"/>
              <a:t>Wie trage ich Messdaten in ein Liniendiagramm ein?</a:t>
            </a:r>
            <a:endParaRPr lang="de-DE" sz="3200" b="1" u="sng" dirty="0"/>
          </a:p>
          <a:p>
            <a:pPr marL="0" indent="0">
              <a:buNone/>
            </a:pPr>
            <a:endParaRPr lang="de-DE" dirty="0"/>
          </a:p>
          <a:p>
            <a:pPr marL="0" lvl="0" indent="0">
              <a:lnSpc>
                <a:spcPct val="120000"/>
              </a:lnSpc>
              <a:buNone/>
            </a:pPr>
            <a:r>
              <a:rPr lang="de-DE" b="1" dirty="0" smtClean="0"/>
              <a:t>1) </a:t>
            </a:r>
            <a:r>
              <a:rPr lang="de-DE" dirty="0" smtClean="0"/>
              <a:t>Zu </a:t>
            </a:r>
            <a:r>
              <a:rPr lang="de-DE" dirty="0"/>
              <a:t>jedem Messpunkt gehören jeweils 2 Werte. Diese setzen sich aus dem Zeitpunkt und dem ermittelten Gewicht zu diesem Zeitpunkt </a:t>
            </a:r>
            <a:r>
              <a:rPr lang="de-DE" dirty="0" smtClean="0"/>
              <a:t>zusammen.</a:t>
            </a:r>
            <a:endParaRPr lang="de-DE" dirty="0"/>
          </a:p>
          <a:p>
            <a:pPr marL="0" indent="0">
              <a:lnSpc>
                <a:spcPct val="120000"/>
              </a:lnSpc>
              <a:buNone/>
            </a:pPr>
            <a:r>
              <a:rPr lang="de-DE" sz="2600" i="1" dirty="0">
                <a:solidFill>
                  <a:schemeClr val="accent5">
                    <a:lumMod val="75000"/>
                  </a:schemeClr>
                </a:solidFill>
              </a:rPr>
              <a:t>In unserem Beispiel: Wurde einer Minute nach Versuchsbeginn das Apfelgewicht von 280 Gramm </a:t>
            </a:r>
            <a:r>
              <a:rPr lang="de-DE" sz="2600" i="1" dirty="0" smtClean="0">
                <a:solidFill>
                  <a:schemeClr val="accent5">
                    <a:lumMod val="75000"/>
                  </a:schemeClr>
                </a:solidFill>
              </a:rPr>
              <a:t>ermittelt, </a:t>
            </a:r>
            <a:r>
              <a:rPr lang="de-DE" sz="2600" i="1" dirty="0">
                <a:solidFill>
                  <a:schemeClr val="accent5">
                    <a:lumMod val="75000"/>
                  </a:schemeClr>
                </a:solidFill>
              </a:rPr>
              <a:t>erhältst du das Wertepaar: ( 1 (Minute)  / </a:t>
            </a:r>
            <a:r>
              <a:rPr lang="de-DE" sz="2600" i="1" dirty="0" smtClean="0">
                <a:solidFill>
                  <a:schemeClr val="accent5">
                    <a:lumMod val="75000"/>
                  </a:schemeClr>
                </a:solidFill>
              </a:rPr>
              <a:t>280 </a:t>
            </a:r>
            <a:r>
              <a:rPr lang="de-DE" sz="2600" i="1" dirty="0">
                <a:solidFill>
                  <a:schemeClr val="accent5">
                    <a:lumMod val="75000"/>
                  </a:schemeClr>
                </a:solidFill>
              </a:rPr>
              <a:t>(Gramm) </a:t>
            </a:r>
            <a:r>
              <a:rPr lang="de-DE" sz="2600" i="1" dirty="0" smtClean="0">
                <a:solidFill>
                  <a:schemeClr val="accent5">
                    <a:lumMod val="75000"/>
                  </a:schemeClr>
                </a:solidFill>
              </a:rPr>
              <a:t>) </a:t>
            </a:r>
            <a:r>
              <a:rPr lang="de-DE" sz="2600" i="1" dirty="0">
                <a:solidFill>
                  <a:schemeClr val="accent5">
                    <a:lumMod val="75000"/>
                  </a:schemeClr>
                </a:solidFill>
              </a:rPr>
              <a:t>, </a:t>
            </a:r>
            <a:r>
              <a:rPr lang="de-DE" sz="2600" i="1" dirty="0" smtClean="0">
                <a:solidFill>
                  <a:schemeClr val="accent5">
                    <a:lumMod val="75000"/>
                  </a:schemeClr>
                </a:solidFill>
              </a:rPr>
              <a:t>also </a:t>
            </a:r>
            <a:r>
              <a:rPr lang="de-DE" sz="2600" i="1" dirty="0">
                <a:solidFill>
                  <a:schemeClr val="accent5">
                    <a:lumMod val="75000"/>
                  </a:schemeClr>
                </a:solidFill>
              </a:rPr>
              <a:t>( 1 / 280 </a:t>
            </a:r>
            <a:r>
              <a:rPr lang="de-DE" sz="2600" i="1" dirty="0" smtClean="0">
                <a:solidFill>
                  <a:schemeClr val="accent5">
                    <a:lumMod val="75000"/>
                  </a:schemeClr>
                </a:solidFill>
              </a:rPr>
              <a:t>). </a:t>
            </a:r>
            <a:endParaRPr lang="de-DE" sz="2600" i="1" dirty="0">
              <a:solidFill>
                <a:schemeClr val="accent5">
                  <a:lumMod val="75000"/>
                </a:schemeClr>
              </a:solidFill>
            </a:endParaRPr>
          </a:p>
          <a:p>
            <a:pPr marL="0" indent="0">
              <a:buNone/>
            </a:pPr>
            <a:r>
              <a:rPr lang="de-DE" i="1" dirty="0"/>
              <a:t> </a:t>
            </a:r>
          </a:p>
          <a:p>
            <a:pPr marL="0" lvl="0" indent="0">
              <a:lnSpc>
                <a:spcPct val="120000"/>
              </a:lnSpc>
              <a:buNone/>
            </a:pPr>
            <a:r>
              <a:rPr lang="de-DE" b="1" dirty="0" smtClean="0"/>
              <a:t>2) </a:t>
            </a:r>
            <a:r>
              <a:rPr lang="de-DE" dirty="0" smtClean="0"/>
              <a:t>Nun </a:t>
            </a:r>
            <a:r>
              <a:rPr lang="de-DE" dirty="0"/>
              <a:t>orientierst du dich an den erstellten </a:t>
            </a:r>
            <a:r>
              <a:rPr lang="de-DE" dirty="0">
                <a:hlinkClick r:id="rId2" action="ppaction://hlinksldjump"/>
              </a:rPr>
              <a:t>Achsen</a:t>
            </a:r>
            <a:r>
              <a:rPr lang="de-DE" dirty="0"/>
              <a:t>: Der erste Wert gibt an, wie viele Schritte du auf der waagerechten Achse (x-Achse) gehen musst. Der zweite Wert gibt an, wie viele Schritte du auf der senkrechten Achse (y-Achse) gehen musst</a:t>
            </a:r>
            <a:r>
              <a:rPr lang="de-DE" dirty="0" smtClean="0"/>
              <a:t>.</a:t>
            </a:r>
            <a:endParaRPr lang="de-DE" sz="2600" dirty="0"/>
          </a:p>
          <a:p>
            <a:pPr marL="0" indent="0">
              <a:lnSpc>
                <a:spcPct val="120000"/>
              </a:lnSpc>
              <a:buNone/>
            </a:pPr>
            <a:r>
              <a:rPr lang="de-DE" sz="2600" i="1" dirty="0">
                <a:solidFill>
                  <a:schemeClr val="accent5">
                    <a:lumMod val="75000"/>
                  </a:schemeClr>
                </a:solidFill>
              </a:rPr>
              <a:t>In unserem Beispiel: Der Messpunkt (1 /  280) wird eingezeichnet, indem du auf der waagerechten Achse 1 Einheit nach rechts </a:t>
            </a:r>
            <a:r>
              <a:rPr lang="de-DE" sz="2600" i="1" dirty="0" smtClean="0">
                <a:solidFill>
                  <a:schemeClr val="accent5">
                    <a:lumMod val="75000"/>
                  </a:schemeClr>
                </a:solidFill>
              </a:rPr>
              <a:t>und auf </a:t>
            </a:r>
            <a:r>
              <a:rPr lang="de-DE" sz="2600" i="1" dirty="0">
                <a:solidFill>
                  <a:schemeClr val="accent5">
                    <a:lumMod val="75000"/>
                  </a:schemeClr>
                </a:solidFill>
              </a:rPr>
              <a:t>der senkrechten Achse 280 Einheiten nach oben gehst.</a:t>
            </a: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 name="Ellipse 1">
            <a:hlinkClick r:id="rId3" action="ppaction://hlinksldjump"/>
          </p:cNvPr>
          <p:cNvSpPr/>
          <p:nvPr/>
        </p:nvSpPr>
        <p:spPr>
          <a:xfrm>
            <a:off x="3878580" y="6004376"/>
            <a:ext cx="1150620" cy="6019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TIPP</a:t>
            </a: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92424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fontScale="92500"/>
          </a:bodyPr>
          <a:lstStyle/>
          <a:p>
            <a:pPr marL="0" indent="0">
              <a:buNone/>
            </a:pPr>
            <a:r>
              <a:rPr lang="de-DE" b="1" u="sng" dirty="0" smtClean="0"/>
              <a:t>Hypothese</a:t>
            </a:r>
            <a:r>
              <a:rPr lang="de-DE" dirty="0" smtClean="0"/>
              <a:t> (beziehungsweise </a:t>
            </a:r>
            <a:r>
              <a:rPr lang="de-DE" i="1" dirty="0" smtClean="0"/>
              <a:t>begründete Vermutung</a:t>
            </a:r>
            <a:r>
              <a:rPr lang="de-DE" dirty="0" smtClean="0"/>
              <a:t>):</a:t>
            </a:r>
            <a:endParaRPr lang="de-DE" dirty="0"/>
          </a:p>
          <a:p>
            <a:pPr marL="0" indent="0">
              <a:buNone/>
            </a:pPr>
            <a:r>
              <a:rPr lang="de-DE" dirty="0" smtClean="0"/>
              <a:t>Eine Hypothese oder auch begründete Vermutung ist eine Aussage, die du untersuchen willst.</a:t>
            </a:r>
          </a:p>
          <a:p>
            <a:pPr marL="0" indent="0">
              <a:buNone/>
            </a:pPr>
            <a:r>
              <a:rPr lang="de-DE" dirty="0" smtClean="0"/>
              <a:t>Sie beschreibt, unter welchen Bedingungen deine Vermutung gültig ist.</a:t>
            </a:r>
          </a:p>
          <a:p>
            <a:pPr marL="0" indent="0">
              <a:buNone/>
            </a:pPr>
            <a:r>
              <a:rPr lang="de-DE" dirty="0" smtClean="0"/>
              <a:t>Man gibt eine Hypothese meistens in der „</a:t>
            </a:r>
            <a:r>
              <a:rPr lang="de-DE" i="1" dirty="0" smtClean="0"/>
              <a:t>Wenn-Dann“-Form</a:t>
            </a:r>
            <a:r>
              <a:rPr lang="de-DE" dirty="0" smtClean="0"/>
              <a:t> an. Das heißt:</a:t>
            </a:r>
          </a:p>
          <a:p>
            <a:pPr marL="0" indent="0">
              <a:buNone/>
            </a:pPr>
            <a:r>
              <a:rPr lang="de-DE" b="1" i="1" dirty="0" smtClean="0">
                <a:solidFill>
                  <a:schemeClr val="accent5">
                    <a:lumMod val="75000"/>
                  </a:schemeClr>
                </a:solidFill>
              </a:rPr>
              <a:t>Wenn</a:t>
            </a:r>
            <a:r>
              <a:rPr lang="de-DE" i="1" dirty="0" smtClean="0">
                <a:solidFill>
                  <a:schemeClr val="accent5">
                    <a:lumMod val="75000"/>
                  </a:schemeClr>
                </a:solidFill>
              </a:rPr>
              <a:t> die Bedingung erfüllt ist, </a:t>
            </a:r>
            <a:r>
              <a:rPr lang="de-DE" b="1" i="1" dirty="0" smtClean="0">
                <a:solidFill>
                  <a:schemeClr val="accent5">
                    <a:lumMod val="75000"/>
                  </a:schemeClr>
                </a:solidFill>
              </a:rPr>
              <a:t>dann</a:t>
            </a:r>
            <a:r>
              <a:rPr lang="de-DE" i="1" dirty="0" smtClean="0">
                <a:solidFill>
                  <a:schemeClr val="accent5">
                    <a:lumMod val="75000"/>
                  </a:schemeClr>
                </a:solidFill>
              </a:rPr>
              <a:t> passiert das</a:t>
            </a:r>
            <a:r>
              <a:rPr lang="de-DE" dirty="0" smtClean="0"/>
              <a:t>.</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00854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a:bodyPr>
          <a:lstStyle/>
          <a:p>
            <a:pPr marL="0" indent="0">
              <a:buNone/>
            </a:pPr>
            <a:r>
              <a:rPr lang="de-DE" b="1" u="sng" dirty="0" smtClean="0"/>
              <a:t>Problem </a:t>
            </a:r>
            <a:r>
              <a:rPr lang="de-DE" dirty="0" smtClean="0"/>
              <a:t>(beziehungsweise Problemstellung):</a:t>
            </a:r>
            <a:endParaRPr lang="de-DE" dirty="0"/>
          </a:p>
          <a:p>
            <a:pPr marL="0" indent="0">
              <a:buNone/>
            </a:pPr>
            <a:r>
              <a:rPr lang="de-DE" dirty="0" smtClean="0"/>
              <a:t>Eine </a:t>
            </a:r>
            <a:r>
              <a:rPr lang="de-DE" i="1" dirty="0" smtClean="0"/>
              <a:t>Problemstellung</a:t>
            </a:r>
            <a:r>
              <a:rPr lang="de-DE" dirty="0" smtClean="0"/>
              <a:t> ist eine zusammenfassende Beschreibung einer Situation in ein bis zwei Sätzen.</a:t>
            </a:r>
          </a:p>
          <a:p>
            <a:pPr marL="0" indent="0">
              <a:buNone/>
            </a:pPr>
            <a:r>
              <a:rPr lang="de-DE" dirty="0" smtClean="0"/>
              <a:t>Welche Frage ergibt sich aus dieser Situation?</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60912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Versuchsansatz</a:t>
            </a:r>
            <a:r>
              <a:rPr lang="de-DE" dirty="0" smtClean="0"/>
              <a:t>:</a:t>
            </a:r>
          </a:p>
          <a:p>
            <a:pPr marL="0" indent="0">
              <a:buNone/>
            </a:pPr>
            <a:r>
              <a:rPr lang="de-DE" dirty="0" smtClean="0"/>
              <a:t>Ein Versuchsansatz ist ein Teil eines Experiments.</a:t>
            </a:r>
          </a:p>
          <a:p>
            <a:pPr marL="0" indent="0">
              <a:buNone/>
            </a:pPr>
            <a:endParaRPr lang="de-DE" dirty="0"/>
          </a:p>
          <a:p>
            <a:pPr marL="0" indent="0">
              <a:buNone/>
            </a:pPr>
            <a:endParaRPr lang="de-DE" dirty="0" smtClean="0"/>
          </a:p>
          <a:p>
            <a:pPr marL="0" indent="0">
              <a:buNone/>
            </a:pPr>
            <a:endParaRPr lang="de-DE" dirty="0"/>
          </a:p>
          <a:p>
            <a:pPr marL="0" indent="0">
              <a:buNone/>
            </a:pPr>
            <a:endParaRPr lang="de-DE" dirty="0" smtClean="0"/>
          </a:p>
          <a:p>
            <a:pPr marL="0" indent="0">
              <a:buNone/>
            </a:pPr>
            <a:r>
              <a:rPr lang="de-DE" dirty="0" smtClean="0"/>
              <a:t>In der Abbildung siehst du ein Experiment, das aus drei Versuchsansätzen besteht.  </a:t>
            </a:r>
          </a:p>
          <a:p>
            <a:pPr marL="0" indent="0">
              <a:buNone/>
            </a:pP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 name="Grafik 1"/>
          <p:cNvPicPr>
            <a:picLocks noChangeAspect="1"/>
          </p:cNvPicPr>
          <p:nvPr/>
        </p:nvPicPr>
        <p:blipFill>
          <a:blip r:embed="rId2"/>
          <a:stretch>
            <a:fillRect/>
          </a:stretch>
        </p:blipFill>
        <p:spPr>
          <a:xfrm>
            <a:off x="2064956" y="3228974"/>
            <a:ext cx="4362450" cy="1914525"/>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410533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Variable </a:t>
            </a:r>
            <a:r>
              <a:rPr lang="de-DE" dirty="0" smtClean="0"/>
              <a:t>(oder auch Variable X):</a:t>
            </a:r>
          </a:p>
          <a:p>
            <a:pPr marL="0" indent="0">
              <a:buNone/>
            </a:pPr>
            <a:r>
              <a:rPr lang="de-DE" dirty="0" smtClean="0"/>
              <a:t>Als Variable oder auch Variable X im Experiment, wird hier eine bestimmte Bedingung oder Teil in dem Experiment verstanden, die dieses beeinflusst. Also alles, was irgendwie mit dem Experiment zu tun hat, ist eine Variable des Experiments. </a:t>
            </a:r>
          </a:p>
          <a:p>
            <a:pPr marL="0" indent="0">
              <a:buNone/>
            </a:pPr>
            <a:r>
              <a:rPr lang="de-DE" b="1" u="sng" dirty="0" smtClean="0"/>
              <a:t>Zum Beispiel</a:t>
            </a:r>
            <a:r>
              <a:rPr lang="de-DE" dirty="0" smtClean="0"/>
              <a:t>: </a:t>
            </a:r>
            <a:r>
              <a:rPr lang="de-DE" i="1" dirty="0" smtClean="0">
                <a:solidFill>
                  <a:schemeClr val="accent5">
                    <a:lumMod val="75000"/>
                  </a:schemeClr>
                </a:solidFill>
              </a:rPr>
              <a:t>die Lichtstärke, die Wärmezufuhr, ob die Schale vorhanden ist oder nicht, die Größe der Apfelstücke und so weiter.</a:t>
            </a:r>
          </a:p>
          <a:p>
            <a:pPr marL="0" indent="0">
              <a:buNone/>
            </a:pP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7678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2000" dirty="0">
                <a:ea typeface="MS Mincho" panose="02020609040205080304" pitchFamily="49" charset="-128"/>
                <a:cs typeface="Times New Roman" panose="02020603050405020304" pitchFamily="18" charset="0"/>
              </a:rPr>
              <a:t/>
            </a:r>
            <a:br>
              <a:rPr lang="de-DE" sz="20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Welche Versuchsansätze habe ich?</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de-DE" sz="1800" dirty="0">
                <a:ea typeface="MS Mincho" panose="02020609040205080304" pitchFamily="49" charset="-128"/>
                <a:cs typeface="Times New Roman" panose="02020603050405020304" pitchFamily="18" charset="0"/>
              </a:rPr>
              <a:t>Nach deiner ersten begründeten </a:t>
            </a:r>
            <a:r>
              <a:rPr lang="de-DE" sz="1800" dirty="0" smtClean="0">
                <a:ea typeface="MS Mincho" panose="02020609040205080304" pitchFamily="49" charset="-128"/>
                <a:cs typeface="Times New Roman" panose="02020603050405020304" pitchFamily="18" charset="0"/>
              </a:rPr>
              <a:t>Vermutung (Hypothese) </a:t>
            </a:r>
            <a:r>
              <a:rPr lang="de-DE" sz="1800" dirty="0">
                <a:ea typeface="MS Mincho" panose="02020609040205080304" pitchFamily="49" charset="-128"/>
                <a:cs typeface="Times New Roman" panose="02020603050405020304" pitchFamily="18" charset="0"/>
              </a:rPr>
              <a:t>kannst du nun ein Experiment entwerfen. </a:t>
            </a:r>
          </a:p>
          <a:p>
            <a:pPr marL="0" indent="0" algn="just">
              <a:lnSpc>
                <a:spcPct val="150000"/>
              </a:lnSpc>
              <a:spcAft>
                <a:spcPts val="0"/>
              </a:spcAft>
              <a:buNone/>
            </a:pPr>
            <a:r>
              <a:rPr lang="de-DE" sz="1800" smtClean="0">
                <a:ea typeface="MS Mincho" panose="02020609040205080304" pitchFamily="49" charset="-128"/>
                <a:cs typeface="Times New Roman" panose="02020603050405020304" pitchFamily="18" charset="0"/>
              </a:rPr>
              <a:t>Für </a:t>
            </a:r>
            <a:r>
              <a:rPr lang="de-DE" sz="1800" dirty="0">
                <a:ea typeface="MS Mincho" panose="02020609040205080304" pitchFamily="49" charset="-128"/>
                <a:cs typeface="Times New Roman" panose="02020603050405020304" pitchFamily="18" charset="0"/>
              </a:rPr>
              <a:t>die Planung werden zwei </a:t>
            </a:r>
            <a:r>
              <a:rPr lang="de-DE" sz="1800" dirty="0">
                <a:ea typeface="MS Mincho" panose="02020609040205080304" pitchFamily="49" charset="-128"/>
                <a:cs typeface="Times New Roman" panose="02020603050405020304" pitchFamily="18" charset="0"/>
                <a:hlinkClick r:id="rId2" action="ppaction://hlinksldjump"/>
              </a:rPr>
              <a:t>Versuchsansätze </a:t>
            </a:r>
            <a:r>
              <a:rPr lang="de-DE" sz="1800" dirty="0">
                <a:ea typeface="MS Mincho" panose="02020609040205080304" pitchFamily="49" charset="-128"/>
                <a:cs typeface="Times New Roman" panose="02020603050405020304" pitchFamily="18" charset="0"/>
              </a:rPr>
              <a:t>gebraucht:</a:t>
            </a:r>
          </a:p>
          <a:p>
            <a:pPr lvl="1" algn="just">
              <a:lnSpc>
                <a:spcPct val="150000"/>
              </a:lnSpc>
            </a:pPr>
            <a:r>
              <a:rPr lang="de-DE" sz="1800" dirty="0" smtClean="0">
                <a:ea typeface="MS Mincho" panose="02020609040205080304" pitchFamily="49" charset="-128"/>
                <a:cs typeface="Times New Roman" panose="02020603050405020304" pitchFamily="18" charset="0"/>
              </a:rPr>
              <a:t>Wenn </a:t>
            </a:r>
            <a:r>
              <a:rPr lang="de-DE" sz="1800" dirty="0">
                <a:ea typeface="MS Mincho" panose="02020609040205080304" pitchFamily="49" charset="-128"/>
                <a:cs typeface="Times New Roman" panose="02020603050405020304" pitchFamily="18" charset="0"/>
              </a:rPr>
              <a:t>X vorhanden ist, dann passiert etwas.</a:t>
            </a:r>
          </a:p>
          <a:p>
            <a:pPr lvl="1" algn="just">
              <a:lnSpc>
                <a:spcPct val="150000"/>
              </a:lnSpc>
            </a:pPr>
            <a:r>
              <a:rPr lang="de-DE" sz="1800" dirty="0">
                <a:ea typeface="MS Mincho" panose="02020609040205080304" pitchFamily="49" charset="-128"/>
                <a:cs typeface="Times New Roman" panose="02020603050405020304" pitchFamily="18" charset="0"/>
              </a:rPr>
              <a:t>Wenn X nicht vorhanden ist, dann passiert etwas anderes</a:t>
            </a:r>
            <a:r>
              <a:rPr lang="de-DE" sz="1800" dirty="0" smtClean="0">
                <a:ea typeface="MS Mincho" panose="02020609040205080304" pitchFamily="49" charset="-128"/>
                <a:cs typeface="Times New Roman" panose="02020603050405020304" pitchFamily="18" charset="0"/>
              </a:rPr>
              <a:t>.</a:t>
            </a:r>
            <a:r>
              <a:rPr lang="de-DE" sz="1600" dirty="0">
                <a:ea typeface="Cambria" panose="02040503050406030204" pitchFamily="18" charset="0"/>
                <a:cs typeface="Times New Roman" panose="02020603050405020304" pitchFamily="18" charset="0"/>
              </a:rPr>
              <a:t> </a:t>
            </a:r>
          </a:p>
          <a:p>
            <a:pPr marL="0" indent="0" algn="just">
              <a:lnSpc>
                <a:spcPct val="150000"/>
              </a:lnSpc>
              <a:spcAft>
                <a:spcPts val="0"/>
              </a:spcAft>
              <a:buNone/>
            </a:pPr>
            <a:r>
              <a:rPr lang="de-DE" sz="1800" dirty="0" smtClean="0">
                <a:ea typeface="MS Mincho" panose="02020609040205080304" pitchFamily="49" charset="-128"/>
                <a:cs typeface="Times New Roman" panose="02020603050405020304" pitchFamily="18" charset="0"/>
              </a:rPr>
              <a:t>Die </a:t>
            </a:r>
            <a:r>
              <a:rPr lang="de-DE" sz="1800" dirty="0">
                <a:ea typeface="MS Mincho" panose="02020609040205080304" pitchFamily="49" charset="-128"/>
                <a:cs typeface="Times New Roman" panose="02020603050405020304" pitchFamily="18" charset="0"/>
              </a:rPr>
              <a:t>unterschiedlichen Ergebnisse zeigen dir nach dem Experiment, welche </a:t>
            </a:r>
            <a:r>
              <a:rPr lang="de-DE" sz="1800" dirty="0" smtClean="0">
                <a:ea typeface="MS Mincho" panose="02020609040205080304" pitchFamily="49" charset="-128"/>
                <a:cs typeface="Times New Roman" panose="02020603050405020304" pitchFamily="18" charset="0"/>
              </a:rPr>
              <a:t>Wirkung die </a:t>
            </a:r>
            <a:r>
              <a:rPr lang="de-DE" sz="1800" dirty="0" smtClean="0">
                <a:ea typeface="MS Mincho" panose="02020609040205080304" pitchFamily="49" charset="-128"/>
                <a:cs typeface="Times New Roman" panose="02020603050405020304" pitchFamily="18" charset="0"/>
                <a:hlinkClick r:id="rId3" action="ppaction://hlinksldjump"/>
              </a:rPr>
              <a:t>Variable </a:t>
            </a:r>
            <a:r>
              <a:rPr lang="de-DE" sz="1800" dirty="0">
                <a:ea typeface="MS Mincho" panose="02020609040205080304" pitchFamily="49" charset="-128"/>
                <a:cs typeface="Times New Roman" panose="02020603050405020304" pitchFamily="18" charset="0"/>
                <a:hlinkClick r:id="rId3" action="ppaction://hlinksldjump"/>
              </a:rPr>
              <a:t>X</a:t>
            </a:r>
            <a:r>
              <a:rPr lang="de-DE" sz="1800" dirty="0">
                <a:ea typeface="MS Mincho" panose="02020609040205080304" pitchFamily="49" charset="-128"/>
                <a:cs typeface="Times New Roman" panose="02020603050405020304" pitchFamily="18" charset="0"/>
              </a:rPr>
              <a:t> </a:t>
            </a:r>
            <a:r>
              <a:rPr lang="de-DE" sz="1800" dirty="0" smtClean="0">
                <a:ea typeface="MS Mincho" panose="02020609040205080304" pitchFamily="49" charset="-128"/>
                <a:cs typeface="Times New Roman" panose="02020603050405020304" pitchFamily="18" charset="0"/>
              </a:rPr>
              <a:t>hat.</a:t>
            </a:r>
          </a:p>
          <a:p>
            <a:pPr marL="0" indent="0" algn="just">
              <a:lnSpc>
                <a:spcPct val="150000"/>
              </a:lnSpc>
              <a:spcAft>
                <a:spcPts val="0"/>
              </a:spcAft>
              <a:buNone/>
            </a:pPr>
            <a:endParaRPr lang="de-DE" sz="1800"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sz="1800" dirty="0">
                <a:ea typeface="MS Mincho" panose="02020609040205080304" pitchFamily="49" charset="-128"/>
                <a:cs typeface="Times New Roman" panose="02020603050405020304" pitchFamily="18" charset="0"/>
              </a:rPr>
              <a:t> </a:t>
            </a:r>
            <a:r>
              <a:rPr lang="de-DE" sz="1800" dirty="0" smtClean="0">
                <a:ea typeface="MS Mincho" panose="02020609040205080304" pitchFamily="49" charset="-128"/>
                <a:cs typeface="Times New Roman" panose="02020603050405020304" pitchFamily="18" charset="0"/>
              </a:rPr>
              <a:t>	</a:t>
            </a:r>
            <a:r>
              <a:rPr lang="de-DE" sz="1800" b="1" dirty="0" smtClean="0">
                <a:solidFill>
                  <a:srgbClr val="000000"/>
                </a:solidFill>
                <a:ea typeface="MS Mincho" panose="02020609040205080304" pitchFamily="49" charset="-128"/>
                <a:cs typeface="Times New Roman" panose="02020603050405020304" pitchFamily="18" charset="0"/>
              </a:rPr>
              <a:t>Was </a:t>
            </a:r>
            <a:r>
              <a:rPr lang="de-DE" sz="1800" b="1" dirty="0">
                <a:solidFill>
                  <a:srgbClr val="000000"/>
                </a:solidFill>
                <a:ea typeface="MS Mincho" panose="02020609040205080304" pitchFamily="49" charset="-128"/>
                <a:cs typeface="Times New Roman" panose="02020603050405020304" pitchFamily="18" charset="0"/>
              </a:rPr>
              <a:t>ist </a:t>
            </a:r>
            <a:r>
              <a:rPr lang="de-DE" sz="1800" b="1" dirty="0" smtClean="0">
                <a:solidFill>
                  <a:srgbClr val="000000"/>
                </a:solidFill>
                <a:ea typeface="MS Mincho" panose="02020609040205080304" pitchFamily="49" charset="-128"/>
                <a:cs typeface="Times New Roman" panose="02020603050405020304" pitchFamily="18" charset="0"/>
              </a:rPr>
              <a:t>die gesuchte Variable </a:t>
            </a:r>
            <a:r>
              <a:rPr lang="de-DE" sz="1800" b="1" dirty="0">
                <a:solidFill>
                  <a:srgbClr val="000000"/>
                </a:solidFill>
                <a:ea typeface="MS Mincho" panose="02020609040205080304" pitchFamily="49" charset="-128"/>
                <a:cs typeface="Times New Roman" panose="02020603050405020304" pitchFamily="18" charset="0"/>
              </a:rPr>
              <a:t>in deinem Experiment?</a:t>
            </a:r>
            <a:endParaRPr lang="de-DE" sz="1800" dirty="0"/>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414357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Versuchsaufbau</a:t>
            </a:r>
            <a:r>
              <a:rPr lang="de-DE" dirty="0" smtClean="0"/>
              <a:t>:</a:t>
            </a:r>
          </a:p>
          <a:p>
            <a:pPr marL="0" indent="0">
              <a:buNone/>
            </a:pPr>
            <a:r>
              <a:rPr lang="de-DE" dirty="0" smtClean="0"/>
              <a:t>Ein Versuchsaufbau beschreibt, wie dein Versuch aussieht. Das kannst du anhand einer Skizze machen. Dabei musst du die Geräte und Materialien, die du verwendest so zeichnen, wie sie während des Experiments stehen sollen.</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descr="Skizz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93989" y="4464093"/>
            <a:ext cx="1547943" cy="2024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999200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Versuchsdurchführung</a:t>
            </a:r>
            <a:r>
              <a:rPr lang="de-DE" dirty="0" smtClean="0"/>
              <a:t>:</a:t>
            </a:r>
          </a:p>
          <a:p>
            <a:pPr marL="0" indent="0">
              <a:buNone/>
            </a:pPr>
            <a:r>
              <a:rPr lang="de-DE" dirty="0" smtClean="0"/>
              <a:t>In der Versuchsdurchführung beschreibst du genau, wie du in deinem Experiment vorgehst. Ähnlich wie ein Kochrezept.</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510040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Messergebnis</a:t>
            </a:r>
            <a:r>
              <a:rPr lang="de-DE" dirty="0"/>
              <a:t> </a:t>
            </a:r>
            <a:r>
              <a:rPr lang="de-DE" dirty="0" smtClean="0"/>
              <a:t>(beziehungsweise Messdaten):</a:t>
            </a:r>
          </a:p>
          <a:p>
            <a:pPr marL="0" indent="0">
              <a:buNone/>
            </a:pPr>
            <a:r>
              <a:rPr lang="de-DE" dirty="0" smtClean="0"/>
              <a:t>Als Messergebnis bezeichnet man den Wert, der bei deiner Messung herauskommt. </a:t>
            </a:r>
          </a:p>
          <a:p>
            <a:pPr marL="0" indent="0">
              <a:buNone/>
            </a:pPr>
            <a:r>
              <a:rPr lang="de-DE" i="1" dirty="0" smtClean="0">
                <a:solidFill>
                  <a:schemeClr val="accent5">
                    <a:lumMod val="75000"/>
                  </a:schemeClr>
                </a:solidFill>
              </a:rPr>
              <a:t>Musst du zum Beispiel etwas wiegen und die Waage zeigt 65 g an, so ist dein Messergebnis in diesem Fall 65 g.</a:t>
            </a:r>
            <a:endParaRPr lang="de-DE" i="1" dirty="0">
              <a:solidFill>
                <a:schemeClr val="accent5">
                  <a:lumMod val="75000"/>
                </a:schemeClr>
              </a:solidFill>
            </a:endParaRPr>
          </a:p>
          <a:p>
            <a:pPr marL="0" indent="0">
              <a:buNone/>
            </a:pPr>
            <a:r>
              <a:rPr lang="de-DE" dirty="0" smtClean="0"/>
              <a:t>Hast du mehrere Messergebnisse, so kannst du sie in einer Tabelle darstellen.</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36942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„anschaulich und kompakt“:</a:t>
            </a:r>
          </a:p>
          <a:p>
            <a:pPr marL="0" indent="0">
              <a:buNone/>
            </a:pPr>
            <a:r>
              <a:rPr lang="de-DE" i="1" u="sng" dirty="0" smtClean="0"/>
              <a:t>Anschaulich</a:t>
            </a:r>
            <a:r>
              <a:rPr lang="de-DE" dirty="0" smtClean="0"/>
              <a:t> bedeutet hier, dass du es so beschreiben sollst, dass deine Mitschüler und Lehrer es verstehen und sich vorstellen können. </a:t>
            </a:r>
            <a:endParaRPr lang="de-DE" dirty="0"/>
          </a:p>
          <a:p>
            <a:pPr marL="0" indent="0">
              <a:buNone/>
            </a:pPr>
            <a:r>
              <a:rPr lang="de-DE" i="1" u="sng" dirty="0" smtClean="0"/>
              <a:t>Kompakt</a:t>
            </a:r>
            <a:r>
              <a:rPr lang="de-DE" dirty="0" smtClean="0"/>
              <a:t> bedeutet hier, dass du es kurz und knapp, also nicht zu ausführlich, beschreiben sollst.</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21741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Auswertung</a:t>
            </a:r>
            <a:r>
              <a:rPr lang="de-DE" dirty="0" smtClean="0"/>
              <a:t>:</a:t>
            </a:r>
          </a:p>
          <a:p>
            <a:pPr marL="0" indent="0">
              <a:buNone/>
            </a:pPr>
            <a:r>
              <a:rPr lang="de-DE" dirty="0" smtClean="0"/>
              <a:t>Die Auswertung eines Experiments beziehungsweise die Auswertung von Daten nennt man auch </a:t>
            </a:r>
            <a:r>
              <a:rPr lang="de-DE" b="1" dirty="0" smtClean="0"/>
              <a:t>Deutung</a:t>
            </a:r>
            <a:r>
              <a:rPr lang="de-DE" dirty="0" smtClean="0"/>
              <a:t>. Hierbei werden Zusammenhänge zwischen den gesammelten Informationen und deinem Wissen hergestellt. </a:t>
            </a:r>
          </a:p>
          <a:p>
            <a:pPr marL="0" indent="0">
              <a:buNone/>
            </a:pPr>
            <a:r>
              <a:rPr lang="de-DE" dirty="0" smtClean="0"/>
              <a:t>Daraus wird dann eine Begründung entwickelt und somit Rückschlüsse auf deine Hypothese gezogen.</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2847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4"/>
            <a:ext cx="7886700" cy="4778375"/>
          </a:xfrm>
        </p:spPr>
        <p:txBody>
          <a:bodyPr>
            <a:normAutofit lnSpcReduction="10000"/>
          </a:bodyPr>
          <a:lstStyle/>
          <a:p>
            <a:pPr marL="0" indent="0">
              <a:buNone/>
            </a:pPr>
            <a:r>
              <a:rPr lang="de-DE" b="1" u="sng" dirty="0" smtClean="0"/>
              <a:t>Skalierung:</a:t>
            </a:r>
          </a:p>
          <a:p>
            <a:pPr marL="0" indent="0">
              <a:buNone/>
            </a:pPr>
            <a:r>
              <a:rPr lang="de-DE" sz="2400" dirty="0" smtClean="0"/>
              <a:t>Eine Skalierung ist eine festgelegte Schrittgröße, die notwendig ist, um alle Zahlen auf dein Diagramm zu bekommen. </a:t>
            </a:r>
            <a:r>
              <a:rPr lang="de-DE" sz="2400" i="1" dirty="0" smtClean="0">
                <a:solidFill>
                  <a:schemeClr val="accent5">
                    <a:lumMod val="75000"/>
                  </a:schemeClr>
                </a:solidFill>
              </a:rPr>
              <a:t>Du kannst es dir wie eine Lupe vorstellen.</a:t>
            </a:r>
          </a:p>
          <a:p>
            <a:pPr marL="0" indent="0">
              <a:buNone/>
            </a:pPr>
            <a:r>
              <a:rPr lang="de-DE" sz="2400" i="1" dirty="0" smtClean="0">
                <a:solidFill>
                  <a:schemeClr val="accent5">
                    <a:lumMod val="75000"/>
                  </a:schemeClr>
                </a:solidFill>
              </a:rPr>
              <a:t>Willst du zum Beispiel einen Zahlenstrahl von 0 bis 100 auf diese Folie bekommen, wird es schwer wenn du alle Zahlen aufschreibst.</a:t>
            </a:r>
          </a:p>
          <a:p>
            <a:pPr marL="0" indent="0">
              <a:buNone/>
            </a:pPr>
            <a:r>
              <a:rPr lang="de-DE" sz="2400" dirty="0" smtClean="0"/>
              <a:t>0  1  2  3  4  5  6  7  8  9  10  11  12  13  14  15  16   ??</a:t>
            </a:r>
          </a:p>
          <a:p>
            <a:pPr marL="0" indent="0">
              <a:buNone/>
            </a:pPr>
            <a:r>
              <a:rPr lang="de-DE" sz="2400" i="1" dirty="0" smtClean="0">
                <a:solidFill>
                  <a:schemeClr val="accent5">
                    <a:lumMod val="75000"/>
                  </a:schemeClr>
                </a:solidFill>
              </a:rPr>
              <a:t>Leider passt die Zahl 100 nicht auf den Zahlenstrahl. Also wählst du eine kleine Schrittgröße (Skalierung) der Zahlen, damit auch die 100 auf dieser Folie erkennbar ist:</a:t>
            </a:r>
          </a:p>
          <a:p>
            <a:pPr marL="0" indent="0">
              <a:buNone/>
            </a:pPr>
            <a:r>
              <a:rPr lang="de-DE" sz="2400" dirty="0" smtClean="0"/>
              <a:t>0               25               50               75               100</a:t>
            </a:r>
            <a:endParaRPr lang="de-DE" sz="2400" dirty="0"/>
          </a:p>
          <a:p>
            <a:pPr marL="0" indent="0">
              <a:buNone/>
            </a:pPr>
            <a:endParaRPr lang="de-DE" sz="2400" dirty="0" smtClean="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3" name="Gerade Verbindung mit Pfeil 2"/>
          <p:cNvCxnSpPr/>
          <p:nvPr/>
        </p:nvCxnSpPr>
        <p:spPr>
          <a:xfrm flipV="1">
            <a:off x="692394" y="4619371"/>
            <a:ext cx="6756156" cy="1465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Gerade Verbindung mit Pfeil 16"/>
          <p:cNvCxnSpPr/>
          <p:nvPr/>
        </p:nvCxnSpPr>
        <p:spPr>
          <a:xfrm flipV="1">
            <a:off x="692394" y="6331850"/>
            <a:ext cx="7028315" cy="443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9404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Tipp</a:t>
            </a:r>
            <a:r>
              <a:rPr lang="de-DE" dirty="0" smtClean="0"/>
              <a:t>:</a:t>
            </a:r>
          </a:p>
          <a:p>
            <a:pPr marL="0" indent="0">
              <a:buNone/>
            </a:pPr>
            <a:endParaRPr lang="de-DE" dirty="0" smtClean="0"/>
          </a:p>
          <a:p>
            <a:pPr marL="0" indent="0">
              <a:buNone/>
            </a:pPr>
            <a:r>
              <a:rPr lang="de-DE" i="1" dirty="0"/>
              <a:t>Kleingeschnittene Apfelstücke haben eine </a:t>
            </a:r>
            <a:r>
              <a:rPr lang="de-DE" i="1" dirty="0" smtClean="0"/>
              <a:t>größere Oberfläche als ganze Äpfel.</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050" name="Picture 2" descr="http://did.mat.uni-bayreuth.de/studium/veranstaltungen/wintersemester/19992000/arithmetik_und_algebra_im_unterricht/wassilonga/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1444" y="4051452"/>
            <a:ext cx="4920162" cy="2125511"/>
          </a:xfrm>
          <a:prstGeom prst="rect">
            <a:avLst/>
          </a:prstGeom>
          <a:noFill/>
          <a:extLst>
            <a:ext uri="{909E8E84-426E-40DD-AFC4-6F175D3DCCD1}">
              <a14:hiddenFill xmlns:a14="http://schemas.microsoft.com/office/drawing/2010/main">
                <a:solidFill>
                  <a:srgbClr val="FFFFFF"/>
                </a:solidFill>
              </a14:hiddenFill>
            </a:ext>
          </a:extLst>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856713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Anfangsgewicht</a:t>
            </a:r>
            <a:r>
              <a:rPr lang="de-DE" dirty="0" smtClean="0"/>
              <a:t>:</a:t>
            </a:r>
          </a:p>
          <a:p>
            <a:pPr marL="0" indent="0">
              <a:buNone/>
            </a:pPr>
            <a:r>
              <a:rPr lang="de-DE" dirty="0" smtClean="0"/>
              <a:t>Als Anfangsgewicht bezeichnet man das Gewicht eines Gegenstandes zu Beginn des Experiments.</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814821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konstant</a:t>
            </a:r>
            <a:r>
              <a:rPr lang="de-DE" dirty="0" smtClean="0"/>
              <a:t>:</a:t>
            </a:r>
          </a:p>
          <a:p>
            <a:pPr marL="0" indent="0">
              <a:buNone/>
            </a:pPr>
            <a:r>
              <a:rPr lang="de-DE" dirty="0" smtClean="0"/>
              <a:t>Wenn man etwas als konstant bezeichnet heißt das, dass es sich im Laufe des Experiments nicht ändert. Es bleibt die ganze Zeit über gleich. </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79127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Manipulation</a:t>
            </a:r>
            <a:r>
              <a:rPr lang="de-DE" dirty="0" smtClean="0"/>
              <a:t>:</a:t>
            </a:r>
          </a:p>
          <a:p>
            <a:pPr marL="0" indent="0">
              <a:buNone/>
            </a:pPr>
            <a:r>
              <a:rPr lang="de-DE" dirty="0" smtClean="0"/>
              <a:t>Als Manipulation in einem Experiment versteht man das bewusste Verändern einer Variable.</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9897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de-DE" sz="1800" dirty="0" smtClean="0">
                <a:ea typeface="MS Mincho" panose="02020609040205080304" pitchFamily="49" charset="-128"/>
                <a:cs typeface="Times New Roman" panose="02020603050405020304" pitchFamily="18" charset="0"/>
              </a:rPr>
              <a:t>Wichtige Variablen </a:t>
            </a:r>
            <a:r>
              <a:rPr lang="de-DE" sz="1800" dirty="0">
                <a:ea typeface="MS Mincho" panose="02020609040205080304" pitchFamily="49" charset="-128"/>
                <a:cs typeface="Times New Roman" panose="02020603050405020304" pitchFamily="18" charset="0"/>
              </a:rPr>
              <a:t>in diesem </a:t>
            </a:r>
            <a:r>
              <a:rPr lang="de-DE" sz="1800" dirty="0" smtClean="0">
                <a:ea typeface="MS Mincho" panose="02020609040205080304" pitchFamily="49" charset="-128"/>
                <a:cs typeface="Times New Roman" panose="02020603050405020304" pitchFamily="18" charset="0"/>
              </a:rPr>
              <a:t>Experiment sind:</a:t>
            </a:r>
          </a:p>
          <a:p>
            <a:pPr marL="0" indent="0" algn="just">
              <a:lnSpc>
                <a:spcPct val="150000"/>
              </a:lnSpc>
              <a:spcAft>
                <a:spcPts val="0"/>
              </a:spcAft>
              <a:buNone/>
            </a:pPr>
            <a:endParaRPr lang="de-DE" sz="1800" dirty="0" smtClean="0">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9" name="Textfeld 18"/>
          <p:cNvSpPr txBox="1"/>
          <p:nvPr/>
        </p:nvSpPr>
        <p:spPr>
          <a:xfrm>
            <a:off x="1162050" y="4111377"/>
            <a:ext cx="68770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Welche Variable ist gesucht?</a:t>
            </a:r>
            <a:endParaRPr lang="de-DE" sz="2000" b="1" dirty="0">
              <a:solidFill>
                <a:schemeClr val="bg1"/>
              </a:solidFill>
              <a:latin typeface="Arial" panose="020B0604020202020204" pitchFamily="34" charset="0"/>
            </a:endParaRPr>
          </a:p>
        </p:txBody>
      </p:sp>
      <p:sp>
        <p:nvSpPr>
          <p:cNvPr id="20" name="Textfeld 19">
            <a:hlinkClick r:id="rId2" action="ppaction://hlinksldjump"/>
          </p:cNvPr>
          <p:cNvSpPr txBox="1"/>
          <p:nvPr/>
        </p:nvSpPr>
        <p:spPr>
          <a:xfrm>
            <a:off x="1162050" y="4527470"/>
            <a:ext cx="68770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Lichteinfall: intensiv, nicht intensiv. (A2.1)</a:t>
            </a:r>
            <a:endParaRPr lang="de-DE" sz="2000" dirty="0">
              <a:solidFill>
                <a:schemeClr val="tx1"/>
              </a:solidFill>
              <a:latin typeface="Arial" panose="020B0604020202020204" pitchFamily="34" charset="0"/>
            </a:endParaRPr>
          </a:p>
        </p:txBody>
      </p:sp>
      <p:sp>
        <p:nvSpPr>
          <p:cNvPr id="21" name="Textfeld 20">
            <a:hlinkClick r:id="rId3" action="ppaction://hlinksldjump"/>
          </p:cNvPr>
          <p:cNvSpPr txBox="1"/>
          <p:nvPr/>
        </p:nvSpPr>
        <p:spPr>
          <a:xfrm>
            <a:off x="1162050" y="4927580"/>
            <a:ext cx="687705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Schale: vorhanden, nicht vorhanden. (A2.2)</a:t>
            </a:r>
            <a:endParaRPr lang="de-DE" sz="2000" dirty="0">
              <a:solidFill>
                <a:schemeClr val="tx1"/>
              </a:solidFill>
              <a:latin typeface="Arial" panose="020B0604020202020204" pitchFamily="34" charset="0"/>
            </a:endParaRPr>
          </a:p>
        </p:txBody>
      </p:sp>
      <p:sp>
        <p:nvSpPr>
          <p:cNvPr id="22" name="Textfeld 21">
            <a:hlinkClick r:id="rId4" action="ppaction://hlinksldjump"/>
          </p:cNvPr>
          <p:cNvSpPr txBox="1"/>
          <p:nvPr/>
        </p:nvSpPr>
        <p:spPr>
          <a:xfrm>
            <a:off x="1162050" y="5343673"/>
            <a:ext cx="687705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Größe der Stücke: ganzer Apfel oder mundgerechte Stücke.    (A3)</a:t>
            </a:r>
            <a:endParaRPr lang="de-DE" sz="2000" dirty="0">
              <a:solidFill>
                <a:schemeClr val="tx1"/>
              </a:solidFill>
              <a:latin typeface="Arial" panose="020B0604020202020204" pitchFamily="34" charset="0"/>
            </a:endParaRPr>
          </a:p>
        </p:txBody>
      </p:sp>
      <p:sp>
        <p:nvSpPr>
          <p:cNvPr id="23" name="Textfeld 22">
            <a:hlinkClick r:id="rId5" action="ppaction://hlinksldjump"/>
          </p:cNvPr>
          <p:cNvSpPr txBox="1"/>
          <p:nvPr/>
        </p:nvSpPr>
        <p:spPr>
          <a:xfrm>
            <a:off x="1162050" y="6051559"/>
            <a:ext cx="687705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Ich habe keine der oben genannten Variablen gewählt. (A2.3)</a:t>
            </a:r>
            <a:endParaRPr lang="de-DE" sz="2000" dirty="0">
              <a:solidFill>
                <a:schemeClr val="tx1"/>
              </a:solidFill>
              <a:latin typeface="Arial" panose="020B0604020202020204" pitchFamily="34" charset="0"/>
            </a:endParaRPr>
          </a:p>
        </p:txBody>
      </p:sp>
      <p:pic>
        <p:nvPicPr>
          <p:cNvPr id="17"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elle 1"/>
          <p:cNvGraphicFramePr>
            <a:graphicFrameLocks noGrp="1"/>
          </p:cNvGraphicFramePr>
          <p:nvPr>
            <p:extLst>
              <p:ext uri="{D42A27DB-BD31-4B8C-83A1-F6EECF244321}">
                <p14:modId xmlns:p14="http://schemas.microsoft.com/office/powerpoint/2010/main" val="1345810134"/>
              </p:ext>
            </p:extLst>
          </p:nvPr>
        </p:nvGraphicFramePr>
        <p:xfrm>
          <a:off x="323849" y="2197118"/>
          <a:ext cx="7715251" cy="1647054"/>
        </p:xfrm>
        <a:graphic>
          <a:graphicData uri="http://schemas.openxmlformats.org/drawingml/2006/table">
            <a:tbl>
              <a:tblPr firstRow="1" firstCol="1" bandRow="1">
                <a:tableStyleId>{2D5ABB26-0587-4C30-8999-92F81FD0307C}</a:tableStyleId>
              </a:tblPr>
              <a:tblGrid>
                <a:gridCol w="3857267"/>
                <a:gridCol w="3857984"/>
              </a:tblGrid>
              <a:tr h="1647054">
                <a:tc>
                  <a:txBody>
                    <a:bodyPr/>
                    <a:lstStyle/>
                    <a:p>
                      <a:pPr algn="just">
                        <a:lnSpc>
                          <a:spcPct val="150000"/>
                        </a:lnSpc>
                        <a:spcAft>
                          <a:spcPts val="0"/>
                        </a:spcAft>
                      </a:pPr>
                      <a:r>
                        <a:rPr lang="de-DE" sz="1600" dirty="0">
                          <a:effectLst/>
                        </a:rPr>
                        <a:t>- Schale vorhanden oder nicht vorhanden, </a:t>
                      </a:r>
                    </a:p>
                    <a:p>
                      <a:pPr algn="just">
                        <a:lnSpc>
                          <a:spcPct val="150000"/>
                        </a:lnSpc>
                        <a:spcAft>
                          <a:spcPts val="0"/>
                        </a:spcAft>
                      </a:pPr>
                      <a:r>
                        <a:rPr lang="de-DE" sz="1600" dirty="0">
                          <a:effectLst/>
                        </a:rPr>
                        <a:t>- ganzer Apfel oder Apfelstücke, </a:t>
                      </a:r>
                    </a:p>
                    <a:p>
                      <a:pPr algn="just">
                        <a:lnSpc>
                          <a:spcPct val="150000"/>
                        </a:lnSpc>
                        <a:spcAft>
                          <a:spcPts val="0"/>
                        </a:spcAft>
                      </a:pPr>
                      <a:r>
                        <a:rPr lang="de-DE" sz="1600" dirty="0">
                          <a:effectLst/>
                        </a:rPr>
                        <a:t>- Gewicht in Gramm, </a:t>
                      </a:r>
                    </a:p>
                    <a:p>
                      <a:pPr algn="just">
                        <a:lnSpc>
                          <a:spcPct val="150000"/>
                        </a:lnSpc>
                        <a:spcAft>
                          <a:spcPts val="0"/>
                        </a:spcAft>
                      </a:pPr>
                      <a:r>
                        <a:rPr lang="de-DE" sz="1600" dirty="0">
                          <a:effectLst/>
                        </a:rPr>
                        <a:t>- Apfelsorte,</a:t>
                      </a:r>
                      <a:endParaRPr lang="de-DE"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de-DE" sz="1600" dirty="0">
                          <a:effectLst/>
                        </a:rPr>
                        <a:t>-Temperatur, </a:t>
                      </a:r>
                    </a:p>
                    <a:p>
                      <a:pPr algn="just">
                        <a:lnSpc>
                          <a:spcPct val="150000"/>
                        </a:lnSpc>
                        <a:spcAft>
                          <a:spcPts val="0"/>
                        </a:spcAft>
                      </a:pPr>
                      <a:r>
                        <a:rPr lang="de-DE" sz="1600" dirty="0">
                          <a:effectLst/>
                        </a:rPr>
                        <a:t>- Licht, </a:t>
                      </a:r>
                    </a:p>
                    <a:p>
                      <a:pPr algn="just">
                        <a:lnSpc>
                          <a:spcPct val="150000"/>
                        </a:lnSpc>
                        <a:spcAft>
                          <a:spcPts val="0"/>
                        </a:spcAft>
                      </a:pPr>
                      <a:r>
                        <a:rPr lang="de-DE" sz="1600" dirty="0">
                          <a:effectLst/>
                        </a:rPr>
                        <a:t>- Luftstrom oder </a:t>
                      </a:r>
                    </a:p>
                    <a:p>
                      <a:pPr algn="just">
                        <a:lnSpc>
                          <a:spcPct val="150000"/>
                        </a:lnSpc>
                        <a:spcAft>
                          <a:spcPts val="0"/>
                        </a:spcAft>
                      </a:pPr>
                      <a:r>
                        <a:rPr lang="de-DE" sz="1600" dirty="0">
                          <a:effectLst/>
                        </a:rPr>
                        <a:t>- Anfangsgewicht</a:t>
                      </a:r>
                      <a:endParaRPr lang="de-DE"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13233314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Ausgangsbedingungen</a:t>
            </a:r>
            <a:r>
              <a:rPr lang="de-DE" dirty="0" smtClean="0"/>
              <a:t>:</a:t>
            </a:r>
          </a:p>
          <a:p>
            <a:pPr marL="0" indent="0">
              <a:buNone/>
            </a:pPr>
            <a:r>
              <a:rPr lang="de-DE" dirty="0" smtClean="0"/>
              <a:t>Unter Ausgangsbedingungen versteht man die Bedingungen, die zu Beginn beim Experiment vorliegen.</a:t>
            </a:r>
          </a:p>
          <a:p>
            <a:pPr marL="0" indent="0">
              <a:buNone/>
            </a:pPr>
            <a:r>
              <a:rPr lang="de-DE" dirty="0" smtClean="0"/>
              <a:t>Nur, wenn diese gleichbleiben, kann man die ermittelten Daten später untereinander vergleichen.</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171039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5"/>
            <a:ext cx="7886700" cy="4688386"/>
          </a:xfrm>
        </p:spPr>
        <p:txBody>
          <a:bodyPr>
            <a:normAutofit/>
          </a:bodyPr>
          <a:lstStyle/>
          <a:p>
            <a:pPr marL="0" indent="0">
              <a:buNone/>
            </a:pPr>
            <a:r>
              <a:rPr lang="de-DE" b="1" u="sng" dirty="0" smtClean="0"/>
              <a:t>Achsen</a:t>
            </a:r>
            <a:r>
              <a:rPr lang="de-DE" dirty="0" smtClean="0"/>
              <a:t>:</a:t>
            </a:r>
            <a:endParaRPr lang="de-DE" dirty="0"/>
          </a:p>
          <a:p>
            <a:pPr marL="0" indent="0">
              <a:buNone/>
            </a:pPr>
            <a:r>
              <a:rPr lang="de-DE" dirty="0" smtClean="0"/>
              <a:t>Eine Achse ist eine lange Linie, die hilft Positionen von Punkten zu erkennen.</a:t>
            </a:r>
          </a:p>
          <a:p>
            <a:pPr marL="0" indent="0">
              <a:buNone/>
            </a:pPr>
            <a:endParaRPr lang="de-DE" sz="2000" dirty="0" smtClean="0"/>
          </a:p>
          <a:p>
            <a:pPr marL="0" indent="0">
              <a:buNone/>
            </a:pPr>
            <a:r>
              <a:rPr lang="de-DE" sz="2000" dirty="0" smtClean="0"/>
              <a:t>Eine </a:t>
            </a:r>
            <a:r>
              <a:rPr lang="de-DE" sz="2000" b="1" dirty="0" smtClean="0"/>
              <a:t>waagerechte</a:t>
            </a:r>
            <a:r>
              <a:rPr lang="de-DE" sz="2000" dirty="0" smtClean="0"/>
              <a:t> Achse zeichnet man von links nach rechts</a:t>
            </a:r>
          </a:p>
          <a:p>
            <a:pPr marL="0" indent="0">
              <a:buNone/>
            </a:pPr>
            <a:r>
              <a:rPr lang="de-DE" sz="2000" dirty="0" smtClean="0"/>
              <a:t>Man nennt sie „x-Achse“.</a:t>
            </a:r>
          </a:p>
          <a:p>
            <a:pPr marL="0" indent="0">
              <a:buNone/>
            </a:pPr>
            <a:endParaRPr lang="de-DE" sz="2000" dirty="0"/>
          </a:p>
          <a:p>
            <a:pPr marL="0" indent="0">
              <a:buNone/>
            </a:pPr>
            <a:r>
              <a:rPr lang="de-DE" sz="2000" dirty="0" smtClean="0"/>
              <a:t>Eine </a:t>
            </a:r>
            <a:r>
              <a:rPr lang="de-DE" sz="2000" b="1" dirty="0" smtClean="0"/>
              <a:t>senkrechte</a:t>
            </a:r>
            <a:r>
              <a:rPr lang="de-DE" sz="2000" dirty="0" smtClean="0"/>
              <a:t> Achse zeichnet man von unten nach oben</a:t>
            </a:r>
          </a:p>
          <a:p>
            <a:pPr marL="0" indent="0">
              <a:buNone/>
            </a:pPr>
            <a:r>
              <a:rPr lang="de-DE" sz="2000" dirty="0" smtClean="0"/>
              <a:t>Man nennt sie „y-Achse“.</a:t>
            </a:r>
            <a:endParaRPr lang="de-DE" sz="2000" dirty="0"/>
          </a:p>
          <a:p>
            <a:pPr marL="0" indent="0">
              <a:buNone/>
            </a:pPr>
            <a:r>
              <a:rPr lang="de-DE" sz="1600" dirty="0" smtClean="0"/>
              <a:t>Ein Liniendiagramm besteht aus einer waagerechten und einer senkrechten Achse. Die Stelle an der sich beide Achsen schneiden ist der </a:t>
            </a:r>
            <a:r>
              <a:rPr lang="de-DE" sz="1600" b="1" dirty="0" smtClean="0"/>
              <a:t>Nullpunkt</a:t>
            </a:r>
            <a:r>
              <a:rPr lang="de-DE" sz="1600" dirty="0" smtClean="0"/>
              <a:t>.</a:t>
            </a:r>
            <a:endParaRPr lang="de-DE" sz="1600" dirty="0"/>
          </a:p>
        </p:txBody>
      </p:sp>
      <p:cxnSp>
        <p:nvCxnSpPr>
          <p:cNvPr id="3" name="Gerade Verbindung mit Pfeil 2"/>
          <p:cNvCxnSpPr/>
          <p:nvPr/>
        </p:nvCxnSpPr>
        <p:spPr>
          <a:xfrm>
            <a:off x="7669455" y="3805646"/>
            <a:ext cx="10568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Gerade Verbindung mit Pfeil 12"/>
          <p:cNvCxnSpPr/>
          <p:nvPr/>
        </p:nvCxnSpPr>
        <p:spPr>
          <a:xfrm flipH="1" flipV="1">
            <a:off x="7837714" y="4439632"/>
            <a:ext cx="8709" cy="10101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9317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5"/>
            <a:ext cx="7886700" cy="4688386"/>
          </a:xfrm>
        </p:spPr>
        <p:txBody>
          <a:bodyPr>
            <a:normAutofit/>
          </a:bodyPr>
          <a:lstStyle/>
          <a:p>
            <a:pPr marL="0" indent="0">
              <a:buNone/>
            </a:pPr>
            <a:r>
              <a:rPr lang="de-DE" sz="1800" b="1" dirty="0" smtClean="0"/>
              <a:t>Tipp:</a:t>
            </a:r>
            <a:endParaRPr lang="de-DE" sz="1800" b="1" dirty="0"/>
          </a:p>
          <a:p>
            <a:pPr marL="0" indent="0">
              <a:buNone/>
            </a:pPr>
            <a:r>
              <a:rPr lang="de-DE" sz="1800" dirty="0" smtClean="0"/>
              <a:t>Hier siehst du ein leeres Diagramm, in dem der </a:t>
            </a:r>
            <a:r>
              <a:rPr lang="de-DE" sz="1800" dirty="0" smtClean="0">
                <a:solidFill>
                  <a:srgbClr val="FF0000"/>
                </a:solidFill>
              </a:rPr>
              <a:t>Punkt ( 0 / 280 ) </a:t>
            </a:r>
            <a:r>
              <a:rPr lang="de-DE" sz="1800" dirty="0" smtClean="0"/>
              <a:t>eingezeichnet wurde.</a:t>
            </a:r>
          </a:p>
          <a:p>
            <a:pPr marL="0" indent="0">
              <a:buNone/>
            </a:pPr>
            <a:endParaRPr lang="de-DE" sz="1400" dirty="0"/>
          </a:p>
          <a:p>
            <a:pPr marL="0" indent="0">
              <a:buNone/>
            </a:pPr>
            <a:endParaRPr lang="de-DE" sz="1400" dirty="0" smtClean="0"/>
          </a:p>
          <a:p>
            <a:pPr marL="0" indent="0">
              <a:buNone/>
            </a:pPr>
            <a:endParaRPr lang="de-DE" sz="1400" dirty="0" smtClean="0"/>
          </a:p>
        </p:txBody>
      </p:sp>
      <p:graphicFrame>
        <p:nvGraphicFramePr>
          <p:cNvPr id="19" name="Diagramm 18"/>
          <p:cNvGraphicFramePr/>
          <p:nvPr>
            <p:extLst>
              <p:ext uri="{D42A27DB-BD31-4B8C-83A1-F6EECF244321}">
                <p14:modId xmlns:p14="http://schemas.microsoft.com/office/powerpoint/2010/main" val="2045159188"/>
              </p:ext>
            </p:extLst>
          </p:nvPr>
        </p:nvGraphicFramePr>
        <p:xfrm>
          <a:off x="2276203" y="3074034"/>
          <a:ext cx="4800871" cy="2812961"/>
        </p:xfrm>
        <a:graphic>
          <a:graphicData uri="http://schemas.openxmlformats.org/drawingml/2006/chart">
            <c:chart xmlns:c="http://schemas.openxmlformats.org/drawingml/2006/chart" xmlns:r="http://schemas.openxmlformats.org/officeDocument/2006/relationships" r:id="rId2"/>
          </a:graphicData>
        </a:graphic>
      </p:graphicFrame>
      <p:cxnSp>
        <p:nvCxnSpPr>
          <p:cNvPr id="20" name="Gerade Verbindung mit Pfeil 19"/>
          <p:cNvCxnSpPr/>
          <p:nvPr/>
        </p:nvCxnSpPr>
        <p:spPr>
          <a:xfrm flipV="1">
            <a:off x="2249533" y="5524500"/>
            <a:ext cx="5608592" cy="476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Gerade Verbindung mit Pfeil 21"/>
          <p:cNvCxnSpPr/>
          <p:nvPr/>
        </p:nvCxnSpPr>
        <p:spPr>
          <a:xfrm flipH="1" flipV="1">
            <a:off x="2725792" y="2938463"/>
            <a:ext cx="1" cy="291360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251822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2619374"/>
          </a:xfrm>
        </p:spPr>
        <p:txBody>
          <a:bodyPr>
            <a:normAutofit/>
          </a:bodyPr>
          <a:lstStyle/>
          <a:p>
            <a:pPr algn="ctr"/>
            <a:r>
              <a:rPr lang="de-DE" dirty="0" smtClean="0"/>
              <a:t>Herzlichen Glückwunsch! </a:t>
            </a:r>
            <a:br>
              <a:rPr lang="de-DE" dirty="0" smtClean="0"/>
            </a:br>
            <a:r>
              <a:rPr lang="de-DE" dirty="0" smtClean="0"/>
              <a:t>Du hast die Aufgabe erfolgreich beendet!</a:t>
            </a:r>
            <a:endParaRPr lang="de-DE" dirty="0"/>
          </a:p>
        </p:txBody>
      </p:sp>
      <p:pic>
        <p:nvPicPr>
          <p:cNvPr id="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www.publicdomainpictures.net/pictures/60000/velka/streamers-ribbons-colorful-clipart.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9740"/>
          <a:stretch/>
        </p:blipFill>
        <p:spPr bwMode="auto">
          <a:xfrm rot="10800000">
            <a:off x="2385169" y="3257550"/>
            <a:ext cx="4830861" cy="360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943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800" b="1" dirty="0">
                <a:solidFill>
                  <a:srgbClr val="000000"/>
                </a:solidFill>
                <a:ea typeface="MS Mincho" panose="02020609040205080304" pitchFamily="49" charset="-128"/>
                <a:cs typeface="Times New Roman" panose="02020603050405020304" pitchFamily="18" charset="0"/>
              </a:rPr>
              <a:t>Was will ich beobachten?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spcAft>
                <a:spcPts val="0"/>
              </a:spcAft>
              <a:buNone/>
            </a:pPr>
            <a:r>
              <a:rPr lang="de-DE" sz="2000" dirty="0">
                <a:ea typeface="MS Mincho" panose="02020609040205080304" pitchFamily="49" charset="-128"/>
                <a:cs typeface="Times New Roman" panose="02020603050405020304" pitchFamily="18" charset="0"/>
              </a:rPr>
              <a:t>In deinem Experiment hast du nun zwei </a:t>
            </a:r>
            <a:r>
              <a:rPr lang="de-DE" sz="2000" dirty="0" smtClean="0">
                <a:ea typeface="MS Mincho" panose="02020609040205080304" pitchFamily="49" charset="-128"/>
                <a:cs typeface="Times New Roman" panose="02020603050405020304" pitchFamily="18" charset="0"/>
                <a:hlinkClick r:id="rId2" action="ppaction://hlinksldjump"/>
              </a:rPr>
              <a:t>Versuchsansätze</a:t>
            </a:r>
            <a:r>
              <a:rPr lang="de-DE" sz="2000" dirty="0">
                <a:ea typeface="MS Mincho" panose="02020609040205080304" pitchFamily="49" charset="-128"/>
                <a:cs typeface="Times New Roman" panose="02020603050405020304" pitchFamily="18" charset="0"/>
              </a:rPr>
              <a:t>. Einmal ist </a:t>
            </a:r>
            <a:r>
              <a:rPr lang="de-DE" sz="2000" dirty="0" smtClean="0">
                <a:ea typeface="MS Mincho" panose="02020609040205080304" pitchFamily="49" charset="-128"/>
                <a:cs typeface="Times New Roman" panose="02020603050405020304" pitchFamily="18" charset="0"/>
              </a:rPr>
              <a:t>die </a:t>
            </a:r>
            <a:r>
              <a:rPr lang="de-DE" sz="2000" dirty="0" smtClean="0">
                <a:ea typeface="MS Mincho" panose="02020609040205080304" pitchFamily="49" charset="-128"/>
                <a:cs typeface="Times New Roman" panose="02020603050405020304" pitchFamily="18" charset="0"/>
                <a:hlinkClick r:id="rId3" action="ppaction://hlinksldjump"/>
              </a:rPr>
              <a:t>Variable</a:t>
            </a:r>
            <a:r>
              <a:rPr lang="de-DE" sz="2000" dirty="0" smtClean="0">
                <a:ea typeface="MS Mincho" panose="02020609040205080304" pitchFamily="49" charset="-128"/>
                <a:cs typeface="Times New Roman" panose="02020603050405020304" pitchFamily="18" charset="0"/>
              </a:rPr>
              <a:t> </a:t>
            </a:r>
            <a:r>
              <a:rPr lang="de-DE" sz="2000" dirty="0">
                <a:ea typeface="MS Mincho" panose="02020609040205080304" pitchFamily="49" charset="-128"/>
                <a:cs typeface="Times New Roman" panose="02020603050405020304" pitchFamily="18" charset="0"/>
              </a:rPr>
              <a:t>vorhanden, einmal nicht. Daraufhin beobachtest du </a:t>
            </a:r>
            <a:r>
              <a:rPr lang="de-DE" sz="2000" dirty="0" smtClean="0">
                <a:ea typeface="MS Mincho" panose="02020609040205080304" pitchFamily="49" charset="-128"/>
                <a:cs typeface="Times New Roman" panose="02020603050405020304" pitchFamily="18" charset="0"/>
              </a:rPr>
              <a:t>zum Beispiel für 8 Minuten die </a:t>
            </a:r>
            <a:r>
              <a:rPr lang="de-DE" sz="2000" dirty="0">
                <a:ea typeface="MS Mincho" panose="02020609040205080304" pitchFamily="49" charset="-128"/>
                <a:cs typeface="Times New Roman" panose="02020603050405020304" pitchFamily="18" charset="0"/>
              </a:rPr>
              <a:t>Auswirkungen in beiden </a:t>
            </a:r>
            <a:r>
              <a:rPr lang="de-DE" sz="2000" dirty="0" smtClean="0">
                <a:ea typeface="MS Mincho" panose="02020609040205080304" pitchFamily="49" charset="-128"/>
                <a:cs typeface="Times New Roman" panose="02020603050405020304" pitchFamily="18" charset="0"/>
              </a:rPr>
              <a:t>Versuchsansätzen!</a:t>
            </a:r>
          </a:p>
          <a:p>
            <a:pPr marL="0" indent="0">
              <a:lnSpc>
                <a:spcPct val="150000"/>
              </a:lnSpc>
              <a:spcAft>
                <a:spcPts val="0"/>
              </a:spcAft>
              <a:buNone/>
            </a:pPr>
            <a:endParaRPr lang="de-DE" sz="2000" dirty="0">
              <a:ea typeface="MS Mincho" panose="02020609040205080304" pitchFamily="49" charset="-128"/>
              <a:cs typeface="Times New Roman" panose="02020603050405020304" pitchFamily="18" charset="0"/>
            </a:endParaRPr>
          </a:p>
          <a:p>
            <a:pPr marL="0" indent="0">
              <a:lnSpc>
                <a:spcPct val="150000"/>
              </a:lnSpc>
              <a:buNone/>
            </a:pPr>
            <a:r>
              <a:rPr lang="de-DE" sz="2000" b="1" i="1" dirty="0">
                <a:ea typeface="MS Mincho" panose="02020609040205080304" pitchFamily="49" charset="-128"/>
                <a:cs typeface="Times New Roman" panose="02020603050405020304" pitchFamily="18" charset="0"/>
              </a:rPr>
              <a:t>Was möchtest du in deinem Experiment beobachten, um deine </a:t>
            </a:r>
            <a:r>
              <a:rPr lang="de-DE" sz="2000" b="1" i="1" dirty="0">
                <a:ea typeface="MS Mincho" panose="02020609040205080304" pitchFamily="49" charset="-128"/>
                <a:cs typeface="Times New Roman" panose="02020603050405020304" pitchFamily="18" charset="0"/>
                <a:hlinkClick r:id="rId4" action="ppaction://hlinksldjump"/>
              </a:rPr>
              <a:t>begründete Vermutung</a:t>
            </a:r>
            <a:r>
              <a:rPr lang="de-DE" sz="2000" b="1" i="1" dirty="0">
                <a:ea typeface="MS Mincho" panose="02020609040205080304" pitchFamily="49" charset="-128"/>
                <a:cs typeface="Times New Roman" panose="02020603050405020304" pitchFamily="18" charset="0"/>
              </a:rPr>
              <a:t> </a:t>
            </a:r>
            <a:r>
              <a:rPr lang="de-DE" sz="2000" b="1" i="1" dirty="0" smtClean="0">
                <a:ea typeface="MS Mincho" panose="02020609040205080304" pitchFamily="49" charset="-128"/>
                <a:cs typeface="Times New Roman" panose="02020603050405020304" pitchFamily="18" charset="0"/>
              </a:rPr>
              <a:t>überprüfen zu </a:t>
            </a:r>
            <a:r>
              <a:rPr lang="de-DE" sz="2000" b="1" i="1" dirty="0">
                <a:ea typeface="MS Mincho" panose="02020609040205080304" pitchFamily="49" charset="-128"/>
                <a:cs typeface="Times New Roman" panose="02020603050405020304" pitchFamily="18" charset="0"/>
              </a:rPr>
              <a:t>können?</a:t>
            </a:r>
            <a:endParaRPr lang="de-DE" sz="2000" dirty="0"/>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7"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7097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Lösung</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4"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lgn="just">
              <a:lnSpc>
                <a:spcPct val="150000"/>
              </a:lnSpc>
              <a:spcAft>
                <a:spcPts val="0"/>
              </a:spcAft>
              <a:buNone/>
            </a:pPr>
            <a:r>
              <a:rPr lang="de-DE" sz="1800" dirty="0">
                <a:ea typeface="MS Mincho" panose="02020609040205080304" pitchFamily="49" charset="-128"/>
                <a:cs typeface="Times New Roman" panose="02020603050405020304" pitchFamily="18" charset="0"/>
              </a:rPr>
              <a:t>In diesem Experiment kann man vieles beobachten: </a:t>
            </a:r>
          </a:p>
          <a:p>
            <a:pPr marL="0" indent="0" algn="just">
              <a:lnSpc>
                <a:spcPct val="150000"/>
              </a:lnSpc>
              <a:spcAft>
                <a:spcPts val="0"/>
              </a:spcAft>
              <a:buNone/>
            </a:pPr>
            <a:endParaRPr lang="de-DE" sz="1800" i="1" dirty="0">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333375"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162050" y="4111377"/>
            <a:ext cx="61912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smtClean="0">
                <a:solidFill>
                  <a:schemeClr val="bg1"/>
                </a:solidFill>
                <a:latin typeface="Arial" panose="020B0604020202020204" pitchFamily="34" charset="0"/>
              </a:rPr>
              <a:t>Wo kann man die Auswirkungen erkennen?</a:t>
            </a:r>
            <a:endParaRPr lang="de-DE" sz="2000" b="1" dirty="0">
              <a:solidFill>
                <a:schemeClr val="bg1"/>
              </a:solidFill>
              <a:latin typeface="Arial" panose="020B0604020202020204" pitchFamily="34" charset="0"/>
            </a:endParaRPr>
          </a:p>
        </p:txBody>
      </p:sp>
      <p:sp>
        <p:nvSpPr>
          <p:cNvPr id="14" name="Textfeld 13">
            <a:hlinkClick r:id="rId2" action="ppaction://hlinksldjump"/>
          </p:cNvPr>
          <p:cNvSpPr txBox="1"/>
          <p:nvPr/>
        </p:nvSpPr>
        <p:spPr>
          <a:xfrm>
            <a:off x="1162050" y="4527470"/>
            <a:ext cx="61912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Lichteinfall: intensiv</a:t>
            </a:r>
            <a:r>
              <a:rPr lang="de-DE" sz="2000" dirty="0">
                <a:solidFill>
                  <a:schemeClr val="tx1"/>
                </a:solidFill>
                <a:latin typeface="Arial" panose="020B0604020202020204" pitchFamily="34" charset="0"/>
              </a:rPr>
              <a:t> </a:t>
            </a:r>
            <a:r>
              <a:rPr lang="de-DE" sz="2000" dirty="0" smtClean="0">
                <a:solidFill>
                  <a:schemeClr val="tx1"/>
                </a:solidFill>
                <a:latin typeface="Arial" panose="020B0604020202020204" pitchFamily="34" charset="0"/>
              </a:rPr>
              <a:t>oder nicht intensiv. (A3.1)</a:t>
            </a:r>
            <a:endParaRPr lang="de-DE" sz="2000" dirty="0">
              <a:solidFill>
                <a:schemeClr val="tx1"/>
              </a:solidFill>
              <a:latin typeface="Arial" panose="020B0604020202020204" pitchFamily="34" charset="0"/>
            </a:endParaRPr>
          </a:p>
        </p:txBody>
      </p:sp>
      <p:sp>
        <p:nvSpPr>
          <p:cNvPr id="17" name="Textfeld 16">
            <a:hlinkClick r:id="rId3" action="ppaction://hlinksldjump"/>
          </p:cNvPr>
          <p:cNvSpPr txBox="1"/>
          <p:nvPr/>
        </p:nvSpPr>
        <p:spPr>
          <a:xfrm>
            <a:off x="1162050" y="4943563"/>
            <a:ext cx="619125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Anfangsgewicht gemessen in Gramm. (A3.2)</a:t>
            </a:r>
            <a:endParaRPr lang="de-DE" sz="2000" dirty="0">
              <a:solidFill>
                <a:schemeClr val="tx1"/>
              </a:solidFill>
              <a:latin typeface="Arial" panose="020B0604020202020204" pitchFamily="34" charset="0"/>
            </a:endParaRPr>
          </a:p>
        </p:txBody>
      </p:sp>
      <p:sp>
        <p:nvSpPr>
          <p:cNvPr id="18" name="Textfeld 17">
            <a:hlinkClick r:id="rId4" action="ppaction://hlinksldjump"/>
          </p:cNvPr>
          <p:cNvSpPr txBox="1"/>
          <p:nvPr/>
        </p:nvSpPr>
        <p:spPr>
          <a:xfrm>
            <a:off x="1162050" y="5343673"/>
            <a:ext cx="61912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Gewicht gemessen in Gramm. (A4)</a:t>
            </a:r>
            <a:endParaRPr lang="de-DE" sz="2000" dirty="0">
              <a:solidFill>
                <a:schemeClr val="tx1"/>
              </a:solidFill>
              <a:latin typeface="Arial" panose="020B0604020202020204" pitchFamily="34" charset="0"/>
            </a:endParaRPr>
          </a:p>
        </p:txBody>
      </p:sp>
      <p:sp>
        <p:nvSpPr>
          <p:cNvPr id="19" name="Textfeld 18">
            <a:hlinkClick r:id="rId5" action="ppaction://hlinksldjump"/>
          </p:cNvPr>
          <p:cNvSpPr txBox="1"/>
          <p:nvPr/>
        </p:nvSpPr>
        <p:spPr>
          <a:xfrm>
            <a:off x="1162050" y="5743783"/>
            <a:ext cx="619125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Ich kann die Auswirkungen an einer anderen Sache erkennen. (A3.3)</a:t>
            </a:r>
            <a:endParaRPr lang="de-DE" sz="2000" dirty="0">
              <a:solidFill>
                <a:schemeClr val="tx1"/>
              </a:solidFill>
              <a:latin typeface="Arial" panose="020B0604020202020204" pitchFamily="34" charset="0"/>
            </a:endParaRPr>
          </a:p>
        </p:txBody>
      </p:sp>
      <p:pic>
        <p:nvPicPr>
          <p:cNvPr id="20"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elle 1"/>
          <p:cNvGraphicFramePr>
            <a:graphicFrameLocks noGrp="1"/>
          </p:cNvGraphicFramePr>
          <p:nvPr>
            <p:extLst>
              <p:ext uri="{D42A27DB-BD31-4B8C-83A1-F6EECF244321}">
                <p14:modId xmlns:p14="http://schemas.microsoft.com/office/powerpoint/2010/main" val="1241556822"/>
              </p:ext>
            </p:extLst>
          </p:nvPr>
        </p:nvGraphicFramePr>
        <p:xfrm>
          <a:off x="333375" y="2197118"/>
          <a:ext cx="7019925" cy="1622466"/>
        </p:xfrm>
        <a:graphic>
          <a:graphicData uri="http://schemas.openxmlformats.org/drawingml/2006/table">
            <a:tbl>
              <a:tblPr firstRow="1" firstCol="1" bandRow="1">
                <a:tableStyleId>{2D5ABB26-0587-4C30-8999-92F81FD0307C}</a:tableStyleId>
              </a:tblPr>
              <a:tblGrid>
                <a:gridCol w="3509636"/>
                <a:gridCol w="3510289"/>
              </a:tblGrid>
              <a:tr h="1622466">
                <a:tc>
                  <a:txBody>
                    <a:bodyPr/>
                    <a:lstStyle/>
                    <a:p>
                      <a:pPr algn="l">
                        <a:lnSpc>
                          <a:spcPct val="150000"/>
                        </a:lnSpc>
                        <a:spcAft>
                          <a:spcPts val="0"/>
                        </a:spcAft>
                      </a:pPr>
                      <a:r>
                        <a:rPr lang="de-DE" sz="1400" dirty="0">
                          <a:effectLst/>
                        </a:rPr>
                        <a:t>- Schale vorhanden oder nicht vorhanden, </a:t>
                      </a:r>
                    </a:p>
                    <a:p>
                      <a:pPr algn="l">
                        <a:lnSpc>
                          <a:spcPct val="150000"/>
                        </a:lnSpc>
                        <a:spcAft>
                          <a:spcPts val="0"/>
                        </a:spcAft>
                      </a:pPr>
                      <a:r>
                        <a:rPr lang="de-DE" sz="1400" dirty="0">
                          <a:effectLst/>
                        </a:rPr>
                        <a:t>- ganzer Apfel oder Apfelstücke, </a:t>
                      </a:r>
                    </a:p>
                    <a:p>
                      <a:pPr algn="l">
                        <a:lnSpc>
                          <a:spcPct val="150000"/>
                        </a:lnSpc>
                        <a:spcAft>
                          <a:spcPts val="0"/>
                        </a:spcAft>
                      </a:pPr>
                      <a:r>
                        <a:rPr lang="de-DE" sz="1400" dirty="0">
                          <a:effectLst/>
                        </a:rPr>
                        <a:t>- Gewicht in Gramm, </a:t>
                      </a:r>
                    </a:p>
                    <a:p>
                      <a:pPr algn="l">
                        <a:lnSpc>
                          <a:spcPct val="150000"/>
                        </a:lnSpc>
                        <a:spcAft>
                          <a:spcPts val="0"/>
                        </a:spcAft>
                      </a:pPr>
                      <a:r>
                        <a:rPr lang="de-DE" sz="1400" dirty="0">
                          <a:effectLst/>
                        </a:rPr>
                        <a:t>- Apfelsorte,</a:t>
                      </a:r>
                      <a:endParaRPr lang="de-DE" sz="1400" b="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l">
                        <a:lnSpc>
                          <a:spcPct val="150000"/>
                        </a:lnSpc>
                        <a:spcAft>
                          <a:spcPts val="0"/>
                        </a:spcAft>
                      </a:pPr>
                      <a:r>
                        <a:rPr lang="de-DE" sz="1400" dirty="0">
                          <a:effectLst/>
                        </a:rPr>
                        <a:t>-Temperatur, </a:t>
                      </a:r>
                    </a:p>
                    <a:p>
                      <a:pPr algn="l">
                        <a:lnSpc>
                          <a:spcPct val="150000"/>
                        </a:lnSpc>
                        <a:spcAft>
                          <a:spcPts val="0"/>
                        </a:spcAft>
                      </a:pPr>
                      <a:r>
                        <a:rPr lang="de-DE" sz="1400" dirty="0">
                          <a:effectLst/>
                        </a:rPr>
                        <a:t>- Licht, </a:t>
                      </a:r>
                    </a:p>
                    <a:p>
                      <a:pPr algn="l">
                        <a:lnSpc>
                          <a:spcPct val="150000"/>
                        </a:lnSpc>
                        <a:spcAft>
                          <a:spcPts val="0"/>
                        </a:spcAft>
                      </a:pPr>
                      <a:r>
                        <a:rPr lang="de-DE" sz="1400" dirty="0">
                          <a:effectLst/>
                        </a:rPr>
                        <a:t>- Luftstrom oder </a:t>
                      </a:r>
                    </a:p>
                    <a:p>
                      <a:pPr algn="l">
                        <a:lnSpc>
                          <a:spcPct val="150000"/>
                        </a:lnSpc>
                        <a:spcAft>
                          <a:spcPts val="0"/>
                        </a:spcAft>
                      </a:pPr>
                      <a:r>
                        <a:rPr lang="de-DE" sz="1400" dirty="0">
                          <a:effectLst/>
                        </a:rPr>
                        <a:t>- Anfangsgewicht</a:t>
                      </a:r>
                      <a:endParaRPr lang="de-DE" sz="1400" b="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186996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2000" dirty="0">
                <a:ea typeface="MS Mincho" panose="02020609040205080304" pitchFamily="49" charset="-128"/>
                <a:cs typeface="Times New Roman" panose="02020603050405020304" pitchFamily="18" charset="0"/>
              </a:rPr>
              <a:t/>
            </a:r>
            <a:br>
              <a:rPr lang="de-DE" sz="2000" dirty="0">
                <a:ea typeface="MS Mincho" panose="02020609040205080304" pitchFamily="49" charset="-128"/>
                <a:cs typeface="Times New Roman" panose="02020603050405020304" pitchFamily="18" charset="0"/>
              </a:rPr>
            </a:br>
            <a:r>
              <a:rPr lang="de-DE" sz="2400" b="1" dirty="0">
                <a:solidFill>
                  <a:srgbClr val="000000"/>
                </a:solidFill>
                <a:ea typeface="MS Mincho" panose="02020609040205080304" pitchFamily="49" charset="-128"/>
                <a:cs typeface="Times New Roman" panose="02020603050405020304" pitchFamily="18" charset="0"/>
              </a:rPr>
              <a:t>Kann ich ein Experiment planen?</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906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62500" lnSpcReduction="20000"/>
          </a:bodyPr>
          <a:lstStyle/>
          <a:p>
            <a:pPr marL="0" indent="0" algn="just">
              <a:lnSpc>
                <a:spcPct val="150000"/>
              </a:lnSpc>
              <a:spcAft>
                <a:spcPts val="1200"/>
              </a:spcAft>
              <a:buNone/>
            </a:pPr>
            <a:r>
              <a:rPr lang="de-DE" dirty="0">
                <a:ea typeface="MS Mincho" panose="02020609040205080304" pitchFamily="49" charset="-128"/>
                <a:cs typeface="Times New Roman" panose="02020603050405020304" pitchFamily="18" charset="0"/>
              </a:rPr>
              <a:t>Nun hast du alle notwendigen Informationen, um dein Experiment zu planen:</a:t>
            </a:r>
          </a:p>
          <a:p>
            <a:pPr marL="342900" lvl="0" indent="-342900" algn="just">
              <a:lnSpc>
                <a:spcPct val="150000"/>
              </a:lnSpc>
              <a:spcAft>
                <a:spcPts val="1200"/>
              </a:spcAft>
              <a:buFont typeface="Cambria" panose="02040503050406030204" pitchFamily="18" charset="0"/>
              <a:buChar char="-"/>
            </a:pPr>
            <a:r>
              <a:rPr lang="de-DE" dirty="0">
                <a:ea typeface="MS Mincho" panose="02020609040205080304" pitchFamily="49" charset="-128"/>
                <a:cs typeface="Times New Roman" panose="02020603050405020304" pitchFamily="18" charset="0"/>
              </a:rPr>
              <a:t>Du </a:t>
            </a:r>
            <a:r>
              <a:rPr lang="de-DE" dirty="0" smtClean="0">
                <a:ea typeface="MS Mincho" panose="02020609040205080304" pitchFamily="49" charset="-128"/>
                <a:cs typeface="Times New Roman" panose="02020603050405020304" pitchFamily="18" charset="0"/>
              </a:rPr>
              <a:t>weißt, was </a:t>
            </a:r>
            <a:r>
              <a:rPr lang="de-DE" dirty="0">
                <a:ea typeface="MS Mincho" panose="02020609040205080304" pitchFamily="49" charset="-128"/>
                <a:cs typeface="Times New Roman" panose="02020603050405020304" pitchFamily="18" charset="0"/>
              </a:rPr>
              <a:t>in den zwei </a:t>
            </a:r>
            <a:r>
              <a:rPr lang="de-DE" dirty="0" smtClean="0">
                <a:ea typeface="MS Mincho" panose="02020609040205080304" pitchFamily="49" charset="-128"/>
                <a:cs typeface="Times New Roman" panose="02020603050405020304" pitchFamily="18" charset="0"/>
              </a:rPr>
              <a:t>Versuchsansätzen vorhanden oder nicht </a:t>
            </a:r>
            <a:r>
              <a:rPr lang="de-DE" dirty="0">
                <a:ea typeface="MS Mincho" panose="02020609040205080304" pitchFamily="49" charset="-128"/>
                <a:cs typeface="Times New Roman" panose="02020603050405020304" pitchFamily="18" charset="0"/>
              </a:rPr>
              <a:t>vorhanden sein muss.</a:t>
            </a:r>
            <a:endParaRPr lang="de-DE" sz="2400" dirty="0">
              <a:ea typeface="MS Mincho" panose="02020609040205080304" pitchFamily="49" charset="-128"/>
              <a:cs typeface="Times New Roman" panose="02020603050405020304" pitchFamily="18" charset="0"/>
            </a:endParaRPr>
          </a:p>
          <a:p>
            <a:pPr marL="342900" lvl="0" indent="-342900" algn="just">
              <a:lnSpc>
                <a:spcPct val="150000"/>
              </a:lnSpc>
              <a:spcAft>
                <a:spcPts val="1200"/>
              </a:spcAft>
              <a:buFont typeface="Cambria" panose="02040503050406030204" pitchFamily="18" charset="0"/>
              <a:buChar char="-"/>
            </a:pPr>
            <a:r>
              <a:rPr lang="de-DE" dirty="0">
                <a:ea typeface="MS Mincho" panose="02020609040205080304" pitchFamily="49" charset="-128"/>
                <a:cs typeface="Times New Roman" panose="02020603050405020304" pitchFamily="18" charset="0"/>
              </a:rPr>
              <a:t>Du </a:t>
            </a:r>
            <a:r>
              <a:rPr lang="de-DE" dirty="0" smtClean="0">
                <a:ea typeface="MS Mincho" panose="02020609040205080304" pitchFamily="49" charset="-128"/>
                <a:cs typeface="Times New Roman" panose="02020603050405020304" pitchFamily="18" charset="0"/>
              </a:rPr>
              <a:t>weißt, </a:t>
            </a:r>
            <a:r>
              <a:rPr lang="de-DE" dirty="0">
                <a:ea typeface="MS Mincho" panose="02020609040205080304" pitchFamily="49" charset="-128"/>
                <a:cs typeface="Times New Roman" panose="02020603050405020304" pitchFamily="18" charset="0"/>
              </a:rPr>
              <a:t>was du beobachten musst, um deine </a:t>
            </a:r>
            <a:r>
              <a:rPr lang="de-DE" dirty="0">
                <a:ea typeface="MS Mincho" panose="02020609040205080304" pitchFamily="49" charset="-128"/>
                <a:cs typeface="Times New Roman" panose="02020603050405020304" pitchFamily="18" charset="0"/>
                <a:hlinkClick r:id="rId2" action="ppaction://hlinksldjump"/>
              </a:rPr>
              <a:t>begründete Vermutung</a:t>
            </a:r>
            <a:r>
              <a:rPr lang="de-DE" dirty="0">
                <a:ea typeface="MS Mincho" panose="02020609040205080304" pitchFamily="49" charset="-128"/>
                <a:cs typeface="Times New Roman" panose="02020603050405020304" pitchFamily="18" charset="0"/>
              </a:rPr>
              <a:t> </a:t>
            </a:r>
            <a:r>
              <a:rPr lang="de-DE" dirty="0" smtClean="0">
                <a:ea typeface="MS Mincho" panose="02020609040205080304" pitchFamily="49" charset="-128"/>
                <a:cs typeface="Times New Roman" panose="02020603050405020304" pitchFamily="18" charset="0"/>
              </a:rPr>
              <a:t>überprüfen zu </a:t>
            </a:r>
            <a:r>
              <a:rPr lang="de-DE" dirty="0">
                <a:ea typeface="MS Mincho" panose="02020609040205080304" pitchFamily="49" charset="-128"/>
                <a:cs typeface="Times New Roman" panose="02020603050405020304" pitchFamily="18" charset="0"/>
              </a:rPr>
              <a:t>können</a:t>
            </a:r>
            <a:r>
              <a:rPr lang="de-DE" dirty="0" smtClean="0">
                <a:ea typeface="MS Mincho" panose="02020609040205080304" pitchFamily="49" charset="-128"/>
                <a:cs typeface="Times New Roman" panose="02020603050405020304" pitchFamily="18" charset="0"/>
              </a:rPr>
              <a:t>.</a:t>
            </a:r>
            <a:endParaRPr lang="de-DE" sz="2400" dirty="0" smtClean="0">
              <a:ea typeface="Cambria" panose="02040503050406030204" pitchFamily="18" charset="0"/>
              <a:cs typeface="Times New Roman" panose="02020603050405020304" pitchFamily="18" charset="0"/>
            </a:endParaRPr>
          </a:p>
          <a:p>
            <a:pPr marL="0" indent="0" algn="just">
              <a:lnSpc>
                <a:spcPct val="150000"/>
              </a:lnSpc>
              <a:spcAft>
                <a:spcPts val="1200"/>
              </a:spcAft>
              <a:buNone/>
            </a:pPr>
            <a:r>
              <a:rPr lang="de-DE" b="1" dirty="0" smtClean="0">
                <a:ea typeface="MS Mincho" panose="02020609040205080304" pitchFamily="49" charset="-128"/>
                <a:cs typeface="Times New Roman" panose="02020603050405020304" pitchFamily="18" charset="0"/>
              </a:rPr>
              <a:t>Plane nun ein Experiment, mit dem du deine begründete Vermutung überprüfen kannst.</a:t>
            </a:r>
            <a:endParaRPr lang="de-DE" dirty="0" smtClean="0">
              <a:ea typeface="MS Mincho" panose="02020609040205080304" pitchFamily="49" charset="-128"/>
              <a:cs typeface="Times New Roman" panose="02020603050405020304" pitchFamily="18" charset="0"/>
            </a:endParaRPr>
          </a:p>
          <a:p>
            <a:pPr marL="0" indent="0" algn="just">
              <a:lnSpc>
                <a:spcPct val="150000"/>
              </a:lnSpc>
              <a:spcAft>
                <a:spcPts val="1200"/>
              </a:spcAft>
              <a:buNone/>
            </a:pPr>
            <a:r>
              <a:rPr lang="de-DE" b="1" dirty="0" smtClean="0">
                <a:ea typeface="MS Mincho" panose="02020609040205080304" pitchFamily="49" charset="-128"/>
                <a:cs typeface="Times New Roman" panose="02020603050405020304" pitchFamily="18" charset="0"/>
              </a:rPr>
              <a:t>Notiere </a:t>
            </a:r>
            <a:r>
              <a:rPr lang="de-DE" b="1" dirty="0">
                <a:ea typeface="MS Mincho" panose="02020609040205080304" pitchFamily="49" charset="-128"/>
                <a:cs typeface="Times New Roman" panose="02020603050405020304" pitchFamily="18" charset="0"/>
              </a:rPr>
              <a:t>dazu einen </a:t>
            </a:r>
            <a:r>
              <a:rPr lang="de-DE" b="1" dirty="0">
                <a:ea typeface="MS Mincho" panose="02020609040205080304" pitchFamily="49" charset="-128"/>
                <a:cs typeface="Times New Roman" panose="02020603050405020304" pitchFamily="18" charset="0"/>
                <a:hlinkClick r:id="rId3" action="ppaction://hlinksldjump"/>
              </a:rPr>
              <a:t>Versuchsaufbau </a:t>
            </a:r>
            <a:r>
              <a:rPr lang="de-DE" b="1" dirty="0">
                <a:ea typeface="MS Mincho" panose="02020609040205080304" pitchFamily="49" charset="-128"/>
                <a:cs typeface="Times New Roman" panose="02020603050405020304" pitchFamily="18" charset="0"/>
              </a:rPr>
              <a:t>und die </a:t>
            </a:r>
            <a:r>
              <a:rPr lang="de-DE" b="1" dirty="0">
                <a:ea typeface="MS Mincho" panose="02020609040205080304" pitchFamily="49" charset="-128"/>
                <a:cs typeface="Times New Roman" panose="02020603050405020304" pitchFamily="18" charset="0"/>
                <a:hlinkClick r:id="rId4" action="ppaction://hlinksldjump"/>
              </a:rPr>
              <a:t>Versuchsdurchführung</a:t>
            </a:r>
            <a:r>
              <a:rPr lang="de-DE" b="1" dirty="0">
                <a:ea typeface="MS Mincho" panose="02020609040205080304" pitchFamily="49" charset="-128"/>
                <a:cs typeface="Times New Roman" panose="02020603050405020304" pitchFamily="18" charset="0"/>
              </a:rPr>
              <a:t>.</a:t>
            </a:r>
            <a:endParaRPr lang="de-DE" dirty="0">
              <a:effectLst/>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3502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3287</Words>
  <Application>Microsoft Office PowerPoint</Application>
  <PresentationFormat>Bildschirmpräsentation (4:3)</PresentationFormat>
  <Paragraphs>545</Paragraphs>
  <Slides>63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63</vt:i4>
      </vt:variant>
    </vt:vector>
  </HeadingPairs>
  <TitlesOfParts>
    <vt:vector size="69" baseType="lpstr">
      <vt:lpstr>MS Mincho</vt:lpstr>
      <vt:lpstr>Arial</vt:lpstr>
      <vt:lpstr>Calibri</vt:lpstr>
      <vt:lpstr>Cambria</vt:lpstr>
      <vt:lpstr>Times New Roman</vt:lpstr>
      <vt:lpstr>Office Theme</vt:lpstr>
      <vt:lpstr>Wegweiser Schritte zum Erfolg</vt:lpstr>
      <vt:lpstr>Wegweiser Schritte zum Erfolg</vt:lpstr>
      <vt:lpstr>EXPERIMENT Kann ich eine begründete Vermutung aufstellen?</vt:lpstr>
      <vt:lpstr>Lösung</vt:lpstr>
      <vt:lpstr>EXPERIMENT Welche Versuchsansätze habe ich?</vt:lpstr>
      <vt:lpstr>Lösung</vt:lpstr>
      <vt:lpstr>EXPERIMENT Was will ich beobachten?</vt:lpstr>
      <vt:lpstr>Lösung</vt:lpstr>
      <vt:lpstr>EXPERIMENT Kann ich ein Experiment planen?</vt:lpstr>
      <vt:lpstr>Lösung</vt:lpstr>
      <vt:lpstr>EXPERIMENT Habe ich sinnvolle Messergebnisse erzielt?</vt:lpstr>
      <vt:lpstr>Lösung</vt:lpstr>
      <vt:lpstr>EXPERIMENT Kann ich aus meinen Messergebnissen geeignete Rückschlüsse ziehen?</vt:lpstr>
      <vt:lpstr>Lösung</vt:lpstr>
      <vt:lpstr>DIAGRAMM Kann ich ein geeignetes Diagramm finden?</vt:lpstr>
      <vt:lpstr>Lösung</vt:lpstr>
      <vt:lpstr>DIAGRAMM Kann ich die Variablen den Achsen zuordnen?</vt:lpstr>
      <vt:lpstr>Lösung</vt:lpstr>
      <vt:lpstr>DIAGRAMM Kann ich meine Achsen zutreffend beschriften?</vt:lpstr>
      <vt:lpstr>Lösung</vt:lpstr>
      <vt:lpstr>DIAGRAMM Hat das Diagramm eine geeignete Skalierung?</vt:lpstr>
      <vt:lpstr>Lösung</vt:lpstr>
      <vt:lpstr>DIAGRAMM Kann ich die Daten in mein Diagramm eintragen?</vt:lpstr>
      <vt:lpstr>Lösung</vt:lpstr>
      <vt:lpstr>ZIEL</vt:lpstr>
      <vt:lpstr>Lösung</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Herzlichen Glückwunsch!  Du hast die Aufgabe erfolgreich beendet!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Wegweiser Schritte zum Erfolg</dc:title>
  <dc:creator>Daniela Bodden</dc:creator>
  <cp:lastModifiedBy>Hoffmann, Raphael</cp:lastModifiedBy>
  <cp:revision>112</cp:revision>
  <dcterms:created xsi:type="dcterms:W3CDTF">2015-08-21T12:07:36Z</dcterms:created>
  <dcterms:modified xsi:type="dcterms:W3CDTF">2016-06-06T11:55:49Z</dcterms:modified>
</cp:coreProperties>
</file>