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65"/>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 id="293" r:id="rId39"/>
    <p:sldId id="294" r:id="rId40"/>
    <p:sldId id="295" r:id="rId41"/>
    <p:sldId id="296" r:id="rId42"/>
    <p:sldId id="297" r:id="rId43"/>
    <p:sldId id="298" r:id="rId44"/>
    <p:sldId id="299" r:id="rId45"/>
    <p:sldId id="300" r:id="rId46"/>
    <p:sldId id="301" r:id="rId47"/>
    <p:sldId id="319" r:id="rId48"/>
    <p:sldId id="303" r:id="rId49"/>
    <p:sldId id="304" r:id="rId50"/>
    <p:sldId id="306" r:id="rId51"/>
    <p:sldId id="307" r:id="rId52"/>
    <p:sldId id="308" r:id="rId53"/>
    <p:sldId id="309" r:id="rId54"/>
    <p:sldId id="310" r:id="rId55"/>
    <p:sldId id="318" r:id="rId56"/>
    <p:sldId id="311" r:id="rId57"/>
    <p:sldId id="312" r:id="rId58"/>
    <p:sldId id="313" r:id="rId59"/>
    <p:sldId id="314" r:id="rId60"/>
    <p:sldId id="315" r:id="rId61"/>
    <p:sldId id="316" r:id="rId62"/>
    <p:sldId id="317" r:id="rId63"/>
    <p:sldId id="302" r:id="rId64"/>
  </p:sldIdLst>
  <p:sldSz cx="9144000" cy="6858000" type="screen4x3"/>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Mittlere Formatvorlage 2 - Akz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2D5ABB26-0587-4C30-8999-92F81FD0307C}" styleName="Keine Formatvorlage, kein Raster">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21E4AEA4-8DFA-4A89-87EB-49C32662AFE0}" styleName="Mittlere Formatvorlage 2 - Akz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9139" autoAdjust="0"/>
    <p:restoredTop sz="94660"/>
  </p:normalViewPr>
  <p:slideViewPr>
    <p:cSldViewPr snapToGrid="0">
      <p:cViewPr>
        <p:scale>
          <a:sx n="50" d="100"/>
          <a:sy n="50" d="100"/>
        </p:scale>
        <p:origin x="1992" y="87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viewProps" Target="viewProp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Arbeitsblatt1.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Arbeitsblatt2.xlsx"/><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package" Target="../embeddings/Microsoft_Excel-Arbeitsblatt3.xlsx"/><Relationship Id="rId2" Type="http://schemas.microsoft.com/office/2011/relationships/chartColorStyle" Target="colors3.xml"/><Relationship Id="rId1" Type="http://schemas.microsoft.com/office/2011/relationships/chartStyle" Target="style3.xm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de-DE"/>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de-DE" dirty="0" err="1" smtClean="0">
                <a:latin typeface="Arial" panose="020B0604020202020204" pitchFamily="34" charset="0"/>
              </a:rPr>
              <a:t>deer</a:t>
            </a:r>
            <a:r>
              <a:rPr lang="de-DE" dirty="0" smtClean="0">
                <a:latin typeface="Arial" panose="020B0604020202020204" pitchFamily="34" charset="0"/>
              </a:rPr>
              <a:t> </a:t>
            </a:r>
            <a:r>
              <a:rPr lang="de-DE" dirty="0" err="1" smtClean="0">
                <a:latin typeface="Arial" panose="020B0604020202020204" pitchFamily="34" charset="0"/>
              </a:rPr>
              <a:t>census</a:t>
            </a:r>
            <a:endParaRPr lang="de-DE" dirty="0">
              <a:latin typeface="Arial" panose="020B0604020202020204" pitchFamily="34" charset="0"/>
            </a:endParaRPr>
          </a:p>
        </c:rich>
      </c:tx>
      <c:layout/>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de-DE"/>
        </a:p>
      </c:txPr>
    </c:title>
    <c:autoTitleDeleted val="0"/>
    <c:plotArea>
      <c:layout/>
      <c:lineChart>
        <c:grouping val="standard"/>
        <c:varyColors val="0"/>
        <c:ser>
          <c:idx val="0"/>
          <c:order val="0"/>
          <c:tx>
            <c:strRef>
              <c:f>Tabelle1!$B$1</c:f>
              <c:strCache>
                <c:ptCount val="1"/>
                <c:pt idx="0">
                  <c:v>Bestandsmessung Rothirsch</c:v>
                </c:pt>
              </c:strCache>
            </c:strRef>
          </c:tx>
          <c:spPr>
            <a:ln w="28575" cap="rnd">
              <a:solidFill>
                <a:schemeClr val="accent1"/>
              </a:solidFill>
              <a:round/>
            </a:ln>
            <a:effectLst/>
          </c:spPr>
          <c:marker>
            <c:symbol val="none"/>
          </c:marker>
          <c:cat>
            <c:numRef>
              <c:f>Tabelle1!$A$2:$A$5</c:f>
              <c:numCache>
                <c:formatCode>General</c:formatCode>
                <c:ptCount val="4"/>
                <c:pt idx="0">
                  <c:v>10</c:v>
                </c:pt>
                <c:pt idx="1">
                  <c:v>20</c:v>
                </c:pt>
                <c:pt idx="2">
                  <c:v>30</c:v>
                </c:pt>
                <c:pt idx="3">
                  <c:v>40</c:v>
                </c:pt>
              </c:numCache>
            </c:numRef>
          </c:cat>
          <c:val>
            <c:numRef>
              <c:f>Tabelle1!$B$2:$B$5</c:f>
              <c:numCache>
                <c:formatCode>General</c:formatCode>
                <c:ptCount val="4"/>
                <c:pt idx="0">
                  <c:v>362</c:v>
                </c:pt>
                <c:pt idx="1">
                  <c:v>388</c:v>
                </c:pt>
                <c:pt idx="2">
                  <c:v>314</c:v>
                </c:pt>
                <c:pt idx="3">
                  <c:v>353</c:v>
                </c:pt>
              </c:numCache>
            </c:numRef>
          </c:val>
          <c:smooth val="0"/>
        </c:ser>
        <c:dLbls>
          <c:showLegendKey val="0"/>
          <c:showVal val="0"/>
          <c:showCatName val="0"/>
          <c:showSerName val="0"/>
          <c:showPercent val="0"/>
          <c:showBubbleSize val="0"/>
        </c:dLbls>
        <c:smooth val="0"/>
        <c:axId val="288350448"/>
        <c:axId val="288350056"/>
      </c:lineChart>
      <c:catAx>
        <c:axId val="288350448"/>
        <c:scaling>
          <c:orientation val="minMax"/>
        </c:scaling>
        <c:delete val="0"/>
        <c:axPos val="b"/>
        <c:title>
          <c:tx>
            <c:rich>
              <a:bodyPr rot="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r>
                  <a:rPr lang="de-DE" dirty="0" smtClean="0">
                    <a:latin typeface="Arial" panose="020B0604020202020204" pitchFamily="34" charset="0"/>
                  </a:rPr>
                  <a:t>Time (in </a:t>
                </a:r>
                <a:r>
                  <a:rPr lang="de-DE" dirty="0" err="1" smtClean="0">
                    <a:latin typeface="Arial" panose="020B0604020202020204" pitchFamily="34" charset="0"/>
                  </a:rPr>
                  <a:t>years</a:t>
                </a:r>
                <a:r>
                  <a:rPr lang="de-DE" dirty="0" smtClean="0">
                    <a:latin typeface="Arial" panose="020B0604020202020204" pitchFamily="34" charset="0"/>
                  </a:rPr>
                  <a:t>)</a:t>
                </a:r>
                <a:endParaRPr lang="de-DE" dirty="0">
                  <a:latin typeface="Arial" panose="020B0604020202020204" pitchFamily="34" charset="0"/>
                </a:endParaRPr>
              </a:p>
            </c:rich>
          </c:tx>
          <c:layout/>
          <c:overlay val="0"/>
          <c:spPr>
            <a:noFill/>
            <a:ln>
              <a:noFill/>
            </a:ln>
            <a:effectLst/>
          </c:spPr>
          <c:txPr>
            <a:bodyPr rot="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de-DE"/>
            </a:p>
          </c:txPr>
        </c:title>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de-DE"/>
          </a:p>
        </c:txPr>
        <c:crossAx val="288350056"/>
        <c:crosses val="autoZero"/>
        <c:auto val="1"/>
        <c:lblAlgn val="ctr"/>
        <c:lblOffset val="100"/>
        <c:noMultiLvlLbl val="0"/>
      </c:catAx>
      <c:valAx>
        <c:axId val="288350056"/>
        <c:scaling>
          <c:orientation val="minMax"/>
          <c:min val="200"/>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r>
                  <a:rPr lang="de-DE" dirty="0" smtClean="0">
                    <a:latin typeface="Arial" panose="020B0604020202020204" pitchFamily="34" charset="0"/>
                  </a:rPr>
                  <a:t>Abs. </a:t>
                </a:r>
                <a:r>
                  <a:rPr lang="de-DE" dirty="0" err="1" smtClean="0">
                    <a:latin typeface="Arial" panose="020B0604020202020204" pitchFamily="34" charset="0"/>
                  </a:rPr>
                  <a:t>frequency</a:t>
                </a:r>
                <a:endParaRPr lang="de-DE" dirty="0">
                  <a:latin typeface="Arial" panose="020B0604020202020204" pitchFamily="34" charset="0"/>
                </a:endParaRPr>
              </a:p>
            </c:rich>
          </c:tx>
          <c:layout/>
          <c:overlay val="0"/>
          <c:spPr>
            <a:noFill/>
            <a:ln>
              <a:noFill/>
            </a:ln>
            <a:effectLst/>
          </c:spPr>
          <c:txPr>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de-DE"/>
            </a:p>
          </c:txPr>
        </c:title>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de-DE"/>
          </a:p>
        </c:txPr>
        <c:crossAx val="288350448"/>
        <c:crosses val="autoZero"/>
        <c:crossBetween val="between"/>
        <c:majorUnit val="50"/>
      </c:valAx>
      <c:spPr>
        <a:noFill/>
        <a:ln>
          <a:noFill/>
        </a:ln>
        <a:effectLst/>
      </c:spPr>
    </c:plotArea>
    <c:plotVisOnly val="1"/>
    <c:dispBlanksAs val="gap"/>
    <c:showDLblsOverMax val="0"/>
  </c:chart>
  <c:spPr>
    <a:noFill/>
    <a:ln>
      <a:noFill/>
    </a:ln>
    <a:effectLst/>
  </c:spPr>
  <c:txPr>
    <a:bodyPr/>
    <a:lstStyle/>
    <a:p>
      <a:pPr>
        <a:defRPr/>
      </a:pPr>
      <a:endParaRPr lang="de-DE"/>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de-DE"/>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scatterChart>
        <c:scatterStyle val="lineMarker"/>
        <c:varyColors val="0"/>
        <c:ser>
          <c:idx val="0"/>
          <c:order val="0"/>
          <c:tx>
            <c:strRef>
              <c:f>Tabelle1!$B$1</c:f>
              <c:strCache>
                <c:ptCount val="1"/>
                <c:pt idx="0">
                  <c:v>Y-Werte</c:v>
                </c:pt>
              </c:strCache>
            </c:strRef>
          </c:tx>
          <c:spPr>
            <a:ln w="19050" cap="rnd">
              <a:solidFill>
                <a:schemeClr val="accent1"/>
              </a:solidFill>
              <a:round/>
            </a:ln>
            <a:effectLst/>
          </c:spPr>
          <c:marker>
            <c:symbol val="none"/>
          </c:marker>
          <c:xVal>
            <c:numRef>
              <c:f>Tabelle1!$A$2:$A$5</c:f>
              <c:numCache>
                <c:formatCode>General</c:formatCode>
                <c:ptCount val="4"/>
                <c:pt idx="0">
                  <c:v>0</c:v>
                </c:pt>
                <c:pt idx="1">
                  <c:v>1</c:v>
                </c:pt>
                <c:pt idx="2">
                  <c:v>2</c:v>
                </c:pt>
                <c:pt idx="3">
                  <c:v>3</c:v>
                </c:pt>
              </c:numCache>
            </c:numRef>
          </c:xVal>
          <c:yVal>
            <c:numRef>
              <c:f>Tabelle1!$B$2:$B$5</c:f>
              <c:numCache>
                <c:formatCode>General</c:formatCode>
                <c:ptCount val="4"/>
                <c:pt idx="0">
                  <c:v>0</c:v>
                </c:pt>
                <c:pt idx="1">
                  <c:v>300</c:v>
                </c:pt>
                <c:pt idx="2">
                  <c:v>280</c:v>
                </c:pt>
                <c:pt idx="3">
                  <c:v>275</c:v>
                </c:pt>
              </c:numCache>
            </c:numRef>
          </c:yVal>
          <c:smooth val="0"/>
        </c:ser>
        <c:dLbls>
          <c:showLegendKey val="0"/>
          <c:showVal val="0"/>
          <c:showCatName val="0"/>
          <c:showSerName val="0"/>
          <c:showPercent val="0"/>
          <c:showBubbleSize val="0"/>
        </c:dLbls>
        <c:axId val="79518952"/>
        <c:axId val="80008728"/>
      </c:scatterChart>
      <c:valAx>
        <c:axId val="79518952"/>
        <c:scaling>
          <c:orientation val="minMax"/>
          <c:max val="3"/>
        </c:scaling>
        <c:delete val="0"/>
        <c:axPos val="b"/>
        <c:majorGridlines>
          <c:spPr>
            <a:ln w="9525" cap="flat" cmpd="sng" algn="ctr">
              <a:solidFill>
                <a:schemeClr val="tx1">
                  <a:lumMod val="15000"/>
                  <a:lumOff val="85000"/>
                </a:schemeClr>
              </a:solidFill>
              <a:round/>
            </a:ln>
            <a:effectLst/>
          </c:spPr>
        </c:majorGridlines>
        <c:title>
          <c:tx>
            <c:rich>
              <a:bodyPr rot="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r>
                  <a:rPr lang="de-DE" dirty="0" smtClean="0">
                    <a:latin typeface="Arial" panose="020B0604020202020204" pitchFamily="34" charset="0"/>
                  </a:rPr>
                  <a:t>Time [min</a:t>
                </a:r>
                <a:r>
                  <a:rPr lang="de-DE" dirty="0">
                    <a:latin typeface="Arial" panose="020B0604020202020204" pitchFamily="34" charset="0"/>
                  </a:rPr>
                  <a:t>]</a:t>
                </a:r>
              </a:p>
            </c:rich>
          </c:tx>
          <c:layout/>
          <c:overlay val="0"/>
          <c:spPr>
            <a:noFill/>
            <a:ln>
              <a:noFill/>
            </a:ln>
            <a:effectLst/>
          </c:spPr>
          <c:txPr>
            <a:bodyPr rot="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de-DE"/>
            </a:p>
          </c:txPr>
        </c:title>
        <c:numFmt formatCode="General" sourceLinked="1"/>
        <c:majorTickMark val="none"/>
        <c:minorTickMark val="none"/>
        <c:tickLblPos val="nextTo"/>
        <c:spPr>
          <a:noFill/>
          <a:ln w="9525" cap="flat" cmpd="sng" algn="ctr">
            <a:solidFill>
              <a:schemeClr val="tx1">
                <a:lumMod val="25000"/>
                <a:lumOff val="7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de-DE"/>
          </a:p>
        </c:txPr>
        <c:crossAx val="80008728"/>
        <c:crosses val="autoZero"/>
        <c:crossBetween val="midCat"/>
        <c:majorUnit val="1"/>
      </c:valAx>
      <c:valAx>
        <c:axId val="80008728"/>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r>
                  <a:rPr lang="de-DE" dirty="0" err="1" smtClean="0">
                    <a:latin typeface="Arial" panose="020B0604020202020204" pitchFamily="34" charset="0"/>
                  </a:rPr>
                  <a:t>Weight</a:t>
                </a:r>
                <a:r>
                  <a:rPr lang="de-DE" dirty="0" smtClean="0">
                    <a:latin typeface="Arial" panose="020B0604020202020204" pitchFamily="34" charset="0"/>
                  </a:rPr>
                  <a:t> [g]</a:t>
                </a:r>
                <a:endParaRPr lang="de-DE" dirty="0">
                  <a:latin typeface="Arial" panose="020B0604020202020204" pitchFamily="34" charset="0"/>
                </a:endParaRPr>
              </a:p>
            </c:rich>
          </c:tx>
          <c:layout/>
          <c:overlay val="0"/>
          <c:spPr>
            <a:noFill/>
            <a:ln>
              <a:noFill/>
            </a:ln>
            <a:effectLst/>
          </c:spPr>
          <c:txPr>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de-DE"/>
            </a:p>
          </c:txPr>
        </c:title>
        <c:numFmt formatCode="General" sourceLinked="1"/>
        <c:majorTickMark val="none"/>
        <c:minorTickMark val="none"/>
        <c:tickLblPos val="nextTo"/>
        <c:spPr>
          <a:noFill/>
          <a:ln w="9525" cap="flat" cmpd="sng" algn="ctr">
            <a:solidFill>
              <a:schemeClr val="tx1">
                <a:lumMod val="25000"/>
                <a:lumOff val="7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de-DE"/>
          </a:p>
        </c:txPr>
        <c:crossAx val="79518952"/>
        <c:crosses val="autoZero"/>
        <c:crossBetween val="midCat"/>
      </c:valAx>
      <c:spPr>
        <a:noFill/>
        <a:ln>
          <a:noFill/>
        </a:ln>
        <a:effectLst/>
      </c:spPr>
    </c:plotArea>
    <c:plotVisOnly val="1"/>
    <c:dispBlanksAs val="gap"/>
    <c:showDLblsOverMax val="0"/>
  </c:chart>
  <c:spPr>
    <a:noFill/>
    <a:ln>
      <a:noFill/>
    </a:ln>
    <a:effectLst/>
  </c:spPr>
  <c:txPr>
    <a:bodyPr/>
    <a:lstStyle/>
    <a:p>
      <a:pPr>
        <a:defRPr/>
      </a:pPr>
      <a:endParaRPr lang="de-DE"/>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de-DE"/>
  <c:roundedCorners val="0"/>
  <mc:AlternateContent xmlns:mc="http://schemas.openxmlformats.org/markup-compatibility/2006">
    <mc:Choice xmlns:c14="http://schemas.microsoft.com/office/drawing/2007/8/2/chart" Requires="c14">
      <c14:style val="104"/>
    </mc:Choice>
    <mc:Fallback>
      <c:style val="4"/>
    </mc:Fallback>
  </mc:AlternateContent>
  <c:chart>
    <c:autoTitleDeleted val="1"/>
    <c:plotArea>
      <c:layout/>
      <c:scatterChart>
        <c:scatterStyle val="lineMarker"/>
        <c:varyColors val="0"/>
        <c:ser>
          <c:idx val="0"/>
          <c:order val="0"/>
          <c:tx>
            <c:strRef>
              <c:f>Tabelle1!$B$1</c:f>
              <c:strCache>
                <c:ptCount val="1"/>
                <c:pt idx="0">
                  <c:v>Datenreihe 1</c:v>
                </c:pt>
              </c:strCache>
            </c:strRef>
          </c:tx>
          <c:spPr>
            <a:ln w="76200" cap="rnd">
              <a:solidFill>
                <a:srgbClr val="FF0000"/>
              </a:solidFill>
              <a:round/>
            </a:ln>
            <a:effectLst/>
          </c:spPr>
          <c:marker>
            <c:symbol val="circle"/>
            <c:size val="5"/>
            <c:spPr>
              <a:solidFill>
                <a:srgbClr val="FF0000"/>
              </a:solidFill>
              <a:ln w="76200">
                <a:solidFill>
                  <a:srgbClr val="FF0000"/>
                </a:solidFill>
              </a:ln>
              <a:effectLst/>
            </c:spPr>
          </c:marker>
          <c:xVal>
            <c:numRef>
              <c:f>Tabelle1!$A$2:$A$5</c:f>
              <c:numCache>
                <c:formatCode>General</c:formatCode>
                <c:ptCount val="4"/>
                <c:pt idx="0">
                  <c:v>0</c:v>
                </c:pt>
                <c:pt idx="1">
                  <c:v>1</c:v>
                </c:pt>
                <c:pt idx="2">
                  <c:v>8</c:v>
                </c:pt>
                <c:pt idx="3">
                  <c:v>10</c:v>
                </c:pt>
              </c:numCache>
            </c:numRef>
          </c:xVal>
          <c:yVal>
            <c:numRef>
              <c:f>Tabelle1!$B$2:$B$5</c:f>
              <c:numCache>
                <c:formatCode>General</c:formatCode>
                <c:ptCount val="4"/>
                <c:pt idx="0">
                  <c:v>280</c:v>
                </c:pt>
              </c:numCache>
            </c:numRef>
          </c:yVal>
          <c:smooth val="0"/>
        </c:ser>
        <c:dLbls>
          <c:showLegendKey val="0"/>
          <c:showVal val="0"/>
          <c:showCatName val="0"/>
          <c:showSerName val="0"/>
          <c:showPercent val="0"/>
          <c:showBubbleSize val="0"/>
        </c:dLbls>
        <c:axId val="333696208"/>
        <c:axId val="333696600"/>
      </c:scatterChart>
      <c:valAx>
        <c:axId val="33369620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de-DE"/>
          </a:p>
        </c:txPr>
        <c:crossAx val="333696600"/>
        <c:crosses val="autoZero"/>
        <c:crossBetween val="midCat"/>
      </c:valAx>
      <c:valAx>
        <c:axId val="333696600"/>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de-DE"/>
          </a:p>
        </c:txPr>
        <c:crossAx val="333696208"/>
        <c:crosses val="autoZero"/>
        <c:crossBetween val="midCat"/>
      </c:valAx>
      <c:spPr>
        <a:noFill/>
        <a:ln>
          <a:noFill/>
        </a:ln>
        <a:effectLst/>
      </c:spPr>
    </c:plotArea>
    <c:plotVisOnly val="1"/>
    <c:dispBlanksAs val="gap"/>
    <c:showDLblsOverMax val="0"/>
  </c:chart>
  <c:spPr>
    <a:noFill/>
    <a:ln>
      <a:noFill/>
    </a:ln>
    <a:effectLst/>
  </c:spPr>
  <c:txPr>
    <a:bodyPr/>
    <a:lstStyle/>
    <a:p>
      <a:pPr>
        <a:defRPr/>
      </a:pPr>
      <a:endParaRPr lang="de-DE"/>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withinLinear" id="15">
  <a:schemeClr val="accent2"/>
</cs:colorStyle>
</file>

<file path=ppt/charts/style1.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40">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19050"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de-DE"/>
          </a:p>
        </p:txBody>
      </p:sp>
      <p:sp>
        <p:nvSpPr>
          <p:cNvPr id="3" name="Datumsplatzhalt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1A8A2CE-A5F5-4989-BCDC-E5E71BF01A33}" type="datetimeFigureOut">
              <a:rPr lang="de-DE" smtClean="0"/>
              <a:t>06.06.2016</a:t>
            </a:fld>
            <a:endParaRPr lang="de-DE"/>
          </a:p>
        </p:txBody>
      </p:sp>
      <p:sp>
        <p:nvSpPr>
          <p:cNvPr id="4" name="Folienbildplatzhalt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de-DE"/>
          </a:p>
        </p:txBody>
      </p:sp>
      <p:sp>
        <p:nvSpPr>
          <p:cNvPr id="5" name="Notizenplatzhalt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6" name="Fußzeilenplatzhalt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de-DE"/>
          </a:p>
        </p:txBody>
      </p:sp>
      <p:sp>
        <p:nvSpPr>
          <p:cNvPr id="7" name="Foliennummernplatzhalt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16040BE-438E-450F-8B72-C250C580A75C}" type="slidenum">
              <a:rPr lang="de-DE" smtClean="0"/>
              <a:t>‹Nr.›</a:t>
            </a:fld>
            <a:endParaRPr lang="de-DE"/>
          </a:p>
        </p:txBody>
      </p:sp>
    </p:spTree>
    <p:extLst>
      <p:ext uri="{BB962C8B-B14F-4D97-AF65-F5344CB8AC3E}">
        <p14:creationId xmlns:p14="http://schemas.microsoft.com/office/powerpoint/2010/main" val="59829001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10"/>
          </p:nvPr>
        </p:nvSpPr>
        <p:spPr/>
        <p:txBody>
          <a:bodyPr/>
          <a:lstStyle/>
          <a:p>
            <a:fld id="{716040BE-438E-450F-8B72-C250C580A75C}" type="slidenum">
              <a:rPr lang="de-DE" smtClean="0"/>
              <a:t>49</a:t>
            </a:fld>
            <a:endParaRPr lang="de-DE"/>
          </a:p>
        </p:txBody>
      </p:sp>
    </p:spTree>
    <p:extLst>
      <p:ext uri="{BB962C8B-B14F-4D97-AF65-F5344CB8AC3E}">
        <p14:creationId xmlns:p14="http://schemas.microsoft.com/office/powerpoint/2010/main" val="40184429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10"/>
          </p:nvPr>
        </p:nvSpPr>
        <p:spPr/>
        <p:txBody>
          <a:bodyPr/>
          <a:lstStyle/>
          <a:p>
            <a:fld id="{716040BE-438E-450F-8B72-C250C580A75C}" type="slidenum">
              <a:rPr lang="de-DE" smtClean="0"/>
              <a:t>54</a:t>
            </a:fld>
            <a:endParaRPr lang="de-DE"/>
          </a:p>
        </p:txBody>
      </p:sp>
    </p:spTree>
    <p:extLst>
      <p:ext uri="{BB962C8B-B14F-4D97-AF65-F5344CB8AC3E}">
        <p14:creationId xmlns:p14="http://schemas.microsoft.com/office/powerpoint/2010/main" val="85024406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de-DE" smtClean="0"/>
              <a:t>Titelmasterformat durch Klicken bearbeiten</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smtClean="0"/>
              <a:t>Formatvorlage des Untertitelmasters durch Klicken bearbeiten</a:t>
            </a:r>
            <a:endParaRPr lang="en-US" dirty="0"/>
          </a:p>
        </p:txBody>
      </p:sp>
      <p:sp>
        <p:nvSpPr>
          <p:cNvPr id="4" name="Date Placeholder 3"/>
          <p:cNvSpPr>
            <a:spLocks noGrp="1"/>
          </p:cNvSpPr>
          <p:nvPr>
            <p:ph type="dt" sz="half" idx="10"/>
          </p:nvPr>
        </p:nvSpPr>
        <p:spPr/>
        <p:txBody>
          <a:bodyPr/>
          <a:lstStyle/>
          <a:p>
            <a:fld id="{E9A88433-197E-4BF0-AFF9-F24121F05D22}" type="datetimeFigureOut">
              <a:rPr lang="de-DE" smtClean="0"/>
              <a:t>06.06.2016</a:t>
            </a:fld>
            <a:endParaRPr lang="de-DE" dirty="0"/>
          </a:p>
        </p:txBody>
      </p:sp>
      <p:sp>
        <p:nvSpPr>
          <p:cNvPr id="5" name="Footer Placeholder 4"/>
          <p:cNvSpPr>
            <a:spLocks noGrp="1"/>
          </p:cNvSpPr>
          <p:nvPr>
            <p:ph type="ftr" sz="quarter" idx="11"/>
          </p:nvPr>
        </p:nvSpPr>
        <p:spPr/>
        <p:txBody>
          <a:bodyPr/>
          <a:lstStyle/>
          <a:p>
            <a:endParaRPr lang="de-DE" dirty="0"/>
          </a:p>
        </p:txBody>
      </p:sp>
      <p:sp>
        <p:nvSpPr>
          <p:cNvPr id="6" name="Slide Number Placeholder 5"/>
          <p:cNvSpPr>
            <a:spLocks noGrp="1"/>
          </p:cNvSpPr>
          <p:nvPr>
            <p:ph type="sldNum" sz="quarter" idx="12"/>
          </p:nvPr>
        </p:nvSpPr>
        <p:spPr/>
        <p:txBody>
          <a:bodyPr/>
          <a:lstStyle/>
          <a:p>
            <a:fld id="{81EA84B4-3672-4038-A311-9845C164A8EC}" type="slidenum">
              <a:rPr lang="de-DE" smtClean="0"/>
              <a:t>‹Nr.›</a:t>
            </a:fld>
            <a:endParaRPr lang="de-DE" dirty="0"/>
          </a:p>
        </p:txBody>
      </p:sp>
    </p:spTree>
    <p:extLst>
      <p:ext uri="{BB962C8B-B14F-4D97-AF65-F5344CB8AC3E}">
        <p14:creationId xmlns:p14="http://schemas.microsoft.com/office/powerpoint/2010/main" val="179711512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smtClean="0"/>
              <a:t>Titelmasterformat durch Klicken bearbeiten</a:t>
            </a:r>
            <a:endParaRPr lang="en-US" dirty="0"/>
          </a:p>
        </p:txBody>
      </p:sp>
      <p:sp>
        <p:nvSpPr>
          <p:cNvPr id="3" name="Vertical Text Placeholder 2"/>
          <p:cNvSpPr>
            <a:spLocks noGrp="1"/>
          </p:cNvSpPr>
          <p:nvPr>
            <p:ph type="body" orient="vert" idx="1"/>
          </p:nvPr>
        </p:nvSpPr>
        <p:spPr/>
        <p:txBody>
          <a:bodyPr vert="eaVert"/>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en-US" dirty="0"/>
          </a:p>
        </p:txBody>
      </p:sp>
      <p:sp>
        <p:nvSpPr>
          <p:cNvPr id="4" name="Date Placeholder 3"/>
          <p:cNvSpPr>
            <a:spLocks noGrp="1"/>
          </p:cNvSpPr>
          <p:nvPr>
            <p:ph type="dt" sz="half" idx="10"/>
          </p:nvPr>
        </p:nvSpPr>
        <p:spPr/>
        <p:txBody>
          <a:bodyPr/>
          <a:lstStyle/>
          <a:p>
            <a:fld id="{E9A88433-197E-4BF0-AFF9-F24121F05D22}" type="datetimeFigureOut">
              <a:rPr lang="de-DE" smtClean="0"/>
              <a:t>06.06.2016</a:t>
            </a:fld>
            <a:endParaRPr lang="de-DE" dirty="0"/>
          </a:p>
        </p:txBody>
      </p:sp>
      <p:sp>
        <p:nvSpPr>
          <p:cNvPr id="5" name="Footer Placeholder 4"/>
          <p:cNvSpPr>
            <a:spLocks noGrp="1"/>
          </p:cNvSpPr>
          <p:nvPr>
            <p:ph type="ftr" sz="quarter" idx="11"/>
          </p:nvPr>
        </p:nvSpPr>
        <p:spPr/>
        <p:txBody>
          <a:bodyPr/>
          <a:lstStyle/>
          <a:p>
            <a:endParaRPr lang="de-DE" dirty="0"/>
          </a:p>
        </p:txBody>
      </p:sp>
      <p:sp>
        <p:nvSpPr>
          <p:cNvPr id="6" name="Slide Number Placeholder 5"/>
          <p:cNvSpPr>
            <a:spLocks noGrp="1"/>
          </p:cNvSpPr>
          <p:nvPr>
            <p:ph type="sldNum" sz="quarter" idx="12"/>
          </p:nvPr>
        </p:nvSpPr>
        <p:spPr/>
        <p:txBody>
          <a:bodyPr/>
          <a:lstStyle/>
          <a:p>
            <a:fld id="{81EA84B4-3672-4038-A311-9845C164A8EC}" type="slidenum">
              <a:rPr lang="de-DE" smtClean="0"/>
              <a:t>‹Nr.›</a:t>
            </a:fld>
            <a:endParaRPr lang="de-DE" dirty="0"/>
          </a:p>
        </p:txBody>
      </p:sp>
    </p:spTree>
    <p:extLst>
      <p:ext uri="{BB962C8B-B14F-4D97-AF65-F5344CB8AC3E}">
        <p14:creationId xmlns:p14="http://schemas.microsoft.com/office/powerpoint/2010/main" val="31836899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de-DE" smtClean="0"/>
              <a:t>Titelmasterformat durch Klicken bearbeiten</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en-US" dirty="0"/>
          </a:p>
        </p:txBody>
      </p:sp>
      <p:sp>
        <p:nvSpPr>
          <p:cNvPr id="4" name="Date Placeholder 3"/>
          <p:cNvSpPr>
            <a:spLocks noGrp="1"/>
          </p:cNvSpPr>
          <p:nvPr>
            <p:ph type="dt" sz="half" idx="10"/>
          </p:nvPr>
        </p:nvSpPr>
        <p:spPr/>
        <p:txBody>
          <a:bodyPr/>
          <a:lstStyle/>
          <a:p>
            <a:fld id="{E9A88433-197E-4BF0-AFF9-F24121F05D22}" type="datetimeFigureOut">
              <a:rPr lang="de-DE" smtClean="0"/>
              <a:t>06.06.2016</a:t>
            </a:fld>
            <a:endParaRPr lang="de-DE" dirty="0"/>
          </a:p>
        </p:txBody>
      </p:sp>
      <p:sp>
        <p:nvSpPr>
          <p:cNvPr id="5" name="Footer Placeholder 4"/>
          <p:cNvSpPr>
            <a:spLocks noGrp="1"/>
          </p:cNvSpPr>
          <p:nvPr>
            <p:ph type="ftr" sz="quarter" idx="11"/>
          </p:nvPr>
        </p:nvSpPr>
        <p:spPr/>
        <p:txBody>
          <a:bodyPr/>
          <a:lstStyle/>
          <a:p>
            <a:endParaRPr lang="de-DE" dirty="0"/>
          </a:p>
        </p:txBody>
      </p:sp>
      <p:sp>
        <p:nvSpPr>
          <p:cNvPr id="6" name="Slide Number Placeholder 5"/>
          <p:cNvSpPr>
            <a:spLocks noGrp="1"/>
          </p:cNvSpPr>
          <p:nvPr>
            <p:ph type="sldNum" sz="quarter" idx="12"/>
          </p:nvPr>
        </p:nvSpPr>
        <p:spPr/>
        <p:txBody>
          <a:bodyPr/>
          <a:lstStyle/>
          <a:p>
            <a:fld id="{81EA84B4-3672-4038-A311-9845C164A8EC}" type="slidenum">
              <a:rPr lang="de-DE" smtClean="0"/>
              <a:t>‹Nr.›</a:t>
            </a:fld>
            <a:endParaRPr lang="de-DE" dirty="0"/>
          </a:p>
        </p:txBody>
      </p:sp>
    </p:spTree>
    <p:extLst>
      <p:ext uri="{BB962C8B-B14F-4D97-AF65-F5344CB8AC3E}">
        <p14:creationId xmlns:p14="http://schemas.microsoft.com/office/powerpoint/2010/main" val="212736423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smtClean="0"/>
              <a:t>Titelmasterformat durch Klicken bearbeiten</a:t>
            </a:r>
            <a:endParaRPr lang="en-US" dirty="0"/>
          </a:p>
        </p:txBody>
      </p:sp>
      <p:sp>
        <p:nvSpPr>
          <p:cNvPr id="3" name="Content Placeholder 2"/>
          <p:cNvSpPr>
            <a:spLocks noGrp="1"/>
          </p:cNvSpPr>
          <p:nvPr>
            <p:ph idx="1"/>
          </p:nvPr>
        </p:nvSpPr>
        <p:spPr/>
        <p:txBody>
          <a:body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en-US" dirty="0"/>
          </a:p>
        </p:txBody>
      </p:sp>
      <p:sp>
        <p:nvSpPr>
          <p:cNvPr id="4" name="Date Placeholder 3"/>
          <p:cNvSpPr>
            <a:spLocks noGrp="1"/>
          </p:cNvSpPr>
          <p:nvPr>
            <p:ph type="dt" sz="half" idx="10"/>
          </p:nvPr>
        </p:nvSpPr>
        <p:spPr/>
        <p:txBody>
          <a:bodyPr/>
          <a:lstStyle/>
          <a:p>
            <a:fld id="{E9A88433-197E-4BF0-AFF9-F24121F05D22}" type="datetimeFigureOut">
              <a:rPr lang="de-DE" smtClean="0"/>
              <a:t>06.06.2016</a:t>
            </a:fld>
            <a:endParaRPr lang="de-DE" dirty="0"/>
          </a:p>
        </p:txBody>
      </p:sp>
      <p:sp>
        <p:nvSpPr>
          <p:cNvPr id="5" name="Footer Placeholder 4"/>
          <p:cNvSpPr>
            <a:spLocks noGrp="1"/>
          </p:cNvSpPr>
          <p:nvPr>
            <p:ph type="ftr" sz="quarter" idx="11"/>
          </p:nvPr>
        </p:nvSpPr>
        <p:spPr/>
        <p:txBody>
          <a:bodyPr/>
          <a:lstStyle/>
          <a:p>
            <a:endParaRPr lang="de-DE" dirty="0"/>
          </a:p>
        </p:txBody>
      </p:sp>
      <p:sp>
        <p:nvSpPr>
          <p:cNvPr id="6" name="Slide Number Placeholder 5"/>
          <p:cNvSpPr>
            <a:spLocks noGrp="1"/>
          </p:cNvSpPr>
          <p:nvPr>
            <p:ph type="sldNum" sz="quarter" idx="12"/>
          </p:nvPr>
        </p:nvSpPr>
        <p:spPr/>
        <p:txBody>
          <a:bodyPr/>
          <a:lstStyle/>
          <a:p>
            <a:fld id="{81EA84B4-3672-4038-A311-9845C164A8EC}" type="slidenum">
              <a:rPr lang="de-DE" smtClean="0"/>
              <a:t>‹Nr.›</a:t>
            </a:fld>
            <a:endParaRPr lang="de-DE" dirty="0"/>
          </a:p>
        </p:txBody>
      </p:sp>
    </p:spTree>
    <p:extLst>
      <p:ext uri="{BB962C8B-B14F-4D97-AF65-F5344CB8AC3E}">
        <p14:creationId xmlns:p14="http://schemas.microsoft.com/office/powerpoint/2010/main" val="41654237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de-DE" smtClean="0"/>
              <a:t>Titelmasterformat durch Klicken bearbeiten</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e-DE" smtClean="0"/>
              <a:t>Textmasterformat bearbeiten</a:t>
            </a:r>
          </a:p>
        </p:txBody>
      </p:sp>
      <p:sp>
        <p:nvSpPr>
          <p:cNvPr id="4" name="Date Placeholder 3"/>
          <p:cNvSpPr>
            <a:spLocks noGrp="1"/>
          </p:cNvSpPr>
          <p:nvPr>
            <p:ph type="dt" sz="half" idx="10"/>
          </p:nvPr>
        </p:nvSpPr>
        <p:spPr/>
        <p:txBody>
          <a:bodyPr/>
          <a:lstStyle/>
          <a:p>
            <a:fld id="{E9A88433-197E-4BF0-AFF9-F24121F05D22}" type="datetimeFigureOut">
              <a:rPr lang="de-DE" smtClean="0"/>
              <a:t>06.06.2016</a:t>
            </a:fld>
            <a:endParaRPr lang="de-DE" dirty="0"/>
          </a:p>
        </p:txBody>
      </p:sp>
      <p:sp>
        <p:nvSpPr>
          <p:cNvPr id="5" name="Footer Placeholder 4"/>
          <p:cNvSpPr>
            <a:spLocks noGrp="1"/>
          </p:cNvSpPr>
          <p:nvPr>
            <p:ph type="ftr" sz="quarter" idx="11"/>
          </p:nvPr>
        </p:nvSpPr>
        <p:spPr/>
        <p:txBody>
          <a:bodyPr/>
          <a:lstStyle/>
          <a:p>
            <a:endParaRPr lang="de-DE" dirty="0"/>
          </a:p>
        </p:txBody>
      </p:sp>
      <p:sp>
        <p:nvSpPr>
          <p:cNvPr id="6" name="Slide Number Placeholder 5"/>
          <p:cNvSpPr>
            <a:spLocks noGrp="1"/>
          </p:cNvSpPr>
          <p:nvPr>
            <p:ph type="sldNum" sz="quarter" idx="12"/>
          </p:nvPr>
        </p:nvSpPr>
        <p:spPr/>
        <p:txBody>
          <a:bodyPr/>
          <a:lstStyle/>
          <a:p>
            <a:fld id="{81EA84B4-3672-4038-A311-9845C164A8EC}" type="slidenum">
              <a:rPr lang="de-DE" smtClean="0"/>
              <a:t>‹Nr.›</a:t>
            </a:fld>
            <a:endParaRPr lang="de-DE" dirty="0"/>
          </a:p>
        </p:txBody>
      </p:sp>
    </p:spTree>
    <p:extLst>
      <p:ext uri="{BB962C8B-B14F-4D97-AF65-F5344CB8AC3E}">
        <p14:creationId xmlns:p14="http://schemas.microsoft.com/office/powerpoint/2010/main" val="248588541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smtClean="0"/>
              <a:t>Titelmasterformat durch Klicken bearbeiten</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en-US" dirty="0"/>
          </a:p>
        </p:txBody>
      </p:sp>
      <p:sp>
        <p:nvSpPr>
          <p:cNvPr id="5" name="Date Placeholder 4"/>
          <p:cNvSpPr>
            <a:spLocks noGrp="1"/>
          </p:cNvSpPr>
          <p:nvPr>
            <p:ph type="dt" sz="half" idx="10"/>
          </p:nvPr>
        </p:nvSpPr>
        <p:spPr/>
        <p:txBody>
          <a:bodyPr/>
          <a:lstStyle/>
          <a:p>
            <a:fld id="{E9A88433-197E-4BF0-AFF9-F24121F05D22}" type="datetimeFigureOut">
              <a:rPr lang="de-DE" smtClean="0"/>
              <a:t>06.06.2016</a:t>
            </a:fld>
            <a:endParaRPr lang="de-DE" dirty="0"/>
          </a:p>
        </p:txBody>
      </p:sp>
      <p:sp>
        <p:nvSpPr>
          <p:cNvPr id="6" name="Footer Placeholder 5"/>
          <p:cNvSpPr>
            <a:spLocks noGrp="1"/>
          </p:cNvSpPr>
          <p:nvPr>
            <p:ph type="ftr" sz="quarter" idx="11"/>
          </p:nvPr>
        </p:nvSpPr>
        <p:spPr/>
        <p:txBody>
          <a:bodyPr/>
          <a:lstStyle/>
          <a:p>
            <a:endParaRPr lang="de-DE" dirty="0"/>
          </a:p>
        </p:txBody>
      </p:sp>
      <p:sp>
        <p:nvSpPr>
          <p:cNvPr id="7" name="Slide Number Placeholder 6"/>
          <p:cNvSpPr>
            <a:spLocks noGrp="1"/>
          </p:cNvSpPr>
          <p:nvPr>
            <p:ph type="sldNum" sz="quarter" idx="12"/>
          </p:nvPr>
        </p:nvSpPr>
        <p:spPr/>
        <p:txBody>
          <a:bodyPr/>
          <a:lstStyle/>
          <a:p>
            <a:fld id="{81EA84B4-3672-4038-A311-9845C164A8EC}" type="slidenum">
              <a:rPr lang="de-DE" smtClean="0"/>
              <a:t>‹Nr.›</a:t>
            </a:fld>
            <a:endParaRPr lang="de-DE" dirty="0"/>
          </a:p>
        </p:txBody>
      </p:sp>
    </p:spTree>
    <p:extLst>
      <p:ext uri="{BB962C8B-B14F-4D97-AF65-F5344CB8AC3E}">
        <p14:creationId xmlns:p14="http://schemas.microsoft.com/office/powerpoint/2010/main" val="29146917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de-DE" smtClean="0"/>
              <a:t>Titelmasterformat durch Klicken bearbeiten</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Textmasterformat bearbeiten</a:t>
            </a:r>
          </a:p>
        </p:txBody>
      </p:sp>
      <p:sp>
        <p:nvSpPr>
          <p:cNvPr id="4" name="Content Placeholder 3"/>
          <p:cNvSpPr>
            <a:spLocks noGrp="1"/>
          </p:cNvSpPr>
          <p:nvPr>
            <p:ph sz="half" idx="2"/>
          </p:nvPr>
        </p:nvSpPr>
        <p:spPr>
          <a:xfrm>
            <a:off x="629842" y="2505075"/>
            <a:ext cx="3868340" cy="3684588"/>
          </a:xfrm>
        </p:spPr>
        <p:txBody>
          <a:body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Textmasterformat bearbeiten</a:t>
            </a:r>
          </a:p>
        </p:txBody>
      </p:sp>
      <p:sp>
        <p:nvSpPr>
          <p:cNvPr id="6" name="Content Placeholder 5"/>
          <p:cNvSpPr>
            <a:spLocks noGrp="1"/>
          </p:cNvSpPr>
          <p:nvPr>
            <p:ph sz="quarter" idx="4"/>
          </p:nvPr>
        </p:nvSpPr>
        <p:spPr>
          <a:xfrm>
            <a:off x="4629150" y="2505075"/>
            <a:ext cx="3887391" cy="3684588"/>
          </a:xfrm>
        </p:spPr>
        <p:txBody>
          <a:body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en-US" dirty="0"/>
          </a:p>
        </p:txBody>
      </p:sp>
      <p:sp>
        <p:nvSpPr>
          <p:cNvPr id="7" name="Date Placeholder 6"/>
          <p:cNvSpPr>
            <a:spLocks noGrp="1"/>
          </p:cNvSpPr>
          <p:nvPr>
            <p:ph type="dt" sz="half" idx="10"/>
          </p:nvPr>
        </p:nvSpPr>
        <p:spPr/>
        <p:txBody>
          <a:bodyPr/>
          <a:lstStyle/>
          <a:p>
            <a:fld id="{E9A88433-197E-4BF0-AFF9-F24121F05D22}" type="datetimeFigureOut">
              <a:rPr lang="de-DE" smtClean="0"/>
              <a:t>06.06.2016</a:t>
            </a:fld>
            <a:endParaRPr lang="de-DE" dirty="0"/>
          </a:p>
        </p:txBody>
      </p:sp>
      <p:sp>
        <p:nvSpPr>
          <p:cNvPr id="8" name="Footer Placeholder 7"/>
          <p:cNvSpPr>
            <a:spLocks noGrp="1"/>
          </p:cNvSpPr>
          <p:nvPr>
            <p:ph type="ftr" sz="quarter" idx="11"/>
          </p:nvPr>
        </p:nvSpPr>
        <p:spPr/>
        <p:txBody>
          <a:bodyPr/>
          <a:lstStyle/>
          <a:p>
            <a:endParaRPr lang="de-DE" dirty="0"/>
          </a:p>
        </p:txBody>
      </p:sp>
      <p:sp>
        <p:nvSpPr>
          <p:cNvPr id="9" name="Slide Number Placeholder 8"/>
          <p:cNvSpPr>
            <a:spLocks noGrp="1"/>
          </p:cNvSpPr>
          <p:nvPr>
            <p:ph type="sldNum" sz="quarter" idx="12"/>
          </p:nvPr>
        </p:nvSpPr>
        <p:spPr/>
        <p:txBody>
          <a:bodyPr/>
          <a:lstStyle/>
          <a:p>
            <a:fld id="{81EA84B4-3672-4038-A311-9845C164A8EC}" type="slidenum">
              <a:rPr lang="de-DE" smtClean="0"/>
              <a:t>‹Nr.›</a:t>
            </a:fld>
            <a:endParaRPr lang="de-DE" dirty="0"/>
          </a:p>
        </p:txBody>
      </p:sp>
    </p:spTree>
    <p:extLst>
      <p:ext uri="{BB962C8B-B14F-4D97-AF65-F5344CB8AC3E}">
        <p14:creationId xmlns:p14="http://schemas.microsoft.com/office/powerpoint/2010/main" val="14311565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smtClean="0"/>
              <a:t>Titelmasterformat durch Klicken bearbeiten</a:t>
            </a:r>
            <a:endParaRPr lang="en-US" dirty="0"/>
          </a:p>
        </p:txBody>
      </p:sp>
      <p:sp>
        <p:nvSpPr>
          <p:cNvPr id="3" name="Date Placeholder 2"/>
          <p:cNvSpPr>
            <a:spLocks noGrp="1"/>
          </p:cNvSpPr>
          <p:nvPr>
            <p:ph type="dt" sz="half" idx="10"/>
          </p:nvPr>
        </p:nvSpPr>
        <p:spPr/>
        <p:txBody>
          <a:bodyPr/>
          <a:lstStyle/>
          <a:p>
            <a:fld id="{E9A88433-197E-4BF0-AFF9-F24121F05D22}" type="datetimeFigureOut">
              <a:rPr lang="de-DE" smtClean="0"/>
              <a:t>06.06.2016</a:t>
            </a:fld>
            <a:endParaRPr lang="de-DE" dirty="0"/>
          </a:p>
        </p:txBody>
      </p:sp>
      <p:sp>
        <p:nvSpPr>
          <p:cNvPr id="4" name="Footer Placeholder 3"/>
          <p:cNvSpPr>
            <a:spLocks noGrp="1"/>
          </p:cNvSpPr>
          <p:nvPr>
            <p:ph type="ftr" sz="quarter" idx="11"/>
          </p:nvPr>
        </p:nvSpPr>
        <p:spPr/>
        <p:txBody>
          <a:bodyPr/>
          <a:lstStyle/>
          <a:p>
            <a:endParaRPr lang="de-DE" dirty="0"/>
          </a:p>
        </p:txBody>
      </p:sp>
      <p:sp>
        <p:nvSpPr>
          <p:cNvPr id="5" name="Slide Number Placeholder 4"/>
          <p:cNvSpPr>
            <a:spLocks noGrp="1"/>
          </p:cNvSpPr>
          <p:nvPr>
            <p:ph type="sldNum" sz="quarter" idx="12"/>
          </p:nvPr>
        </p:nvSpPr>
        <p:spPr/>
        <p:txBody>
          <a:bodyPr/>
          <a:lstStyle/>
          <a:p>
            <a:fld id="{81EA84B4-3672-4038-A311-9845C164A8EC}" type="slidenum">
              <a:rPr lang="de-DE" smtClean="0"/>
              <a:t>‹Nr.›</a:t>
            </a:fld>
            <a:endParaRPr lang="de-DE" dirty="0"/>
          </a:p>
        </p:txBody>
      </p:sp>
    </p:spTree>
    <p:extLst>
      <p:ext uri="{BB962C8B-B14F-4D97-AF65-F5344CB8AC3E}">
        <p14:creationId xmlns:p14="http://schemas.microsoft.com/office/powerpoint/2010/main" val="393858520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9A88433-197E-4BF0-AFF9-F24121F05D22}" type="datetimeFigureOut">
              <a:rPr lang="de-DE" smtClean="0"/>
              <a:t>06.06.2016</a:t>
            </a:fld>
            <a:endParaRPr lang="de-DE" dirty="0"/>
          </a:p>
        </p:txBody>
      </p:sp>
      <p:sp>
        <p:nvSpPr>
          <p:cNvPr id="3" name="Footer Placeholder 2"/>
          <p:cNvSpPr>
            <a:spLocks noGrp="1"/>
          </p:cNvSpPr>
          <p:nvPr>
            <p:ph type="ftr" sz="quarter" idx="11"/>
          </p:nvPr>
        </p:nvSpPr>
        <p:spPr/>
        <p:txBody>
          <a:bodyPr/>
          <a:lstStyle/>
          <a:p>
            <a:endParaRPr lang="de-DE" dirty="0"/>
          </a:p>
        </p:txBody>
      </p:sp>
      <p:sp>
        <p:nvSpPr>
          <p:cNvPr id="4" name="Slide Number Placeholder 3"/>
          <p:cNvSpPr>
            <a:spLocks noGrp="1"/>
          </p:cNvSpPr>
          <p:nvPr>
            <p:ph type="sldNum" sz="quarter" idx="12"/>
          </p:nvPr>
        </p:nvSpPr>
        <p:spPr/>
        <p:txBody>
          <a:bodyPr/>
          <a:lstStyle/>
          <a:p>
            <a:fld id="{81EA84B4-3672-4038-A311-9845C164A8EC}" type="slidenum">
              <a:rPr lang="de-DE" smtClean="0"/>
              <a:t>‹Nr.›</a:t>
            </a:fld>
            <a:endParaRPr lang="de-DE" dirty="0"/>
          </a:p>
        </p:txBody>
      </p:sp>
    </p:spTree>
    <p:extLst>
      <p:ext uri="{BB962C8B-B14F-4D97-AF65-F5344CB8AC3E}">
        <p14:creationId xmlns:p14="http://schemas.microsoft.com/office/powerpoint/2010/main" val="40294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de-DE" smtClean="0"/>
              <a:t>Titelmasterformat durch Klicken bearbeiten</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smtClean="0"/>
              <a:t>Textmasterformat bearbeiten</a:t>
            </a:r>
          </a:p>
        </p:txBody>
      </p:sp>
      <p:sp>
        <p:nvSpPr>
          <p:cNvPr id="5" name="Date Placeholder 4"/>
          <p:cNvSpPr>
            <a:spLocks noGrp="1"/>
          </p:cNvSpPr>
          <p:nvPr>
            <p:ph type="dt" sz="half" idx="10"/>
          </p:nvPr>
        </p:nvSpPr>
        <p:spPr/>
        <p:txBody>
          <a:bodyPr/>
          <a:lstStyle/>
          <a:p>
            <a:fld id="{E9A88433-197E-4BF0-AFF9-F24121F05D22}" type="datetimeFigureOut">
              <a:rPr lang="de-DE" smtClean="0"/>
              <a:t>06.06.2016</a:t>
            </a:fld>
            <a:endParaRPr lang="de-DE" dirty="0"/>
          </a:p>
        </p:txBody>
      </p:sp>
      <p:sp>
        <p:nvSpPr>
          <p:cNvPr id="6" name="Footer Placeholder 5"/>
          <p:cNvSpPr>
            <a:spLocks noGrp="1"/>
          </p:cNvSpPr>
          <p:nvPr>
            <p:ph type="ftr" sz="quarter" idx="11"/>
          </p:nvPr>
        </p:nvSpPr>
        <p:spPr/>
        <p:txBody>
          <a:bodyPr/>
          <a:lstStyle/>
          <a:p>
            <a:endParaRPr lang="de-DE" dirty="0"/>
          </a:p>
        </p:txBody>
      </p:sp>
      <p:sp>
        <p:nvSpPr>
          <p:cNvPr id="7" name="Slide Number Placeholder 6"/>
          <p:cNvSpPr>
            <a:spLocks noGrp="1"/>
          </p:cNvSpPr>
          <p:nvPr>
            <p:ph type="sldNum" sz="quarter" idx="12"/>
          </p:nvPr>
        </p:nvSpPr>
        <p:spPr/>
        <p:txBody>
          <a:bodyPr/>
          <a:lstStyle/>
          <a:p>
            <a:fld id="{81EA84B4-3672-4038-A311-9845C164A8EC}" type="slidenum">
              <a:rPr lang="de-DE" smtClean="0"/>
              <a:t>‹Nr.›</a:t>
            </a:fld>
            <a:endParaRPr lang="de-DE" dirty="0"/>
          </a:p>
        </p:txBody>
      </p:sp>
    </p:spTree>
    <p:extLst>
      <p:ext uri="{BB962C8B-B14F-4D97-AF65-F5344CB8AC3E}">
        <p14:creationId xmlns:p14="http://schemas.microsoft.com/office/powerpoint/2010/main" val="178082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de-DE" smtClean="0"/>
              <a:t>Titelmasterformat durch Klicken bearbeiten</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de-DE" dirty="0" smtClean="0"/>
              <a:t>Bild durch Klicken auf Symbol hinzufügen</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smtClean="0"/>
              <a:t>Textmasterformat bearbeiten</a:t>
            </a:r>
          </a:p>
        </p:txBody>
      </p:sp>
      <p:sp>
        <p:nvSpPr>
          <p:cNvPr id="5" name="Date Placeholder 4"/>
          <p:cNvSpPr>
            <a:spLocks noGrp="1"/>
          </p:cNvSpPr>
          <p:nvPr>
            <p:ph type="dt" sz="half" idx="10"/>
          </p:nvPr>
        </p:nvSpPr>
        <p:spPr/>
        <p:txBody>
          <a:bodyPr/>
          <a:lstStyle/>
          <a:p>
            <a:fld id="{E9A88433-197E-4BF0-AFF9-F24121F05D22}" type="datetimeFigureOut">
              <a:rPr lang="de-DE" smtClean="0"/>
              <a:t>06.06.2016</a:t>
            </a:fld>
            <a:endParaRPr lang="de-DE" dirty="0"/>
          </a:p>
        </p:txBody>
      </p:sp>
      <p:sp>
        <p:nvSpPr>
          <p:cNvPr id="6" name="Footer Placeholder 5"/>
          <p:cNvSpPr>
            <a:spLocks noGrp="1"/>
          </p:cNvSpPr>
          <p:nvPr>
            <p:ph type="ftr" sz="quarter" idx="11"/>
          </p:nvPr>
        </p:nvSpPr>
        <p:spPr/>
        <p:txBody>
          <a:bodyPr/>
          <a:lstStyle/>
          <a:p>
            <a:endParaRPr lang="de-DE" dirty="0"/>
          </a:p>
        </p:txBody>
      </p:sp>
      <p:sp>
        <p:nvSpPr>
          <p:cNvPr id="7" name="Slide Number Placeholder 6"/>
          <p:cNvSpPr>
            <a:spLocks noGrp="1"/>
          </p:cNvSpPr>
          <p:nvPr>
            <p:ph type="sldNum" sz="quarter" idx="12"/>
          </p:nvPr>
        </p:nvSpPr>
        <p:spPr/>
        <p:txBody>
          <a:bodyPr/>
          <a:lstStyle/>
          <a:p>
            <a:fld id="{81EA84B4-3672-4038-A311-9845C164A8EC}" type="slidenum">
              <a:rPr lang="de-DE" smtClean="0"/>
              <a:t>‹Nr.›</a:t>
            </a:fld>
            <a:endParaRPr lang="de-DE" dirty="0"/>
          </a:p>
        </p:txBody>
      </p:sp>
    </p:spTree>
    <p:extLst>
      <p:ext uri="{BB962C8B-B14F-4D97-AF65-F5344CB8AC3E}">
        <p14:creationId xmlns:p14="http://schemas.microsoft.com/office/powerpoint/2010/main" val="373503215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de-DE" dirty="0" smtClean="0"/>
              <a:t>Titelmasterformat durch Klicken bearbeiten</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de-DE" dirty="0" smtClean="0"/>
              <a:t>Textmasterformat bearbeiten</a:t>
            </a:r>
          </a:p>
          <a:p>
            <a:pPr lvl="1"/>
            <a:r>
              <a:rPr lang="de-DE" dirty="0" smtClean="0"/>
              <a:t>Zweite Ebene</a:t>
            </a:r>
          </a:p>
          <a:p>
            <a:pPr lvl="2"/>
            <a:r>
              <a:rPr lang="de-DE" dirty="0" smtClean="0"/>
              <a:t>Dritte Ebene</a:t>
            </a:r>
          </a:p>
          <a:p>
            <a:pPr lvl="3"/>
            <a:r>
              <a:rPr lang="de-DE" dirty="0" smtClean="0"/>
              <a:t>Vierte Ebene</a:t>
            </a:r>
          </a:p>
          <a:p>
            <a:pPr lvl="4"/>
            <a:r>
              <a:rPr lang="de-DE" dirty="0" smtClean="0"/>
              <a:t>Fünfte Ebene</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latin typeface="Arial" panose="020B0604020202020204" pitchFamily="34" charset="0"/>
              </a:defRPr>
            </a:lvl1pPr>
          </a:lstStyle>
          <a:p>
            <a:fld id="{E9A88433-197E-4BF0-AFF9-F24121F05D22}" type="datetimeFigureOut">
              <a:rPr lang="de-DE" smtClean="0"/>
              <a:pPr/>
              <a:t>06.06.2016</a:t>
            </a:fld>
            <a:endParaRPr lang="de-DE"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latin typeface="Arial" panose="020B0604020202020204" pitchFamily="34" charset="0"/>
              </a:defRPr>
            </a:lvl1pPr>
          </a:lstStyle>
          <a:p>
            <a:endParaRPr lang="de-DE" dirty="0"/>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latin typeface="Arial" panose="020B0604020202020204" pitchFamily="34" charset="0"/>
              </a:defRPr>
            </a:lvl1pPr>
          </a:lstStyle>
          <a:p>
            <a:fld id="{81EA84B4-3672-4038-A311-9845C164A8EC}" type="slidenum">
              <a:rPr lang="de-DE" smtClean="0"/>
              <a:pPr/>
              <a:t>‹Nr.›</a:t>
            </a:fld>
            <a:endParaRPr lang="de-DE" dirty="0"/>
          </a:p>
        </p:txBody>
      </p:sp>
    </p:spTree>
    <p:extLst>
      <p:ext uri="{BB962C8B-B14F-4D97-AF65-F5344CB8AC3E}">
        <p14:creationId xmlns:p14="http://schemas.microsoft.com/office/powerpoint/2010/main" val="196874108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Arial" panose="020B0604020202020204" pitchFamily="34" charset="0"/>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Arial" panose="020B0604020202020204" pitchFamily="34"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Arial" panose="020B0604020202020204" pitchFamily="34"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Arial" panose="020B0604020202020204" pitchFamily="34"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 Target="slide2.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slide" Target="slide11.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11.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slide" Target="slide52.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12.xml.rels><?xml version="1.0" encoding="UTF-8" standalone="yes"?>
<Relationships xmlns="http://schemas.openxmlformats.org/package/2006/relationships"><Relationship Id="rId3" Type="http://schemas.openxmlformats.org/officeDocument/2006/relationships/slide" Target="slide36.xml"/><Relationship Id="rId2" Type="http://schemas.openxmlformats.org/officeDocument/2006/relationships/slide" Target="slide35.xml"/><Relationship Id="rId1" Type="http://schemas.openxmlformats.org/officeDocument/2006/relationships/slideLayout" Target="../slideLayouts/slideLayout2.xml"/><Relationship Id="rId6" Type="http://schemas.openxmlformats.org/officeDocument/2006/relationships/image" Target="../media/image1.png"/><Relationship Id="rId5" Type="http://schemas.openxmlformats.org/officeDocument/2006/relationships/slide" Target="slide2.xml"/><Relationship Id="rId4" Type="http://schemas.openxmlformats.org/officeDocument/2006/relationships/slide" Target="slide13.xml"/></Relationships>
</file>

<file path=ppt/slides/_rels/slide1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 Target="slide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slide" Target="slide15.xml"/><Relationship Id="rId2" Type="http://schemas.openxmlformats.org/officeDocument/2006/relationships/slide" Target="slide53.xml"/><Relationship Id="rId1" Type="http://schemas.openxmlformats.org/officeDocument/2006/relationships/slideLayout" Target="../slideLayouts/slideLayout2.xml"/><Relationship Id="rId5" Type="http://schemas.openxmlformats.org/officeDocument/2006/relationships/image" Target="../media/image1.png"/><Relationship Id="rId4" Type="http://schemas.openxmlformats.org/officeDocument/2006/relationships/slide" Target="slide2.xml"/></Relationships>
</file>

<file path=ppt/slides/_rels/slide15.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slide" Target="slide54.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16.xml.rels><?xml version="1.0" encoding="UTF-8" standalone="yes"?>
<Relationships xmlns="http://schemas.openxmlformats.org/package/2006/relationships"><Relationship Id="rId8" Type="http://schemas.openxmlformats.org/officeDocument/2006/relationships/slide" Target="slide2.xml"/><Relationship Id="rId3" Type="http://schemas.openxmlformats.org/officeDocument/2006/relationships/slide" Target="slide37.xml"/><Relationship Id="rId7" Type="http://schemas.openxmlformats.org/officeDocument/2006/relationships/slide" Target="slide39.xml"/><Relationship Id="rId2" Type="http://schemas.openxmlformats.org/officeDocument/2006/relationships/image" Target="../media/image3.png"/><Relationship Id="rId1" Type="http://schemas.openxmlformats.org/officeDocument/2006/relationships/slideLayout" Target="../slideLayouts/slideLayout2.xml"/><Relationship Id="rId6" Type="http://schemas.openxmlformats.org/officeDocument/2006/relationships/image" Target="../media/image5.png"/><Relationship Id="rId5" Type="http://schemas.openxmlformats.org/officeDocument/2006/relationships/slide" Target="slide38.xml"/><Relationship Id="rId4" Type="http://schemas.openxmlformats.org/officeDocument/2006/relationships/image" Target="../media/image4.png"/><Relationship Id="rId9" Type="http://schemas.openxmlformats.org/officeDocument/2006/relationships/image" Target="../media/image1.png"/></Relationships>
</file>

<file path=ppt/slides/_rels/slide1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 Target="slide2.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slide" Target="slide19.xml"/><Relationship Id="rId2" Type="http://schemas.openxmlformats.org/officeDocument/2006/relationships/slide" Target="slide40.xml"/><Relationship Id="rId1" Type="http://schemas.openxmlformats.org/officeDocument/2006/relationships/slideLayout" Target="../slideLayouts/slideLayout2.xml"/><Relationship Id="rId5" Type="http://schemas.openxmlformats.org/officeDocument/2006/relationships/image" Target="../media/image1.png"/><Relationship Id="rId4" Type="http://schemas.openxmlformats.org/officeDocument/2006/relationships/slide" Target="slide2.xml"/></Relationships>
</file>

<file path=ppt/slides/_rels/slide1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 Target="slide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8" Type="http://schemas.openxmlformats.org/officeDocument/2006/relationships/slide" Target="slide11.xml"/><Relationship Id="rId3" Type="http://schemas.openxmlformats.org/officeDocument/2006/relationships/slide" Target="slide3.xml"/><Relationship Id="rId7" Type="http://schemas.openxmlformats.org/officeDocument/2006/relationships/slide" Target="slide9.xml"/><Relationship Id="rId12" Type="http://schemas.openxmlformats.org/officeDocument/2006/relationships/image" Target="../media/image1.png"/><Relationship Id="rId2" Type="http://schemas.openxmlformats.org/officeDocument/2006/relationships/slide" Target="slide1.xml"/><Relationship Id="rId1" Type="http://schemas.openxmlformats.org/officeDocument/2006/relationships/slideLayout" Target="../slideLayouts/slideLayout2.xml"/><Relationship Id="rId6" Type="http://schemas.openxmlformats.org/officeDocument/2006/relationships/slide" Target="slide5.xml"/><Relationship Id="rId11" Type="http://schemas.openxmlformats.org/officeDocument/2006/relationships/slide" Target="slide2.xml"/><Relationship Id="rId5" Type="http://schemas.openxmlformats.org/officeDocument/2006/relationships/slide" Target="slide15.xml"/><Relationship Id="rId10" Type="http://schemas.openxmlformats.org/officeDocument/2006/relationships/image" Target="../media/image2.png"/><Relationship Id="rId4" Type="http://schemas.openxmlformats.org/officeDocument/2006/relationships/slide" Target="slide13.xml"/><Relationship Id="rId9" Type="http://schemas.openxmlformats.org/officeDocument/2006/relationships/slide" Target="slide7.xml"/></Relationships>
</file>

<file path=ppt/slides/_rels/slide20.xml.rels><?xml version="1.0" encoding="UTF-8" standalone="yes"?>
<Relationships xmlns="http://schemas.openxmlformats.org/package/2006/relationships"><Relationship Id="rId3" Type="http://schemas.openxmlformats.org/officeDocument/2006/relationships/slide" Target="slide40.xml"/><Relationship Id="rId2" Type="http://schemas.openxmlformats.org/officeDocument/2006/relationships/slide" Target="slide41.xml"/><Relationship Id="rId1" Type="http://schemas.openxmlformats.org/officeDocument/2006/relationships/slideLayout" Target="../slideLayouts/slideLayout2.xml"/><Relationship Id="rId6" Type="http://schemas.openxmlformats.org/officeDocument/2006/relationships/image" Target="../media/image1.png"/><Relationship Id="rId5" Type="http://schemas.openxmlformats.org/officeDocument/2006/relationships/slide" Target="slide2.xml"/><Relationship Id="rId4" Type="http://schemas.openxmlformats.org/officeDocument/2006/relationships/slide" Target="slide21.xml"/></Relationships>
</file>

<file path=ppt/slides/_rels/slide21.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slide" Target="slide55.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22.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slide" Target="slide23.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2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 Target="slide2.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slide" Target="slide43.xml"/><Relationship Id="rId7" Type="http://schemas.openxmlformats.org/officeDocument/2006/relationships/slide" Target="slide2.xml"/><Relationship Id="rId2" Type="http://schemas.openxmlformats.org/officeDocument/2006/relationships/slide" Target="slide42.xml"/><Relationship Id="rId1" Type="http://schemas.openxmlformats.org/officeDocument/2006/relationships/slideLayout" Target="../slideLayouts/slideLayout2.xml"/><Relationship Id="rId6" Type="http://schemas.openxmlformats.org/officeDocument/2006/relationships/slide" Target="slide45.xml"/><Relationship Id="rId5" Type="http://schemas.openxmlformats.org/officeDocument/2006/relationships/slide" Target="slide44.xml"/><Relationship Id="rId4" Type="http://schemas.openxmlformats.org/officeDocument/2006/relationships/slide" Target="slide25.xml"/></Relationships>
</file>

<file path=ppt/slides/_rels/slide25.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slide" Target="slide46.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26.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slide" Target="slide56.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27.xml.rels><?xml version="1.0" encoding="UTF-8" standalone="yes"?>
<Relationships xmlns="http://schemas.openxmlformats.org/package/2006/relationships"><Relationship Id="rId3" Type="http://schemas.openxmlformats.org/officeDocument/2006/relationships/slide" Target="slide49.xml"/><Relationship Id="rId2" Type="http://schemas.openxmlformats.org/officeDocument/2006/relationships/slide" Target="slide46.xml"/><Relationship Id="rId1" Type="http://schemas.openxmlformats.org/officeDocument/2006/relationships/slideLayout" Target="../slideLayouts/slideLayout2.xml"/><Relationship Id="rId5" Type="http://schemas.openxmlformats.org/officeDocument/2006/relationships/image" Target="../media/image1.png"/><Relationship Id="rId4" Type="http://schemas.openxmlformats.org/officeDocument/2006/relationships/slide" Target="slide2.xml"/></Relationships>
</file>

<file path=ppt/slides/_rels/slide2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 Target="slide2.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 Target="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slide" Target="slide47.xml"/><Relationship Id="rId2" Type="http://schemas.openxmlformats.org/officeDocument/2006/relationships/slide" Target="slide46.xml"/><Relationship Id="rId1" Type="http://schemas.openxmlformats.org/officeDocument/2006/relationships/slideLayout" Target="../slideLayouts/slideLayout2.xml"/><Relationship Id="rId6" Type="http://schemas.openxmlformats.org/officeDocument/2006/relationships/image" Target="../media/image1.png"/><Relationship Id="rId5" Type="http://schemas.openxmlformats.org/officeDocument/2006/relationships/slide" Target="slide4.xml"/><Relationship Id="rId4" Type="http://schemas.openxmlformats.org/officeDocument/2006/relationships/slide" Target="slide2.xml"/></Relationships>
</file>

<file path=ppt/slides/_rels/slide3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 Target="slide2.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slide" Target="slide58.xml"/><Relationship Id="rId2" Type="http://schemas.openxmlformats.org/officeDocument/2006/relationships/slide" Target="slide57.xml"/><Relationship Id="rId1" Type="http://schemas.openxmlformats.org/officeDocument/2006/relationships/slideLayout" Target="../slideLayouts/slideLayout2.xml"/><Relationship Id="rId5" Type="http://schemas.openxmlformats.org/officeDocument/2006/relationships/image" Target="../media/image1.png"/><Relationship Id="rId4" Type="http://schemas.openxmlformats.org/officeDocument/2006/relationships/slide" Target="slide2.xml"/></Relationships>
</file>

<file path=ppt/slides/_rels/slide3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 Target="slide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 Target="slide2.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slide" Target="slide58.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3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 Target="slide2.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 Target="slide2.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3" Type="http://schemas.openxmlformats.org/officeDocument/2006/relationships/slide" Target="slide17.xml"/><Relationship Id="rId2" Type="http://schemas.openxmlformats.org/officeDocument/2006/relationships/chart" Target="../charts/chart1.xml"/><Relationship Id="rId1" Type="http://schemas.openxmlformats.org/officeDocument/2006/relationships/slideLayout" Target="../slideLayouts/slideLayout2.xml"/><Relationship Id="rId5" Type="http://schemas.openxmlformats.org/officeDocument/2006/relationships/image" Target="../media/image1.png"/><Relationship Id="rId4" Type="http://schemas.openxmlformats.org/officeDocument/2006/relationships/slide" Target="slide2.xml"/></Relationships>
</file>

<file path=ppt/slides/_rels/slide38.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image" Target="../media/image6.png"/><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39.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image" Target="../media/image7.png"/><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4.xml.rels><?xml version="1.0" encoding="UTF-8" standalone="yes"?>
<Relationships xmlns="http://schemas.openxmlformats.org/package/2006/relationships"><Relationship Id="rId3" Type="http://schemas.openxmlformats.org/officeDocument/2006/relationships/slide" Target="slide28.xml"/><Relationship Id="rId7" Type="http://schemas.openxmlformats.org/officeDocument/2006/relationships/image" Target="../media/image1.png"/><Relationship Id="rId2" Type="http://schemas.openxmlformats.org/officeDocument/2006/relationships/slide" Target="slide3.xml"/><Relationship Id="rId1" Type="http://schemas.openxmlformats.org/officeDocument/2006/relationships/slideLayout" Target="../slideLayouts/slideLayout2.xml"/><Relationship Id="rId6" Type="http://schemas.openxmlformats.org/officeDocument/2006/relationships/slide" Target="slide2.xml"/><Relationship Id="rId5" Type="http://schemas.openxmlformats.org/officeDocument/2006/relationships/slide" Target="slide27.xml"/><Relationship Id="rId4" Type="http://schemas.openxmlformats.org/officeDocument/2006/relationships/slide" Target="slide5.xml"/></Relationships>
</file>

<file path=ppt/slides/_rels/slide40.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slide" Target="slide62.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4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 Target="slide2.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chart" Target="../charts/chart2.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4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 Target="slide2.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image" Target="../media/image8.png"/><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45.xml.rels><?xml version="1.0" encoding="UTF-8" standalone="yes"?>
<Relationships xmlns="http://schemas.openxmlformats.org/package/2006/relationships"><Relationship Id="rId3" Type="http://schemas.openxmlformats.org/officeDocument/2006/relationships/slide" Target="slide62.xml"/><Relationship Id="rId2" Type="http://schemas.openxmlformats.org/officeDocument/2006/relationships/slide" Target="slide61.xml"/><Relationship Id="rId1" Type="http://schemas.openxmlformats.org/officeDocument/2006/relationships/slideLayout" Target="../slideLayouts/slideLayout2.xml"/><Relationship Id="rId5" Type="http://schemas.openxmlformats.org/officeDocument/2006/relationships/image" Target="../media/image1.png"/><Relationship Id="rId4" Type="http://schemas.openxmlformats.org/officeDocument/2006/relationships/slide" Target="slide2.xml"/></Relationships>
</file>

<file path=ppt/slides/_rels/slide4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image" Target="../media/image9.png"/><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49.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5.xml.rels><?xml version="1.0" encoding="UTF-8" standalone="yes"?>
<Relationships xmlns="http://schemas.openxmlformats.org/package/2006/relationships"><Relationship Id="rId3" Type="http://schemas.openxmlformats.org/officeDocument/2006/relationships/slide" Target="slide49.xml"/><Relationship Id="rId2" Type="http://schemas.openxmlformats.org/officeDocument/2006/relationships/slide" Target="slide48.xml"/><Relationship Id="rId1" Type="http://schemas.openxmlformats.org/officeDocument/2006/relationships/slideLayout" Target="../slideLayouts/slideLayout2.xml"/><Relationship Id="rId5" Type="http://schemas.openxmlformats.org/officeDocument/2006/relationships/image" Target="../media/image1.png"/><Relationship Id="rId4" Type="http://schemas.openxmlformats.org/officeDocument/2006/relationships/slide" Target="slide2.xml"/></Relationships>
</file>

<file path=ppt/slides/_rels/slide50.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image" Target="../media/image10.jpeg"/><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5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 Target="slide2.xm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 Target="slide2.xm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 Target="slide2.xml"/><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5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 Target="slide2.xml"/><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image" Target="../media/image11.jpeg"/><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5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 Target="slide2.xml"/><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 Target="slide2.xml"/><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 Target="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slide" Target="slide30.xml"/><Relationship Id="rId7" Type="http://schemas.openxmlformats.org/officeDocument/2006/relationships/image" Target="../media/image1.png"/><Relationship Id="rId2" Type="http://schemas.openxmlformats.org/officeDocument/2006/relationships/slide" Target="slide29.xml"/><Relationship Id="rId1" Type="http://schemas.openxmlformats.org/officeDocument/2006/relationships/slideLayout" Target="../slideLayouts/slideLayout2.xml"/><Relationship Id="rId6" Type="http://schemas.openxmlformats.org/officeDocument/2006/relationships/slide" Target="slide2.xml"/><Relationship Id="rId5" Type="http://schemas.openxmlformats.org/officeDocument/2006/relationships/slide" Target="slide31.xml"/><Relationship Id="rId4" Type="http://schemas.openxmlformats.org/officeDocument/2006/relationships/slide" Target="slide7.xml"/></Relationships>
</file>

<file path=ppt/slides/_rels/slide6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 Target="slide2.xml"/><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 Target="slide2.xml"/><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chart" Target="../charts/chart3.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6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 Target="slide2.xml"/><Relationship Id="rId1" Type="http://schemas.openxmlformats.org/officeDocument/2006/relationships/slideLayout" Target="../slideLayouts/slideLayout2.xml"/><Relationship Id="rId4" Type="http://schemas.openxmlformats.org/officeDocument/2006/relationships/image" Target="../media/image12.jpeg"/></Relationships>
</file>

<file path=ppt/slides/_rels/slide7.xml.rels><?xml version="1.0" encoding="UTF-8" standalone="yes"?>
<Relationships xmlns="http://schemas.openxmlformats.org/package/2006/relationships"><Relationship Id="rId3" Type="http://schemas.openxmlformats.org/officeDocument/2006/relationships/slide" Target="slide46.xml"/><Relationship Id="rId2" Type="http://schemas.openxmlformats.org/officeDocument/2006/relationships/slide" Target="slide48.xml"/><Relationship Id="rId1" Type="http://schemas.openxmlformats.org/officeDocument/2006/relationships/slideLayout" Target="../slideLayouts/slideLayout2.xml"/><Relationship Id="rId5" Type="http://schemas.openxmlformats.org/officeDocument/2006/relationships/image" Target="../media/image1.png"/><Relationship Id="rId4" Type="http://schemas.openxmlformats.org/officeDocument/2006/relationships/slide" Target="slide2.xml"/></Relationships>
</file>

<file path=ppt/slides/_rels/slide8.xml.rels><?xml version="1.0" encoding="UTF-8" standalone="yes"?>
<Relationships xmlns="http://schemas.openxmlformats.org/package/2006/relationships"><Relationship Id="rId3" Type="http://schemas.openxmlformats.org/officeDocument/2006/relationships/slide" Target="slide33.xml"/><Relationship Id="rId7" Type="http://schemas.openxmlformats.org/officeDocument/2006/relationships/image" Target="../media/image1.png"/><Relationship Id="rId2" Type="http://schemas.openxmlformats.org/officeDocument/2006/relationships/slide" Target="slide32.xml"/><Relationship Id="rId1" Type="http://schemas.openxmlformats.org/officeDocument/2006/relationships/slideLayout" Target="../slideLayouts/slideLayout2.xml"/><Relationship Id="rId6" Type="http://schemas.openxmlformats.org/officeDocument/2006/relationships/slide" Target="slide2.xml"/><Relationship Id="rId5" Type="http://schemas.openxmlformats.org/officeDocument/2006/relationships/slide" Target="slide34.xml"/><Relationship Id="rId4" Type="http://schemas.openxmlformats.org/officeDocument/2006/relationships/slide" Target="slide9.xml"/></Relationships>
</file>

<file path=ppt/slides/_rels/slide9.xml.rels><?xml version="1.0" encoding="UTF-8" standalone="yes"?>
<Relationships xmlns="http://schemas.openxmlformats.org/package/2006/relationships"><Relationship Id="rId3" Type="http://schemas.openxmlformats.org/officeDocument/2006/relationships/slide" Target="slide50.xml"/><Relationship Id="rId2" Type="http://schemas.openxmlformats.org/officeDocument/2006/relationships/slide" Target="slide46.xml"/><Relationship Id="rId1" Type="http://schemas.openxmlformats.org/officeDocument/2006/relationships/slideLayout" Target="../slideLayouts/slideLayout2.xml"/><Relationship Id="rId6" Type="http://schemas.openxmlformats.org/officeDocument/2006/relationships/image" Target="../media/image1.png"/><Relationship Id="rId5" Type="http://schemas.openxmlformats.org/officeDocument/2006/relationships/slide" Target="slide2.xml"/><Relationship Id="rId4" Type="http://schemas.openxmlformats.org/officeDocument/2006/relationships/slide" Target="slide5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hteck 8"/>
          <p:cNvSpPr/>
          <p:nvPr/>
        </p:nvSpPr>
        <p:spPr>
          <a:xfrm>
            <a:off x="0" y="0"/>
            <a:ext cx="9144000" cy="1514475"/>
          </a:xfrm>
          <a:prstGeom prst="rect">
            <a:avLst/>
          </a:prstGeom>
          <a:solidFill>
            <a:schemeClr val="accent2">
              <a:lumMod val="20000"/>
              <a:lumOff val="80000"/>
            </a:schemeClr>
          </a:solidFill>
          <a:ln>
            <a:solidFill>
              <a:srgbClr val="D9D9D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endParaRPr>
          </a:p>
        </p:txBody>
      </p:sp>
      <p:cxnSp>
        <p:nvCxnSpPr>
          <p:cNvPr id="8" name="Gerader Verbinder 7"/>
          <p:cNvCxnSpPr/>
          <p:nvPr/>
        </p:nvCxnSpPr>
        <p:spPr>
          <a:xfrm>
            <a:off x="0" y="1514475"/>
            <a:ext cx="9144000" cy="0"/>
          </a:xfrm>
          <a:prstGeom prst="line">
            <a:avLst/>
          </a:prstGeom>
          <a:ln w="76200">
            <a:solidFill>
              <a:srgbClr val="1F497D"/>
            </a:solidFill>
          </a:ln>
        </p:spPr>
        <p:style>
          <a:lnRef idx="1">
            <a:schemeClr val="accent1"/>
          </a:lnRef>
          <a:fillRef idx="0">
            <a:schemeClr val="accent1"/>
          </a:fillRef>
          <a:effectRef idx="0">
            <a:schemeClr val="accent1"/>
          </a:effectRef>
          <a:fontRef idx="minor">
            <a:schemeClr val="tx1"/>
          </a:fontRef>
        </p:style>
      </p:cxnSp>
      <p:sp>
        <p:nvSpPr>
          <p:cNvPr id="4" name="Titel 3"/>
          <p:cNvSpPr>
            <a:spLocks noGrp="1"/>
          </p:cNvSpPr>
          <p:nvPr>
            <p:ph type="title"/>
          </p:nvPr>
        </p:nvSpPr>
        <p:spPr>
          <a:xfrm>
            <a:off x="1714500" y="279401"/>
            <a:ext cx="5734050" cy="1063624"/>
          </a:xfrm>
        </p:spPr>
        <p:txBody>
          <a:bodyPr>
            <a:normAutofit fontScale="90000"/>
          </a:bodyPr>
          <a:lstStyle/>
          <a:p>
            <a:pPr algn="ctr"/>
            <a:r>
              <a:rPr lang="de-DE" b="1" dirty="0" smtClean="0">
                <a:latin typeface="Arial" panose="020B0604020202020204" pitchFamily="34" charset="0"/>
                <a:cs typeface="Arial" panose="020B0604020202020204" pitchFamily="34" charset="0"/>
              </a:rPr>
              <a:t>Guide</a:t>
            </a:r>
            <a:r>
              <a:rPr lang="de-DE" dirty="0" smtClean="0">
                <a:latin typeface="Arial" panose="020B0604020202020204" pitchFamily="34" charset="0"/>
                <a:cs typeface="Arial" panose="020B0604020202020204" pitchFamily="34" charset="0"/>
              </a:rPr>
              <a:t/>
            </a:r>
            <a:br>
              <a:rPr lang="de-DE" dirty="0" smtClean="0">
                <a:latin typeface="Arial" panose="020B0604020202020204" pitchFamily="34" charset="0"/>
                <a:cs typeface="Arial" panose="020B0604020202020204" pitchFamily="34" charset="0"/>
              </a:rPr>
            </a:br>
            <a:r>
              <a:rPr lang="de-DE" sz="4000" dirty="0" err="1" smtClean="0">
                <a:latin typeface="Arial" panose="020B0604020202020204" pitchFamily="34" charset="0"/>
                <a:cs typeface="Arial" panose="020B0604020202020204" pitchFamily="34" charset="0"/>
              </a:rPr>
              <a:t>Steps</a:t>
            </a:r>
            <a:r>
              <a:rPr lang="de-DE" sz="4000" dirty="0" smtClean="0">
                <a:latin typeface="Arial" panose="020B0604020202020204" pitchFamily="34" charset="0"/>
                <a:cs typeface="Arial" panose="020B0604020202020204" pitchFamily="34" charset="0"/>
              </a:rPr>
              <a:t> </a:t>
            </a:r>
            <a:r>
              <a:rPr lang="de-DE" sz="4000" dirty="0" err="1" smtClean="0">
                <a:latin typeface="Arial" panose="020B0604020202020204" pitchFamily="34" charset="0"/>
                <a:cs typeface="Arial" panose="020B0604020202020204" pitchFamily="34" charset="0"/>
              </a:rPr>
              <a:t>to</a:t>
            </a:r>
            <a:r>
              <a:rPr lang="de-DE" sz="4000" dirty="0" smtClean="0">
                <a:latin typeface="Arial" panose="020B0604020202020204" pitchFamily="34" charset="0"/>
                <a:cs typeface="Arial" panose="020B0604020202020204" pitchFamily="34" charset="0"/>
              </a:rPr>
              <a:t> </a:t>
            </a:r>
            <a:r>
              <a:rPr lang="de-DE" sz="4000" dirty="0" err="1" smtClean="0">
                <a:latin typeface="Arial" panose="020B0604020202020204" pitchFamily="34" charset="0"/>
                <a:cs typeface="Arial" panose="020B0604020202020204" pitchFamily="34" charset="0"/>
              </a:rPr>
              <a:t>success</a:t>
            </a:r>
            <a:endParaRPr lang="de-DE" dirty="0">
              <a:latin typeface="Arial" panose="020B0604020202020204" pitchFamily="34" charset="0"/>
              <a:cs typeface="Arial" panose="020B0604020202020204" pitchFamily="34" charset="0"/>
            </a:endParaRPr>
          </a:p>
        </p:txBody>
      </p:sp>
      <p:sp>
        <p:nvSpPr>
          <p:cNvPr id="6" name="Rechteck 5"/>
          <p:cNvSpPr/>
          <p:nvPr/>
        </p:nvSpPr>
        <p:spPr>
          <a:xfrm flipH="1" flipV="1">
            <a:off x="0" y="0"/>
            <a:ext cx="9144000" cy="6858000"/>
          </a:xfrm>
          <a:prstGeom prst="rect">
            <a:avLst/>
          </a:prstGeom>
          <a:no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endParaRPr>
          </a:p>
        </p:txBody>
      </p:sp>
      <p:sp>
        <p:nvSpPr>
          <p:cNvPr id="10" name="Textfeld 9"/>
          <p:cNvSpPr txBox="1"/>
          <p:nvPr/>
        </p:nvSpPr>
        <p:spPr>
          <a:xfrm>
            <a:off x="333375" y="419100"/>
            <a:ext cx="1033654" cy="707886"/>
          </a:xfrm>
          <a:prstGeom prst="rect">
            <a:avLst/>
          </a:prstGeom>
          <a:noFill/>
        </p:spPr>
        <p:txBody>
          <a:bodyPr wrap="square" rtlCol="0">
            <a:spAutoFit/>
          </a:bodyPr>
          <a:lstStyle/>
          <a:p>
            <a:r>
              <a:rPr lang="de-DE" sz="4000" b="1" dirty="0" smtClean="0">
                <a:solidFill>
                  <a:schemeClr val="accent2"/>
                </a:solidFill>
                <a:latin typeface="Arial" panose="020B0604020202020204" pitchFamily="34" charset="0"/>
                <a:cs typeface="Arial" panose="020B0604020202020204" pitchFamily="34" charset="0"/>
              </a:rPr>
              <a:t>A0</a:t>
            </a:r>
            <a:endParaRPr lang="de-DE" sz="4000" b="1" dirty="0">
              <a:solidFill>
                <a:schemeClr val="accent2"/>
              </a:solidFill>
              <a:latin typeface="Arial" panose="020B0604020202020204" pitchFamily="34" charset="0"/>
              <a:cs typeface="Arial" panose="020B0604020202020204" pitchFamily="34" charset="0"/>
            </a:endParaRPr>
          </a:p>
        </p:txBody>
      </p:sp>
      <p:sp>
        <p:nvSpPr>
          <p:cNvPr id="14" name="Inhaltsplatzhalter 13"/>
          <p:cNvSpPr>
            <a:spLocks noGrp="1"/>
          </p:cNvSpPr>
          <p:nvPr>
            <p:ph idx="1"/>
          </p:nvPr>
        </p:nvSpPr>
        <p:spPr>
          <a:xfrm>
            <a:off x="333375" y="1730514"/>
            <a:ext cx="8463154" cy="4761726"/>
          </a:xfrm>
        </p:spPr>
        <p:txBody>
          <a:bodyPr>
            <a:normAutofit/>
          </a:bodyPr>
          <a:lstStyle/>
          <a:p>
            <a:pPr marL="0" indent="0">
              <a:lnSpc>
                <a:spcPct val="150000"/>
              </a:lnSpc>
              <a:buNone/>
            </a:pPr>
            <a:r>
              <a:rPr lang="de-DE" sz="2000" dirty="0" smtClean="0">
                <a:latin typeface="Arial" panose="020B0604020202020204" pitchFamily="34" charset="0"/>
                <a:cs typeface="Arial" panose="020B0604020202020204" pitchFamily="34" charset="0"/>
              </a:rPr>
              <a:t>Experiments </a:t>
            </a:r>
            <a:r>
              <a:rPr lang="de-DE" sz="2000" dirty="0" err="1" smtClean="0">
                <a:latin typeface="Arial" panose="020B0604020202020204" pitchFamily="34" charset="0"/>
                <a:cs typeface="Arial" panose="020B0604020202020204" pitchFamily="34" charset="0"/>
              </a:rPr>
              <a:t>are</a:t>
            </a:r>
            <a:r>
              <a:rPr lang="de-DE" sz="2000" dirty="0" smtClean="0">
                <a:latin typeface="Arial" panose="020B0604020202020204" pitchFamily="34" charset="0"/>
                <a:cs typeface="Arial" panose="020B0604020202020204" pitchFamily="34" charset="0"/>
              </a:rPr>
              <a:t> an </a:t>
            </a:r>
            <a:r>
              <a:rPr lang="de-DE" sz="2000" dirty="0" err="1" smtClean="0">
                <a:latin typeface="Arial" panose="020B0604020202020204" pitchFamily="34" charset="0"/>
                <a:cs typeface="Arial" panose="020B0604020202020204" pitchFamily="34" charset="0"/>
              </a:rPr>
              <a:t>important</a:t>
            </a:r>
            <a:r>
              <a:rPr lang="de-DE" sz="2000" dirty="0" smtClean="0">
                <a:latin typeface="Arial" panose="020B0604020202020204" pitchFamily="34" charset="0"/>
                <a:cs typeface="Arial" panose="020B0604020202020204" pitchFamily="34" charset="0"/>
              </a:rPr>
              <a:t> </a:t>
            </a:r>
            <a:r>
              <a:rPr lang="de-DE" sz="2000" dirty="0" err="1" smtClean="0">
                <a:latin typeface="Arial" panose="020B0604020202020204" pitchFamily="34" charset="0"/>
                <a:cs typeface="Arial" panose="020B0604020202020204" pitchFamily="34" charset="0"/>
              </a:rPr>
              <a:t>scientific</a:t>
            </a:r>
            <a:r>
              <a:rPr lang="de-DE" sz="2000" dirty="0" smtClean="0">
                <a:latin typeface="Arial" panose="020B0604020202020204" pitchFamily="34" charset="0"/>
                <a:cs typeface="Arial" panose="020B0604020202020204" pitchFamily="34" charset="0"/>
              </a:rPr>
              <a:t> </a:t>
            </a:r>
            <a:r>
              <a:rPr lang="de-DE" sz="2000" dirty="0" err="1" smtClean="0">
                <a:latin typeface="Arial" panose="020B0604020202020204" pitchFamily="34" charset="0"/>
                <a:cs typeface="Arial" panose="020B0604020202020204" pitchFamily="34" charset="0"/>
              </a:rPr>
              <a:t>method</a:t>
            </a:r>
            <a:r>
              <a:rPr lang="de-DE" sz="2000" dirty="0" smtClean="0">
                <a:latin typeface="Arial" panose="020B0604020202020204" pitchFamily="34" charset="0"/>
                <a:cs typeface="Arial" panose="020B0604020202020204" pitchFamily="34" charset="0"/>
              </a:rPr>
              <a:t> </a:t>
            </a:r>
            <a:r>
              <a:rPr lang="de-DE" sz="2000" dirty="0" err="1" smtClean="0">
                <a:latin typeface="Arial" panose="020B0604020202020204" pitchFamily="34" charset="0"/>
                <a:cs typeface="Arial" panose="020B0604020202020204" pitchFamily="34" charset="0"/>
              </a:rPr>
              <a:t>to</a:t>
            </a:r>
            <a:r>
              <a:rPr lang="de-DE" sz="2000" dirty="0" smtClean="0">
                <a:latin typeface="Arial" panose="020B0604020202020204" pitchFamily="34" charset="0"/>
                <a:cs typeface="Arial" panose="020B0604020202020204" pitchFamily="34" charset="0"/>
              </a:rPr>
              <a:t> find out </a:t>
            </a:r>
            <a:r>
              <a:rPr lang="de-DE" sz="2000" dirty="0" err="1" smtClean="0">
                <a:latin typeface="Arial" panose="020B0604020202020204" pitchFamily="34" charset="0"/>
                <a:cs typeface="Arial" panose="020B0604020202020204" pitchFamily="34" charset="0"/>
              </a:rPr>
              <a:t>new</a:t>
            </a:r>
            <a:r>
              <a:rPr lang="de-DE" sz="2000" dirty="0" smtClean="0">
                <a:latin typeface="Arial" panose="020B0604020202020204" pitchFamily="34" charset="0"/>
                <a:cs typeface="Arial" panose="020B0604020202020204" pitchFamily="34" charset="0"/>
              </a:rPr>
              <a:t> </a:t>
            </a:r>
            <a:r>
              <a:rPr lang="de-DE" sz="2000" dirty="0" err="1" smtClean="0">
                <a:latin typeface="Arial" panose="020B0604020202020204" pitchFamily="34" charset="0"/>
                <a:cs typeface="Arial" panose="020B0604020202020204" pitchFamily="34" charset="0"/>
              </a:rPr>
              <a:t>things</a:t>
            </a:r>
            <a:r>
              <a:rPr lang="de-DE" sz="2000" dirty="0" smtClean="0">
                <a:latin typeface="Arial" panose="020B0604020202020204" pitchFamily="34" charset="0"/>
                <a:cs typeface="Arial" panose="020B0604020202020204" pitchFamily="34" charset="0"/>
              </a:rPr>
              <a:t>. An </a:t>
            </a:r>
            <a:r>
              <a:rPr lang="de-DE" sz="2000" dirty="0" err="1" smtClean="0">
                <a:latin typeface="Arial" panose="020B0604020202020204" pitchFamily="34" charset="0"/>
                <a:cs typeface="Arial" panose="020B0604020202020204" pitchFamily="34" charset="0"/>
              </a:rPr>
              <a:t>experiment</a:t>
            </a:r>
            <a:r>
              <a:rPr lang="de-DE" sz="2000" dirty="0" smtClean="0">
                <a:latin typeface="Arial" panose="020B0604020202020204" pitchFamily="34" charset="0"/>
                <a:cs typeface="Arial" panose="020B0604020202020204" pitchFamily="34" charset="0"/>
              </a:rPr>
              <a:t> </a:t>
            </a:r>
            <a:r>
              <a:rPr lang="de-DE" sz="2000" dirty="0" err="1" smtClean="0">
                <a:latin typeface="Arial" panose="020B0604020202020204" pitchFamily="34" charset="0"/>
                <a:cs typeface="Arial" panose="020B0604020202020204" pitchFamily="34" charset="0"/>
              </a:rPr>
              <a:t>is</a:t>
            </a:r>
            <a:r>
              <a:rPr lang="de-DE" sz="2000" dirty="0" smtClean="0">
                <a:latin typeface="Arial" panose="020B0604020202020204" pitchFamily="34" charset="0"/>
                <a:cs typeface="Arial" panose="020B0604020202020204" pitchFamily="34" charset="0"/>
              </a:rPr>
              <a:t> </a:t>
            </a:r>
            <a:r>
              <a:rPr lang="de-DE" sz="2000" dirty="0" err="1" smtClean="0">
                <a:latin typeface="Arial" panose="020B0604020202020204" pitchFamily="34" charset="0"/>
                <a:cs typeface="Arial" panose="020B0604020202020204" pitchFamily="34" charset="0"/>
              </a:rPr>
              <a:t>handled</a:t>
            </a:r>
            <a:r>
              <a:rPr lang="de-DE" sz="2000" dirty="0" smtClean="0">
                <a:latin typeface="Arial" panose="020B0604020202020204" pitchFamily="34" charset="0"/>
                <a:cs typeface="Arial" panose="020B0604020202020204" pitchFamily="34" charset="0"/>
              </a:rPr>
              <a:t> in a </a:t>
            </a:r>
            <a:r>
              <a:rPr lang="de-DE" sz="2000" dirty="0" err="1" smtClean="0">
                <a:latin typeface="Arial" panose="020B0604020202020204" pitchFamily="34" charset="0"/>
                <a:cs typeface="Arial" panose="020B0604020202020204" pitchFamily="34" charset="0"/>
              </a:rPr>
              <a:t>specific</a:t>
            </a:r>
            <a:r>
              <a:rPr lang="de-DE" sz="2000" dirty="0" smtClean="0">
                <a:latin typeface="Arial" panose="020B0604020202020204" pitchFamily="34" charset="0"/>
                <a:cs typeface="Arial" panose="020B0604020202020204" pitchFamily="34" charset="0"/>
              </a:rPr>
              <a:t> </a:t>
            </a:r>
            <a:r>
              <a:rPr lang="de-DE" sz="2000" dirty="0" err="1" smtClean="0">
                <a:latin typeface="Arial" panose="020B0604020202020204" pitchFamily="34" charset="0"/>
                <a:cs typeface="Arial" panose="020B0604020202020204" pitchFamily="34" charset="0"/>
              </a:rPr>
              <a:t>order</a:t>
            </a:r>
            <a:r>
              <a:rPr lang="de-DE" sz="2000" dirty="0" smtClean="0">
                <a:latin typeface="Arial" panose="020B0604020202020204" pitchFamily="34" charset="0"/>
                <a:cs typeface="Arial" panose="020B0604020202020204" pitchFamily="34" charset="0"/>
              </a:rPr>
              <a:t>.</a:t>
            </a:r>
            <a:r>
              <a:rPr lang="en-US" sz="2000" dirty="0"/>
              <a:t> </a:t>
            </a:r>
            <a:endParaRPr lang="de-DE" sz="2000" dirty="0"/>
          </a:p>
          <a:p>
            <a:pPr marL="0" indent="0">
              <a:buNone/>
            </a:pPr>
            <a:endParaRPr lang="en-US" sz="2000" dirty="0" smtClean="0"/>
          </a:p>
          <a:p>
            <a:pPr marL="0" indent="0">
              <a:buNone/>
            </a:pPr>
            <a:r>
              <a:rPr lang="en-US" sz="2000" dirty="0" smtClean="0"/>
              <a:t>With </a:t>
            </a:r>
            <a:r>
              <a:rPr lang="en-US" sz="2000" dirty="0"/>
              <a:t>these diagnostic cards you can work step by step through the experiment.</a:t>
            </a:r>
            <a:endParaRPr lang="de-DE" sz="2000" dirty="0"/>
          </a:p>
          <a:p>
            <a:pPr marL="0" indent="0">
              <a:buNone/>
            </a:pPr>
            <a:endParaRPr lang="en-US" sz="2000" b="1" dirty="0" smtClean="0"/>
          </a:p>
          <a:p>
            <a:pPr marL="0" indent="0">
              <a:buNone/>
            </a:pPr>
            <a:r>
              <a:rPr lang="en-US" sz="2000" b="1" dirty="0" smtClean="0"/>
              <a:t>Start </a:t>
            </a:r>
            <a:r>
              <a:rPr lang="en-US" sz="2000" b="1" dirty="0"/>
              <a:t>now </a:t>
            </a:r>
            <a:r>
              <a:rPr lang="de-DE" sz="2000" b="1" dirty="0" err="1" smtClean="0"/>
              <a:t>by</a:t>
            </a:r>
            <a:r>
              <a:rPr lang="de-DE" sz="2000" b="1" dirty="0" smtClean="0"/>
              <a:t> </a:t>
            </a:r>
            <a:r>
              <a:rPr lang="de-DE" sz="2000" b="1" dirty="0" err="1" smtClean="0"/>
              <a:t>pressing</a:t>
            </a:r>
            <a:r>
              <a:rPr lang="de-DE" sz="2000" b="1" dirty="0" smtClean="0"/>
              <a:t> </a:t>
            </a:r>
            <a:r>
              <a:rPr lang="de-DE" sz="2000" b="1" dirty="0" err="1" smtClean="0"/>
              <a:t>the</a:t>
            </a:r>
            <a:r>
              <a:rPr lang="de-DE" sz="2000" b="1" dirty="0" smtClean="0"/>
              <a:t> </a:t>
            </a:r>
            <a:r>
              <a:rPr lang="de-DE" sz="2000" b="1" dirty="0" err="1" smtClean="0"/>
              <a:t>arrow</a:t>
            </a:r>
            <a:r>
              <a:rPr lang="de-DE" sz="2000" b="1" dirty="0" smtClean="0"/>
              <a:t> </a:t>
            </a:r>
            <a:r>
              <a:rPr lang="de-DE" sz="2000" b="1" dirty="0" err="1" smtClean="0"/>
              <a:t>and</a:t>
            </a:r>
            <a:r>
              <a:rPr lang="de-DE" sz="2000" b="1" dirty="0" smtClean="0"/>
              <a:t> </a:t>
            </a:r>
            <a:r>
              <a:rPr lang="de-DE" sz="2000" b="1" dirty="0" err="1" smtClean="0"/>
              <a:t>selecting</a:t>
            </a:r>
            <a:r>
              <a:rPr lang="de-DE" sz="2000" b="1" dirty="0" smtClean="0"/>
              <a:t> </a:t>
            </a:r>
            <a:r>
              <a:rPr lang="de-DE" sz="2000" b="1" dirty="0" err="1" smtClean="0"/>
              <a:t>the</a:t>
            </a:r>
            <a:r>
              <a:rPr lang="de-DE" sz="2000" b="1" dirty="0" smtClean="0"/>
              <a:t> </a:t>
            </a:r>
            <a:r>
              <a:rPr lang="de-DE" sz="2000" b="1" dirty="0" err="1" smtClean="0"/>
              <a:t>first</a:t>
            </a:r>
            <a:r>
              <a:rPr lang="de-DE" sz="2000" b="1" dirty="0" smtClean="0"/>
              <a:t> </a:t>
            </a:r>
            <a:r>
              <a:rPr lang="de-DE" sz="2000" b="1" dirty="0" err="1" smtClean="0"/>
              <a:t>step</a:t>
            </a:r>
            <a:r>
              <a:rPr lang="de-DE" sz="2000" b="1" dirty="0" smtClean="0"/>
              <a:t>!</a:t>
            </a:r>
            <a:endParaRPr lang="de-DE" sz="2000" dirty="0"/>
          </a:p>
          <a:p>
            <a:pPr marL="0" indent="0">
              <a:buNone/>
            </a:pPr>
            <a:endParaRPr lang="en-US" sz="2000" dirty="0" smtClean="0"/>
          </a:p>
          <a:p>
            <a:pPr marL="0" indent="0">
              <a:buNone/>
            </a:pPr>
            <a:r>
              <a:rPr lang="en-US" sz="2000" dirty="0" smtClean="0"/>
              <a:t>Otherwise </a:t>
            </a:r>
            <a:r>
              <a:rPr lang="en-US" sz="2000" dirty="0"/>
              <a:t>you can also skip sub-steps and go to the step where you need help. Therefore you can find the experiment steps </a:t>
            </a:r>
            <a:r>
              <a:rPr lang="de-DE" sz="2000" dirty="0" smtClean="0"/>
              <a:t>after </a:t>
            </a:r>
            <a:r>
              <a:rPr lang="de-DE" sz="2000" dirty="0" err="1" smtClean="0"/>
              <a:t>the</a:t>
            </a:r>
            <a:r>
              <a:rPr lang="de-DE" sz="2000" dirty="0" smtClean="0"/>
              <a:t> </a:t>
            </a:r>
            <a:r>
              <a:rPr lang="de-DE" sz="2000" dirty="0" err="1" smtClean="0"/>
              <a:t>arrow</a:t>
            </a:r>
            <a:r>
              <a:rPr lang="de-DE" sz="2000" dirty="0" smtClean="0"/>
              <a:t>.</a:t>
            </a:r>
            <a:endParaRPr lang="de-DE" sz="2000" dirty="0">
              <a:latin typeface="Arial" panose="020B0604020202020204" pitchFamily="34" charset="0"/>
              <a:cs typeface="Arial" panose="020B0604020202020204" pitchFamily="34" charset="0"/>
            </a:endParaRPr>
          </a:p>
          <a:p>
            <a:pPr marL="0" indent="0">
              <a:lnSpc>
                <a:spcPct val="150000"/>
              </a:lnSpc>
              <a:buNone/>
            </a:pPr>
            <a:endParaRPr lang="de-DE" sz="2000" dirty="0">
              <a:latin typeface="Arial" panose="020B0604020202020204" pitchFamily="34" charset="0"/>
              <a:cs typeface="Arial" panose="020B0604020202020204" pitchFamily="34" charset="0"/>
            </a:endParaRPr>
          </a:p>
        </p:txBody>
      </p:sp>
      <p:pic>
        <p:nvPicPr>
          <p:cNvPr id="15" name="Grafik 6">
            <a:hlinkClick r:id="rId2" action="ppaction://hlinksldjump"/>
          </p:cNvPr>
          <p:cNvPicPr>
            <a:picLocks noChangeAspect="1"/>
          </p:cNvPicPr>
          <p:nvPr/>
        </p:nvPicPr>
        <p:blipFill>
          <a:blip r:embed="rId3" cstate="print">
            <a:extLst>
              <a:ext uri="{28A0092B-C50C-407E-A947-70E740481C1C}">
                <a14:useLocalDpi xmlns:a14="http://schemas.microsoft.com/office/drawing/2010/main" val="0"/>
              </a:ext>
            </a:extLst>
          </a:blip>
          <a:srcRect r="64638"/>
          <a:stretch>
            <a:fillRect/>
          </a:stretch>
        </p:blipFill>
        <p:spPr bwMode="auto">
          <a:xfrm>
            <a:off x="8197881" y="279401"/>
            <a:ext cx="955644" cy="10636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6" name="Textfeld 15"/>
          <p:cNvSpPr txBox="1"/>
          <p:nvPr/>
        </p:nvSpPr>
        <p:spPr>
          <a:xfrm>
            <a:off x="7448550" y="188267"/>
            <a:ext cx="1398140" cy="461665"/>
          </a:xfrm>
          <a:prstGeom prst="rect">
            <a:avLst/>
          </a:prstGeom>
          <a:noFill/>
        </p:spPr>
        <p:txBody>
          <a:bodyPr wrap="none" rtlCol="0">
            <a:spAutoFit/>
          </a:bodyPr>
          <a:lstStyle/>
          <a:p>
            <a:r>
              <a:rPr lang="de-DE" sz="2400" b="1" dirty="0" smtClean="0">
                <a:solidFill>
                  <a:schemeClr val="accent1">
                    <a:lumMod val="50000"/>
                  </a:schemeClr>
                </a:solidFill>
                <a:latin typeface="Arial" panose="020B0604020202020204" pitchFamily="34" charset="0"/>
                <a:cs typeface="Arial" panose="020B0604020202020204" pitchFamily="34" charset="0"/>
              </a:rPr>
              <a:t>FaSMEd</a:t>
            </a:r>
            <a:endParaRPr lang="de-DE" sz="2400" b="1" dirty="0">
              <a:solidFill>
                <a:schemeClr val="accent1">
                  <a:lumMod val="50000"/>
                </a:schemeClr>
              </a:solidFill>
              <a:latin typeface="Arial" panose="020B0604020202020204" pitchFamily="34" charset="0"/>
              <a:cs typeface="Arial" panose="020B0604020202020204" pitchFamily="34" charset="0"/>
            </a:endParaRPr>
          </a:p>
        </p:txBody>
      </p:sp>
      <p:sp>
        <p:nvSpPr>
          <p:cNvPr id="11" name="Pfeil nach rechts 10">
            <a:hlinkClick r:id="rId2" action="ppaction://hlinksldjump"/>
          </p:cNvPr>
          <p:cNvSpPr/>
          <p:nvPr/>
        </p:nvSpPr>
        <p:spPr>
          <a:xfrm>
            <a:off x="7802563" y="5442433"/>
            <a:ext cx="1252728" cy="122529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endParaRPr>
          </a:p>
        </p:txBody>
      </p:sp>
    </p:spTree>
    <p:extLst>
      <p:ext uri="{BB962C8B-B14F-4D97-AF65-F5344CB8AC3E}">
        <p14:creationId xmlns:p14="http://schemas.microsoft.com/office/powerpoint/2010/main" val="265717398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hteck 8"/>
          <p:cNvSpPr/>
          <p:nvPr/>
        </p:nvSpPr>
        <p:spPr>
          <a:xfrm>
            <a:off x="0" y="0"/>
            <a:ext cx="9144000" cy="1514475"/>
          </a:xfrm>
          <a:prstGeom prst="rect">
            <a:avLst/>
          </a:prstGeom>
          <a:solidFill>
            <a:srgbClr val="D9D9D9"/>
          </a:solidFill>
          <a:ln>
            <a:solidFill>
              <a:srgbClr val="D9D9D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endParaRPr>
          </a:p>
        </p:txBody>
      </p:sp>
      <p:cxnSp>
        <p:nvCxnSpPr>
          <p:cNvPr id="8" name="Gerader Verbinder 7"/>
          <p:cNvCxnSpPr/>
          <p:nvPr/>
        </p:nvCxnSpPr>
        <p:spPr>
          <a:xfrm>
            <a:off x="0" y="1514475"/>
            <a:ext cx="9144000" cy="0"/>
          </a:xfrm>
          <a:prstGeom prst="line">
            <a:avLst/>
          </a:prstGeom>
          <a:ln w="76200">
            <a:solidFill>
              <a:srgbClr val="1F497D"/>
            </a:solidFill>
          </a:ln>
        </p:spPr>
        <p:style>
          <a:lnRef idx="1">
            <a:schemeClr val="accent1"/>
          </a:lnRef>
          <a:fillRef idx="0">
            <a:schemeClr val="accent1"/>
          </a:fillRef>
          <a:effectRef idx="0">
            <a:schemeClr val="accent1"/>
          </a:effectRef>
          <a:fontRef idx="minor">
            <a:schemeClr val="tx1"/>
          </a:fontRef>
        </p:style>
      </p:cxnSp>
      <p:sp>
        <p:nvSpPr>
          <p:cNvPr id="4" name="Titel 3"/>
          <p:cNvSpPr>
            <a:spLocks noGrp="1"/>
          </p:cNvSpPr>
          <p:nvPr>
            <p:ph type="title"/>
          </p:nvPr>
        </p:nvSpPr>
        <p:spPr>
          <a:xfrm>
            <a:off x="1714500" y="279401"/>
            <a:ext cx="5734050" cy="1063624"/>
          </a:xfrm>
        </p:spPr>
        <p:txBody>
          <a:bodyPr/>
          <a:lstStyle/>
          <a:p>
            <a:pPr algn="ctr"/>
            <a:r>
              <a:rPr lang="de-DE" dirty="0" smtClean="0"/>
              <a:t>Solution</a:t>
            </a:r>
            <a:endParaRPr lang="de-DE" dirty="0"/>
          </a:p>
        </p:txBody>
      </p:sp>
      <p:sp>
        <p:nvSpPr>
          <p:cNvPr id="6" name="Rechteck 5"/>
          <p:cNvSpPr/>
          <p:nvPr/>
        </p:nvSpPr>
        <p:spPr>
          <a:xfrm flipH="1" flipV="1">
            <a:off x="0" y="0"/>
            <a:ext cx="9144000" cy="6858000"/>
          </a:xfrm>
          <a:prstGeom prst="rect">
            <a:avLst/>
          </a:prstGeom>
          <a:no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endParaRPr>
          </a:p>
        </p:txBody>
      </p:sp>
      <p:sp>
        <p:nvSpPr>
          <p:cNvPr id="10" name="Textfeld 9"/>
          <p:cNvSpPr txBox="1"/>
          <p:nvPr/>
        </p:nvSpPr>
        <p:spPr>
          <a:xfrm>
            <a:off x="333375" y="419100"/>
            <a:ext cx="1033653" cy="707886"/>
          </a:xfrm>
          <a:prstGeom prst="rect">
            <a:avLst/>
          </a:prstGeom>
          <a:noFill/>
        </p:spPr>
        <p:txBody>
          <a:bodyPr wrap="square" rtlCol="0">
            <a:spAutoFit/>
          </a:bodyPr>
          <a:lstStyle/>
          <a:p>
            <a:r>
              <a:rPr lang="de-DE" sz="4000" b="1" dirty="0" smtClean="0">
                <a:solidFill>
                  <a:schemeClr val="accent2"/>
                </a:solidFill>
                <a:latin typeface="Arial" panose="020B0604020202020204" pitchFamily="34" charset="0"/>
              </a:rPr>
              <a:t>A4</a:t>
            </a:r>
            <a:endParaRPr lang="de-DE" sz="4000" b="1" dirty="0">
              <a:solidFill>
                <a:schemeClr val="accent2"/>
              </a:solidFill>
              <a:latin typeface="Arial" panose="020B0604020202020204" pitchFamily="34" charset="0"/>
            </a:endParaRPr>
          </a:p>
        </p:txBody>
      </p:sp>
      <p:sp>
        <p:nvSpPr>
          <p:cNvPr id="16" name="Textfeld 15"/>
          <p:cNvSpPr txBox="1"/>
          <p:nvPr/>
        </p:nvSpPr>
        <p:spPr>
          <a:xfrm>
            <a:off x="7448550" y="188267"/>
            <a:ext cx="1398140" cy="461665"/>
          </a:xfrm>
          <a:prstGeom prst="rect">
            <a:avLst/>
          </a:prstGeom>
          <a:noFill/>
        </p:spPr>
        <p:txBody>
          <a:bodyPr wrap="none" rtlCol="0">
            <a:spAutoFit/>
          </a:bodyPr>
          <a:lstStyle/>
          <a:p>
            <a:r>
              <a:rPr lang="de-DE" sz="2400" b="1" dirty="0" smtClean="0">
                <a:solidFill>
                  <a:schemeClr val="accent1">
                    <a:lumMod val="50000"/>
                  </a:schemeClr>
                </a:solidFill>
                <a:latin typeface="Arial" panose="020B0604020202020204" pitchFamily="34" charset="0"/>
              </a:rPr>
              <a:t>FaSMEd</a:t>
            </a:r>
            <a:endParaRPr lang="de-DE" sz="2400" b="1" dirty="0">
              <a:solidFill>
                <a:schemeClr val="accent1">
                  <a:lumMod val="50000"/>
                </a:schemeClr>
              </a:solidFill>
              <a:latin typeface="Arial" panose="020B0604020202020204" pitchFamily="34" charset="0"/>
            </a:endParaRPr>
          </a:p>
        </p:txBody>
      </p:sp>
      <p:sp>
        <p:nvSpPr>
          <p:cNvPr id="11" name="Inhaltsplatzhalter 13"/>
          <p:cNvSpPr>
            <a:spLocks noGrp="1"/>
          </p:cNvSpPr>
          <p:nvPr>
            <p:ph idx="1"/>
          </p:nvPr>
        </p:nvSpPr>
        <p:spPr>
          <a:xfrm>
            <a:off x="333374" y="1730514"/>
            <a:ext cx="8463154" cy="4761726"/>
          </a:xfrm>
        </p:spPr>
        <p:txBody>
          <a:bodyPr>
            <a:normAutofit/>
          </a:bodyPr>
          <a:lstStyle/>
          <a:p>
            <a:pPr marL="0" indent="0">
              <a:buNone/>
            </a:pPr>
            <a:r>
              <a:rPr lang="en-US" sz="2000" dirty="0" smtClean="0"/>
              <a:t>The </a:t>
            </a:r>
            <a:r>
              <a:rPr lang="en-US" sz="2000" b="1" dirty="0"/>
              <a:t>experimental setup</a:t>
            </a:r>
            <a:r>
              <a:rPr lang="en-US" sz="2000" dirty="0"/>
              <a:t> should contain all necessary materials and quantities that you will use in your experiment.</a:t>
            </a:r>
            <a:endParaRPr lang="de-DE" sz="2000" dirty="0"/>
          </a:p>
          <a:p>
            <a:pPr marL="0" indent="0">
              <a:buNone/>
            </a:pPr>
            <a:r>
              <a:rPr lang="en-US" sz="2000" dirty="0"/>
              <a:t> </a:t>
            </a:r>
            <a:endParaRPr lang="de-DE" sz="2000" dirty="0"/>
          </a:p>
          <a:p>
            <a:pPr marL="0" indent="0">
              <a:buNone/>
            </a:pPr>
            <a:r>
              <a:rPr lang="en-US" sz="2000" dirty="0"/>
              <a:t>The </a:t>
            </a:r>
            <a:r>
              <a:rPr lang="en-US" sz="2000" b="1" dirty="0"/>
              <a:t>experiment procedure</a:t>
            </a:r>
            <a:r>
              <a:rPr lang="en-US" sz="2000" dirty="0"/>
              <a:t> describes the procedure of the experiment in individual steps (What do you do with your materials?). Imagine you are writing a “cooking recipe”.</a:t>
            </a:r>
            <a:endParaRPr lang="de-DE" sz="2000" dirty="0"/>
          </a:p>
          <a:p>
            <a:pPr marL="0" indent="0">
              <a:buNone/>
            </a:pPr>
            <a:r>
              <a:rPr lang="en-US" sz="2000" dirty="0"/>
              <a:t> </a:t>
            </a:r>
            <a:endParaRPr lang="de-DE" sz="2000" dirty="0"/>
          </a:p>
          <a:p>
            <a:pPr marL="0" indent="0">
              <a:buNone/>
            </a:pPr>
            <a:r>
              <a:rPr lang="en-US" sz="2000" b="1" dirty="0"/>
              <a:t>After you </a:t>
            </a:r>
            <a:r>
              <a:rPr lang="en-US" sz="2000" b="1" dirty="0" smtClean="0"/>
              <a:t>have listed </a:t>
            </a:r>
            <a:r>
              <a:rPr lang="en-US" sz="2000" b="1" dirty="0"/>
              <a:t>your ideas for setup and procedure you can continue with A5.</a:t>
            </a:r>
            <a:endParaRPr lang="de-DE" sz="2000" dirty="0"/>
          </a:p>
        </p:txBody>
      </p:sp>
      <p:sp>
        <p:nvSpPr>
          <p:cNvPr id="13" name="Pfeil nach rechts 12">
            <a:hlinkClick r:id="" action="ppaction://hlinkshowjump?jump=lastslideviewed"/>
          </p:cNvPr>
          <p:cNvSpPr/>
          <p:nvPr/>
        </p:nvSpPr>
        <p:spPr>
          <a:xfrm rot="10800000">
            <a:off x="333374" y="5926237"/>
            <a:ext cx="578675" cy="566003"/>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endParaRPr>
          </a:p>
        </p:txBody>
      </p:sp>
      <p:grpSp>
        <p:nvGrpSpPr>
          <p:cNvPr id="3" name="Gruppieren 2"/>
          <p:cNvGrpSpPr/>
          <p:nvPr/>
        </p:nvGrpSpPr>
        <p:grpSpPr>
          <a:xfrm>
            <a:off x="7543800" y="5449824"/>
            <a:ext cx="1252728" cy="1225296"/>
            <a:chOff x="7543800" y="5442433"/>
            <a:chExt cx="1252728" cy="1225296"/>
          </a:xfrm>
        </p:grpSpPr>
        <p:sp>
          <p:nvSpPr>
            <p:cNvPr id="14" name="Pfeil nach rechts 13">
              <a:hlinkClick r:id="" action="ppaction://hlinkshowjump?jump=nextslide"/>
            </p:cNvPr>
            <p:cNvSpPr/>
            <p:nvPr/>
          </p:nvSpPr>
          <p:spPr>
            <a:xfrm>
              <a:off x="7543800" y="5442433"/>
              <a:ext cx="1252728" cy="122529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endParaRPr>
            </a:p>
          </p:txBody>
        </p:sp>
        <p:sp>
          <p:nvSpPr>
            <p:cNvPr id="2" name="Textfeld 1">
              <a:hlinkClick r:id="rId2" action="ppaction://hlinksldjump"/>
            </p:cNvPr>
            <p:cNvSpPr txBox="1"/>
            <p:nvPr/>
          </p:nvSpPr>
          <p:spPr>
            <a:xfrm>
              <a:off x="7640198" y="5870415"/>
              <a:ext cx="812800" cy="369332"/>
            </a:xfrm>
            <a:prstGeom prst="rect">
              <a:avLst/>
            </a:prstGeom>
            <a:noFill/>
          </p:spPr>
          <p:txBody>
            <a:bodyPr wrap="square" rtlCol="0">
              <a:spAutoFit/>
            </a:bodyPr>
            <a:lstStyle/>
            <a:p>
              <a:r>
                <a:rPr lang="de-DE" dirty="0" smtClean="0">
                  <a:latin typeface="Arial" panose="020B0604020202020204" pitchFamily="34" charset="0"/>
                </a:rPr>
                <a:t> A5</a:t>
              </a:r>
              <a:endParaRPr lang="de-DE" dirty="0">
                <a:latin typeface="Arial" panose="020B0604020202020204" pitchFamily="34" charset="0"/>
              </a:endParaRPr>
            </a:p>
          </p:txBody>
        </p:sp>
      </p:grpSp>
      <p:pic>
        <p:nvPicPr>
          <p:cNvPr id="17" name="Grafik 6">
            <a:hlinkClick r:id="rId3" action="ppaction://hlinksldjump"/>
          </p:cNvPr>
          <p:cNvPicPr>
            <a:picLocks noChangeAspect="1"/>
          </p:cNvPicPr>
          <p:nvPr/>
        </p:nvPicPr>
        <p:blipFill>
          <a:blip r:embed="rId4" cstate="print">
            <a:extLst>
              <a:ext uri="{28A0092B-C50C-407E-A947-70E740481C1C}">
                <a14:useLocalDpi xmlns:a14="http://schemas.microsoft.com/office/drawing/2010/main" val="0"/>
              </a:ext>
            </a:extLst>
          </a:blip>
          <a:srcRect r="64638"/>
          <a:stretch>
            <a:fillRect/>
          </a:stretch>
        </p:blipFill>
        <p:spPr bwMode="auto">
          <a:xfrm>
            <a:off x="8197881" y="279401"/>
            <a:ext cx="955644" cy="10636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69062424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hteck 8"/>
          <p:cNvSpPr/>
          <p:nvPr/>
        </p:nvSpPr>
        <p:spPr>
          <a:xfrm>
            <a:off x="0" y="0"/>
            <a:ext cx="9144000" cy="1514475"/>
          </a:xfrm>
          <a:prstGeom prst="rect">
            <a:avLst/>
          </a:prstGeom>
          <a:solidFill>
            <a:srgbClr val="D9D9D9"/>
          </a:solidFill>
          <a:ln>
            <a:solidFill>
              <a:srgbClr val="D9D9D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endParaRPr>
          </a:p>
        </p:txBody>
      </p:sp>
      <p:cxnSp>
        <p:nvCxnSpPr>
          <p:cNvPr id="8" name="Gerader Verbinder 7"/>
          <p:cNvCxnSpPr/>
          <p:nvPr/>
        </p:nvCxnSpPr>
        <p:spPr>
          <a:xfrm>
            <a:off x="0" y="1514475"/>
            <a:ext cx="9144000" cy="0"/>
          </a:xfrm>
          <a:prstGeom prst="line">
            <a:avLst/>
          </a:prstGeom>
          <a:ln w="76200">
            <a:solidFill>
              <a:srgbClr val="1F497D"/>
            </a:solidFill>
          </a:ln>
        </p:spPr>
        <p:style>
          <a:lnRef idx="1">
            <a:schemeClr val="accent1"/>
          </a:lnRef>
          <a:fillRef idx="0">
            <a:schemeClr val="accent1"/>
          </a:fillRef>
          <a:effectRef idx="0">
            <a:schemeClr val="accent1"/>
          </a:effectRef>
          <a:fontRef idx="minor">
            <a:schemeClr val="tx1"/>
          </a:fontRef>
        </p:style>
      </p:cxnSp>
      <p:sp>
        <p:nvSpPr>
          <p:cNvPr id="4" name="Titel 3"/>
          <p:cNvSpPr>
            <a:spLocks noGrp="1"/>
          </p:cNvSpPr>
          <p:nvPr>
            <p:ph type="title"/>
          </p:nvPr>
        </p:nvSpPr>
        <p:spPr>
          <a:xfrm>
            <a:off x="1714500" y="279401"/>
            <a:ext cx="5734050" cy="1063624"/>
          </a:xfrm>
        </p:spPr>
        <p:txBody>
          <a:bodyPr>
            <a:noAutofit/>
          </a:bodyPr>
          <a:lstStyle/>
          <a:p>
            <a:pPr algn="ctr">
              <a:spcAft>
                <a:spcPts val="0"/>
              </a:spcAft>
            </a:pPr>
            <a:r>
              <a:rPr lang="de-DE" sz="3200" b="1" dirty="0">
                <a:solidFill>
                  <a:srgbClr val="76923C"/>
                </a:solidFill>
                <a:ea typeface="MS Mincho" panose="02020609040205080304" pitchFamily="49" charset="-128"/>
                <a:cs typeface="Times New Roman" panose="02020603050405020304" pitchFamily="18" charset="0"/>
              </a:rPr>
              <a:t>EXPERIMENT</a:t>
            </a:r>
            <a:r>
              <a:rPr lang="de-DE" sz="3200" dirty="0">
                <a:ea typeface="MS Mincho" panose="02020609040205080304" pitchFamily="49" charset="-128"/>
                <a:cs typeface="Times New Roman" panose="02020603050405020304" pitchFamily="18" charset="0"/>
              </a:rPr>
              <a:t/>
            </a:r>
            <a:br>
              <a:rPr lang="de-DE" sz="3200" dirty="0">
                <a:ea typeface="MS Mincho" panose="02020609040205080304" pitchFamily="49" charset="-128"/>
                <a:cs typeface="Times New Roman" panose="02020603050405020304" pitchFamily="18" charset="0"/>
              </a:rPr>
            </a:br>
            <a:r>
              <a:rPr lang="de-DE" sz="2400" b="1" dirty="0" err="1" smtClean="0">
                <a:solidFill>
                  <a:srgbClr val="000000"/>
                </a:solidFill>
                <a:ea typeface="MS Mincho" panose="02020609040205080304" pitchFamily="49" charset="-128"/>
                <a:cs typeface="Times New Roman" panose="02020603050405020304" pitchFamily="18" charset="0"/>
              </a:rPr>
              <a:t>Did</a:t>
            </a:r>
            <a:r>
              <a:rPr lang="de-DE" sz="2400" b="1" dirty="0" smtClean="0">
                <a:solidFill>
                  <a:srgbClr val="000000"/>
                </a:solidFill>
                <a:ea typeface="MS Mincho" panose="02020609040205080304" pitchFamily="49" charset="-128"/>
                <a:cs typeface="Times New Roman" panose="02020603050405020304" pitchFamily="18" charset="0"/>
              </a:rPr>
              <a:t> I </a:t>
            </a:r>
            <a:r>
              <a:rPr lang="de-DE" sz="2400" b="1" dirty="0" err="1" smtClean="0">
                <a:solidFill>
                  <a:srgbClr val="000000"/>
                </a:solidFill>
                <a:ea typeface="MS Mincho" panose="02020609040205080304" pitchFamily="49" charset="-128"/>
                <a:cs typeface="Times New Roman" panose="02020603050405020304" pitchFamily="18" charset="0"/>
              </a:rPr>
              <a:t>achieve</a:t>
            </a:r>
            <a:r>
              <a:rPr lang="de-DE" sz="2400" b="1" dirty="0" smtClean="0">
                <a:solidFill>
                  <a:srgbClr val="000000"/>
                </a:solidFill>
                <a:ea typeface="MS Mincho" panose="02020609040205080304" pitchFamily="49" charset="-128"/>
                <a:cs typeface="Times New Roman" panose="02020603050405020304" pitchFamily="18" charset="0"/>
              </a:rPr>
              <a:t> </a:t>
            </a:r>
            <a:r>
              <a:rPr lang="de-DE" sz="2400" b="1" dirty="0" err="1" smtClean="0">
                <a:solidFill>
                  <a:srgbClr val="000000"/>
                </a:solidFill>
                <a:ea typeface="MS Mincho" panose="02020609040205080304" pitchFamily="49" charset="-128"/>
                <a:cs typeface="Times New Roman" panose="02020603050405020304" pitchFamily="18" charset="0"/>
              </a:rPr>
              <a:t>reasonable</a:t>
            </a:r>
            <a:r>
              <a:rPr lang="de-DE" sz="2400" b="1" dirty="0" smtClean="0">
                <a:solidFill>
                  <a:srgbClr val="000000"/>
                </a:solidFill>
                <a:ea typeface="MS Mincho" panose="02020609040205080304" pitchFamily="49" charset="-128"/>
                <a:cs typeface="Times New Roman" panose="02020603050405020304" pitchFamily="18" charset="0"/>
              </a:rPr>
              <a:t> </a:t>
            </a:r>
            <a:r>
              <a:rPr lang="de-DE" sz="2400" b="1" dirty="0" err="1" smtClean="0">
                <a:solidFill>
                  <a:srgbClr val="000000"/>
                </a:solidFill>
                <a:ea typeface="MS Mincho" panose="02020609040205080304" pitchFamily="49" charset="-128"/>
                <a:cs typeface="Times New Roman" panose="02020603050405020304" pitchFamily="18" charset="0"/>
              </a:rPr>
              <a:t>results</a:t>
            </a:r>
            <a:r>
              <a:rPr lang="de-DE" sz="2400" b="1" dirty="0" smtClean="0">
                <a:solidFill>
                  <a:srgbClr val="000000"/>
                </a:solidFill>
                <a:ea typeface="MS Mincho" panose="02020609040205080304" pitchFamily="49" charset="-128"/>
                <a:cs typeface="Times New Roman" panose="02020603050405020304" pitchFamily="18" charset="0"/>
              </a:rPr>
              <a:t>?</a:t>
            </a:r>
            <a:endParaRPr lang="de-DE" sz="2400" dirty="0"/>
          </a:p>
        </p:txBody>
      </p:sp>
      <p:sp>
        <p:nvSpPr>
          <p:cNvPr id="6" name="Rechteck 5"/>
          <p:cNvSpPr/>
          <p:nvPr/>
        </p:nvSpPr>
        <p:spPr>
          <a:xfrm flipH="1" flipV="1">
            <a:off x="0" y="0"/>
            <a:ext cx="9144000" cy="6858000"/>
          </a:xfrm>
          <a:prstGeom prst="rect">
            <a:avLst/>
          </a:prstGeom>
          <a:no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endParaRPr>
          </a:p>
        </p:txBody>
      </p:sp>
      <p:sp>
        <p:nvSpPr>
          <p:cNvPr id="10" name="Textfeld 9"/>
          <p:cNvSpPr txBox="1"/>
          <p:nvPr/>
        </p:nvSpPr>
        <p:spPr>
          <a:xfrm>
            <a:off x="333375" y="419100"/>
            <a:ext cx="1083815" cy="707886"/>
          </a:xfrm>
          <a:prstGeom prst="rect">
            <a:avLst/>
          </a:prstGeom>
          <a:noFill/>
        </p:spPr>
        <p:txBody>
          <a:bodyPr wrap="square" rtlCol="0">
            <a:spAutoFit/>
          </a:bodyPr>
          <a:lstStyle/>
          <a:p>
            <a:r>
              <a:rPr lang="de-DE" sz="4000" b="1" dirty="0" smtClean="0">
                <a:solidFill>
                  <a:schemeClr val="accent2"/>
                </a:solidFill>
                <a:latin typeface="Arial" panose="020B0604020202020204" pitchFamily="34" charset="0"/>
              </a:rPr>
              <a:t>A5</a:t>
            </a:r>
            <a:endParaRPr lang="de-DE" sz="4000" b="1" dirty="0">
              <a:solidFill>
                <a:schemeClr val="accent2"/>
              </a:solidFill>
              <a:latin typeface="Arial" panose="020B0604020202020204" pitchFamily="34" charset="0"/>
            </a:endParaRPr>
          </a:p>
        </p:txBody>
      </p:sp>
      <p:sp>
        <p:nvSpPr>
          <p:cNvPr id="16" name="Textfeld 15"/>
          <p:cNvSpPr txBox="1"/>
          <p:nvPr/>
        </p:nvSpPr>
        <p:spPr>
          <a:xfrm>
            <a:off x="7448550" y="188267"/>
            <a:ext cx="1398140" cy="461665"/>
          </a:xfrm>
          <a:prstGeom prst="rect">
            <a:avLst/>
          </a:prstGeom>
          <a:noFill/>
        </p:spPr>
        <p:txBody>
          <a:bodyPr wrap="none" rtlCol="0">
            <a:spAutoFit/>
          </a:bodyPr>
          <a:lstStyle/>
          <a:p>
            <a:r>
              <a:rPr lang="de-DE" sz="2400" b="1" dirty="0" smtClean="0">
                <a:solidFill>
                  <a:schemeClr val="accent1">
                    <a:lumMod val="50000"/>
                  </a:schemeClr>
                </a:solidFill>
                <a:latin typeface="Arial" panose="020B0604020202020204" pitchFamily="34" charset="0"/>
              </a:rPr>
              <a:t>FaSMEd</a:t>
            </a:r>
            <a:endParaRPr lang="de-DE" sz="2400" b="1" dirty="0">
              <a:solidFill>
                <a:schemeClr val="accent1">
                  <a:lumMod val="50000"/>
                </a:schemeClr>
              </a:solidFill>
              <a:latin typeface="Arial" panose="020B0604020202020204" pitchFamily="34" charset="0"/>
            </a:endParaRPr>
          </a:p>
        </p:txBody>
      </p:sp>
      <p:sp>
        <p:nvSpPr>
          <p:cNvPr id="3" name="Inhaltsplatzhalter 2"/>
          <p:cNvSpPr>
            <a:spLocks noGrp="1"/>
          </p:cNvSpPr>
          <p:nvPr>
            <p:ph idx="1"/>
          </p:nvPr>
        </p:nvSpPr>
        <p:spPr/>
        <p:txBody>
          <a:bodyPr/>
          <a:lstStyle/>
          <a:p>
            <a:pPr marL="0" indent="0" algn="ctr">
              <a:buNone/>
            </a:pPr>
            <a:endParaRPr lang="de-DE" b="1" dirty="0" smtClean="0">
              <a:ea typeface="MS Mincho" panose="02020609040205080304" pitchFamily="49" charset="-128"/>
              <a:cs typeface="Times New Roman" panose="02020603050405020304" pitchFamily="18" charset="0"/>
            </a:endParaRPr>
          </a:p>
          <a:p>
            <a:pPr marL="0" indent="0" algn="ctr">
              <a:buNone/>
            </a:pPr>
            <a:endParaRPr lang="de-DE" b="1" dirty="0">
              <a:ea typeface="MS Mincho" panose="02020609040205080304" pitchFamily="49" charset="-128"/>
              <a:cs typeface="Times New Roman" panose="02020603050405020304" pitchFamily="18" charset="0"/>
            </a:endParaRPr>
          </a:p>
          <a:p>
            <a:pPr marL="0" indent="0" algn="ctr">
              <a:buNone/>
            </a:pPr>
            <a:r>
              <a:rPr lang="de-DE" b="1" dirty="0" err="1" smtClean="0">
                <a:ea typeface="MS Mincho" panose="02020609040205080304" pitchFamily="49" charset="-128"/>
                <a:cs typeface="Times New Roman" panose="02020603050405020304" pitchFamily="18" charset="0"/>
              </a:rPr>
              <a:t>Perform</a:t>
            </a:r>
            <a:r>
              <a:rPr lang="de-DE" b="1" dirty="0" smtClean="0">
                <a:ea typeface="MS Mincho" panose="02020609040205080304" pitchFamily="49" charset="-128"/>
                <a:cs typeface="Times New Roman" panose="02020603050405020304" pitchFamily="18" charset="0"/>
              </a:rPr>
              <a:t> </a:t>
            </a:r>
            <a:r>
              <a:rPr lang="de-DE" b="1" dirty="0" err="1" smtClean="0">
                <a:ea typeface="MS Mincho" panose="02020609040205080304" pitchFamily="49" charset="-128"/>
                <a:cs typeface="Times New Roman" panose="02020603050405020304" pitchFamily="18" charset="0"/>
              </a:rPr>
              <a:t>the</a:t>
            </a:r>
            <a:r>
              <a:rPr lang="de-DE" b="1" dirty="0" smtClean="0">
                <a:ea typeface="MS Mincho" panose="02020609040205080304" pitchFamily="49" charset="-128"/>
                <a:cs typeface="Times New Roman" panose="02020603050405020304" pitchFamily="18" charset="0"/>
              </a:rPr>
              <a:t> </a:t>
            </a:r>
            <a:r>
              <a:rPr lang="de-DE" b="1" dirty="0" err="1" smtClean="0">
                <a:ea typeface="MS Mincho" panose="02020609040205080304" pitchFamily="49" charset="-128"/>
                <a:cs typeface="Times New Roman" panose="02020603050405020304" pitchFamily="18" charset="0"/>
              </a:rPr>
              <a:t>experiment</a:t>
            </a:r>
            <a:r>
              <a:rPr lang="de-DE" b="1" dirty="0" smtClean="0">
                <a:ea typeface="MS Mincho" panose="02020609040205080304" pitchFamily="49" charset="-128"/>
                <a:cs typeface="Times New Roman" panose="02020603050405020304" pitchFamily="18" charset="0"/>
              </a:rPr>
              <a:t> </a:t>
            </a:r>
            <a:r>
              <a:rPr lang="de-DE" b="1" dirty="0" err="1" smtClean="0">
                <a:ea typeface="MS Mincho" panose="02020609040205080304" pitchFamily="49" charset="-128"/>
                <a:cs typeface="Times New Roman" panose="02020603050405020304" pitchFamily="18" charset="0"/>
              </a:rPr>
              <a:t>and</a:t>
            </a:r>
            <a:r>
              <a:rPr lang="de-DE" b="1" dirty="0" smtClean="0">
                <a:ea typeface="MS Mincho" panose="02020609040205080304" pitchFamily="49" charset="-128"/>
                <a:cs typeface="Times New Roman" panose="02020603050405020304" pitchFamily="18" charset="0"/>
              </a:rPr>
              <a:t> </a:t>
            </a:r>
            <a:r>
              <a:rPr lang="de-DE" b="1" dirty="0" err="1" smtClean="0">
                <a:ea typeface="MS Mincho" panose="02020609040205080304" pitchFamily="49" charset="-128"/>
                <a:cs typeface="Times New Roman" panose="02020603050405020304" pitchFamily="18" charset="0"/>
              </a:rPr>
              <a:t>record</a:t>
            </a:r>
            <a:r>
              <a:rPr lang="de-DE" b="1" dirty="0" smtClean="0">
                <a:ea typeface="MS Mincho" panose="02020609040205080304" pitchFamily="49" charset="-128"/>
                <a:cs typeface="Times New Roman" panose="02020603050405020304" pitchFamily="18" charset="0"/>
              </a:rPr>
              <a:t> </a:t>
            </a:r>
            <a:r>
              <a:rPr lang="de-DE" b="1" dirty="0" err="1" smtClean="0">
                <a:ea typeface="MS Mincho" panose="02020609040205080304" pitchFamily="49" charset="-128"/>
                <a:cs typeface="Times New Roman" panose="02020603050405020304" pitchFamily="18" charset="0"/>
              </a:rPr>
              <a:t>your</a:t>
            </a:r>
            <a:r>
              <a:rPr lang="de-DE" b="1" dirty="0" smtClean="0">
                <a:ea typeface="MS Mincho" panose="02020609040205080304" pitchFamily="49" charset="-128"/>
                <a:cs typeface="Times New Roman" panose="02020603050405020304" pitchFamily="18" charset="0"/>
              </a:rPr>
              <a:t> </a:t>
            </a:r>
            <a:r>
              <a:rPr lang="de-DE" b="1" dirty="0" err="1" smtClean="0">
                <a:ea typeface="MS Mincho" panose="02020609040205080304" pitchFamily="49" charset="-128"/>
                <a:cs typeface="Times New Roman" panose="02020603050405020304" pitchFamily="18" charset="0"/>
                <a:hlinkClick r:id="rId2" action="ppaction://hlinksldjump"/>
              </a:rPr>
              <a:t>data</a:t>
            </a:r>
            <a:r>
              <a:rPr lang="de-DE" b="1" dirty="0" smtClean="0">
                <a:ea typeface="MS Mincho" panose="02020609040205080304" pitchFamily="49" charset="-128"/>
                <a:cs typeface="Times New Roman" panose="02020603050405020304" pitchFamily="18" charset="0"/>
                <a:hlinkClick r:id="rId2" action="ppaction://hlinksldjump"/>
              </a:rPr>
              <a:t> </a:t>
            </a:r>
            <a:r>
              <a:rPr lang="de-DE" b="1" dirty="0">
                <a:ea typeface="MS Mincho" panose="02020609040205080304" pitchFamily="49" charset="-128"/>
                <a:cs typeface="Times New Roman" panose="02020603050405020304" pitchFamily="18" charset="0"/>
              </a:rPr>
              <a:t>in </a:t>
            </a:r>
            <a:r>
              <a:rPr lang="de-DE" b="1" dirty="0" smtClean="0">
                <a:ea typeface="MS Mincho" panose="02020609040205080304" pitchFamily="49" charset="-128"/>
                <a:cs typeface="Times New Roman" panose="02020603050405020304" pitchFamily="18" charset="0"/>
              </a:rPr>
              <a:t>a </a:t>
            </a:r>
            <a:r>
              <a:rPr lang="de-DE" b="1" dirty="0" err="1" smtClean="0">
                <a:ea typeface="MS Mincho" panose="02020609040205080304" pitchFamily="49" charset="-128"/>
                <a:cs typeface="Times New Roman" panose="02020603050405020304" pitchFamily="18" charset="0"/>
              </a:rPr>
              <a:t>table</a:t>
            </a:r>
            <a:r>
              <a:rPr lang="de-DE" b="1" dirty="0" smtClean="0">
                <a:ea typeface="MS Mincho" panose="02020609040205080304" pitchFamily="49" charset="-128"/>
                <a:cs typeface="Times New Roman" panose="02020603050405020304" pitchFamily="18" charset="0"/>
              </a:rPr>
              <a:t>. </a:t>
            </a:r>
            <a:r>
              <a:rPr lang="de-DE" b="1" dirty="0" err="1" smtClean="0">
                <a:ea typeface="MS Mincho" panose="02020609040205080304" pitchFamily="49" charset="-128"/>
                <a:cs typeface="Times New Roman" panose="02020603050405020304" pitchFamily="18" charset="0"/>
              </a:rPr>
              <a:t>Then</a:t>
            </a:r>
            <a:r>
              <a:rPr lang="de-DE" b="1" dirty="0" smtClean="0">
                <a:ea typeface="MS Mincho" panose="02020609040205080304" pitchFamily="49" charset="-128"/>
                <a:cs typeface="Times New Roman" panose="02020603050405020304" pitchFamily="18" charset="0"/>
              </a:rPr>
              <a:t> </a:t>
            </a:r>
            <a:r>
              <a:rPr lang="de-DE" b="1" dirty="0" err="1" smtClean="0">
                <a:ea typeface="MS Mincho" panose="02020609040205080304" pitchFamily="49" charset="-128"/>
                <a:cs typeface="Times New Roman" panose="02020603050405020304" pitchFamily="18" charset="0"/>
              </a:rPr>
              <a:t>look</a:t>
            </a:r>
            <a:r>
              <a:rPr lang="de-DE" b="1" dirty="0" smtClean="0">
                <a:ea typeface="MS Mincho" panose="02020609040205080304" pitchFamily="49" charset="-128"/>
                <a:cs typeface="Times New Roman" panose="02020603050405020304" pitchFamily="18" charset="0"/>
              </a:rPr>
              <a:t> at </a:t>
            </a:r>
            <a:r>
              <a:rPr lang="de-DE" b="1" dirty="0" err="1" smtClean="0">
                <a:ea typeface="MS Mincho" panose="02020609040205080304" pitchFamily="49" charset="-128"/>
                <a:cs typeface="Times New Roman" panose="02020603050405020304" pitchFamily="18" charset="0"/>
              </a:rPr>
              <a:t>your</a:t>
            </a:r>
            <a:r>
              <a:rPr lang="de-DE" b="1" dirty="0" smtClean="0">
                <a:ea typeface="MS Mincho" panose="02020609040205080304" pitchFamily="49" charset="-128"/>
                <a:cs typeface="Times New Roman" panose="02020603050405020304" pitchFamily="18" charset="0"/>
              </a:rPr>
              <a:t> </a:t>
            </a:r>
            <a:r>
              <a:rPr lang="de-DE" b="1" dirty="0" err="1" smtClean="0">
                <a:ea typeface="MS Mincho" panose="02020609040205080304" pitchFamily="49" charset="-128"/>
                <a:cs typeface="Times New Roman" panose="02020603050405020304" pitchFamily="18" charset="0"/>
              </a:rPr>
              <a:t>results</a:t>
            </a:r>
            <a:r>
              <a:rPr lang="de-DE" b="1" dirty="0" smtClean="0">
                <a:ea typeface="MS Mincho" panose="02020609040205080304" pitchFamily="49" charset="-128"/>
                <a:cs typeface="Times New Roman" panose="02020603050405020304" pitchFamily="18" charset="0"/>
              </a:rPr>
              <a:t>.</a:t>
            </a:r>
            <a:endParaRPr lang="de-DE" dirty="0"/>
          </a:p>
        </p:txBody>
      </p:sp>
      <p:sp>
        <p:nvSpPr>
          <p:cNvPr id="11" name="Pfeil nach rechts 10">
            <a:hlinkClick r:id="" action="ppaction://hlinkshowjump?jump=lastslideviewed"/>
          </p:cNvPr>
          <p:cNvSpPr/>
          <p:nvPr/>
        </p:nvSpPr>
        <p:spPr>
          <a:xfrm rot="10800000">
            <a:off x="329787" y="5951478"/>
            <a:ext cx="578675" cy="566003"/>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endParaRPr>
          </a:p>
        </p:txBody>
      </p:sp>
      <p:sp>
        <p:nvSpPr>
          <p:cNvPr id="12" name="Pfeil nach rechts 11">
            <a:hlinkClick r:id="" action="ppaction://hlinkshowjump?jump=nextslide"/>
          </p:cNvPr>
          <p:cNvSpPr/>
          <p:nvPr/>
        </p:nvSpPr>
        <p:spPr>
          <a:xfrm>
            <a:off x="7548563" y="5442433"/>
            <a:ext cx="1252728" cy="122529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endParaRPr>
          </a:p>
        </p:txBody>
      </p:sp>
      <p:pic>
        <p:nvPicPr>
          <p:cNvPr id="13" name="Grafik 6">
            <a:hlinkClick r:id="rId3" action="ppaction://hlinksldjump"/>
          </p:cNvPr>
          <p:cNvPicPr>
            <a:picLocks noChangeAspect="1"/>
          </p:cNvPicPr>
          <p:nvPr/>
        </p:nvPicPr>
        <p:blipFill>
          <a:blip r:embed="rId4" cstate="print">
            <a:extLst>
              <a:ext uri="{28A0092B-C50C-407E-A947-70E740481C1C}">
                <a14:useLocalDpi xmlns:a14="http://schemas.microsoft.com/office/drawing/2010/main" val="0"/>
              </a:ext>
            </a:extLst>
          </a:blip>
          <a:srcRect r="64638"/>
          <a:stretch>
            <a:fillRect/>
          </a:stretch>
        </p:blipFill>
        <p:spPr bwMode="auto">
          <a:xfrm>
            <a:off x="8197881" y="279401"/>
            <a:ext cx="955644" cy="10636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98401396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hteck 8"/>
          <p:cNvSpPr/>
          <p:nvPr/>
        </p:nvSpPr>
        <p:spPr>
          <a:xfrm>
            <a:off x="0" y="0"/>
            <a:ext cx="9144000" cy="1514475"/>
          </a:xfrm>
          <a:prstGeom prst="rect">
            <a:avLst/>
          </a:prstGeom>
          <a:solidFill>
            <a:srgbClr val="D9D9D9"/>
          </a:solidFill>
          <a:ln>
            <a:solidFill>
              <a:srgbClr val="D9D9D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endParaRPr>
          </a:p>
        </p:txBody>
      </p:sp>
      <p:cxnSp>
        <p:nvCxnSpPr>
          <p:cNvPr id="8" name="Gerader Verbinder 7"/>
          <p:cNvCxnSpPr/>
          <p:nvPr/>
        </p:nvCxnSpPr>
        <p:spPr>
          <a:xfrm>
            <a:off x="0" y="1514475"/>
            <a:ext cx="9144000" cy="0"/>
          </a:xfrm>
          <a:prstGeom prst="line">
            <a:avLst/>
          </a:prstGeom>
          <a:ln w="76200">
            <a:solidFill>
              <a:srgbClr val="1F497D"/>
            </a:solidFill>
          </a:ln>
        </p:spPr>
        <p:style>
          <a:lnRef idx="1">
            <a:schemeClr val="accent1"/>
          </a:lnRef>
          <a:fillRef idx="0">
            <a:schemeClr val="accent1"/>
          </a:fillRef>
          <a:effectRef idx="0">
            <a:schemeClr val="accent1"/>
          </a:effectRef>
          <a:fontRef idx="minor">
            <a:schemeClr val="tx1"/>
          </a:fontRef>
        </p:style>
      </p:cxnSp>
      <p:sp>
        <p:nvSpPr>
          <p:cNvPr id="4" name="Titel 3"/>
          <p:cNvSpPr>
            <a:spLocks noGrp="1"/>
          </p:cNvSpPr>
          <p:nvPr>
            <p:ph type="title"/>
          </p:nvPr>
        </p:nvSpPr>
        <p:spPr>
          <a:xfrm>
            <a:off x="1714500" y="279401"/>
            <a:ext cx="5734050" cy="1063624"/>
          </a:xfrm>
        </p:spPr>
        <p:txBody>
          <a:bodyPr/>
          <a:lstStyle/>
          <a:p>
            <a:pPr algn="ctr"/>
            <a:r>
              <a:rPr lang="de-DE" dirty="0" smtClean="0"/>
              <a:t>Solution</a:t>
            </a:r>
            <a:endParaRPr lang="de-DE" dirty="0"/>
          </a:p>
        </p:txBody>
      </p:sp>
      <p:sp>
        <p:nvSpPr>
          <p:cNvPr id="6" name="Rechteck 5"/>
          <p:cNvSpPr/>
          <p:nvPr/>
        </p:nvSpPr>
        <p:spPr>
          <a:xfrm flipH="1" flipV="1">
            <a:off x="0" y="0"/>
            <a:ext cx="9144000" cy="6858000"/>
          </a:xfrm>
          <a:prstGeom prst="rect">
            <a:avLst/>
          </a:prstGeom>
          <a:no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endParaRPr>
          </a:p>
        </p:txBody>
      </p:sp>
      <p:sp>
        <p:nvSpPr>
          <p:cNvPr id="10" name="Textfeld 9"/>
          <p:cNvSpPr txBox="1"/>
          <p:nvPr/>
        </p:nvSpPr>
        <p:spPr>
          <a:xfrm>
            <a:off x="333375" y="419100"/>
            <a:ext cx="1083815" cy="707886"/>
          </a:xfrm>
          <a:prstGeom prst="rect">
            <a:avLst/>
          </a:prstGeom>
          <a:noFill/>
        </p:spPr>
        <p:txBody>
          <a:bodyPr wrap="square" rtlCol="0">
            <a:spAutoFit/>
          </a:bodyPr>
          <a:lstStyle/>
          <a:p>
            <a:r>
              <a:rPr lang="de-DE" sz="4000" b="1" dirty="0" smtClean="0">
                <a:solidFill>
                  <a:schemeClr val="accent2"/>
                </a:solidFill>
                <a:latin typeface="Arial" panose="020B0604020202020204" pitchFamily="34" charset="0"/>
              </a:rPr>
              <a:t>A5</a:t>
            </a:r>
            <a:endParaRPr lang="de-DE" sz="4000" b="1" dirty="0">
              <a:solidFill>
                <a:schemeClr val="accent2"/>
              </a:solidFill>
              <a:latin typeface="Arial" panose="020B0604020202020204" pitchFamily="34" charset="0"/>
            </a:endParaRPr>
          </a:p>
        </p:txBody>
      </p:sp>
      <p:sp>
        <p:nvSpPr>
          <p:cNvPr id="16" name="Textfeld 15"/>
          <p:cNvSpPr txBox="1"/>
          <p:nvPr/>
        </p:nvSpPr>
        <p:spPr>
          <a:xfrm>
            <a:off x="7448550" y="188267"/>
            <a:ext cx="1398140" cy="461665"/>
          </a:xfrm>
          <a:prstGeom prst="rect">
            <a:avLst/>
          </a:prstGeom>
          <a:noFill/>
        </p:spPr>
        <p:txBody>
          <a:bodyPr wrap="none" rtlCol="0">
            <a:spAutoFit/>
          </a:bodyPr>
          <a:lstStyle/>
          <a:p>
            <a:r>
              <a:rPr lang="de-DE" sz="2400" b="1" dirty="0" smtClean="0">
                <a:solidFill>
                  <a:schemeClr val="accent1">
                    <a:lumMod val="50000"/>
                  </a:schemeClr>
                </a:solidFill>
                <a:latin typeface="Arial" panose="020B0604020202020204" pitchFamily="34" charset="0"/>
              </a:rPr>
              <a:t>FaSMEd</a:t>
            </a:r>
            <a:endParaRPr lang="de-DE" sz="2400" b="1" dirty="0">
              <a:solidFill>
                <a:schemeClr val="accent1">
                  <a:lumMod val="50000"/>
                </a:schemeClr>
              </a:solidFill>
              <a:latin typeface="Arial" panose="020B0604020202020204" pitchFamily="34" charset="0"/>
            </a:endParaRPr>
          </a:p>
        </p:txBody>
      </p:sp>
      <p:sp>
        <p:nvSpPr>
          <p:cNvPr id="11" name="Inhaltsplatzhalter 13"/>
          <p:cNvSpPr>
            <a:spLocks noGrp="1"/>
          </p:cNvSpPr>
          <p:nvPr>
            <p:ph idx="1"/>
          </p:nvPr>
        </p:nvSpPr>
        <p:spPr>
          <a:xfrm>
            <a:off x="333374" y="1730514"/>
            <a:ext cx="8463154" cy="4761726"/>
          </a:xfrm>
        </p:spPr>
        <p:txBody>
          <a:bodyPr/>
          <a:lstStyle/>
          <a:p>
            <a:pPr marL="0" indent="0">
              <a:buNone/>
            </a:pPr>
            <a:r>
              <a:rPr lang="en-US" sz="1800" dirty="0"/>
              <a:t>Compare your results with the given data </a:t>
            </a:r>
            <a:r>
              <a:rPr lang="en-US" sz="1800" dirty="0" smtClean="0"/>
              <a:t>below from a comparable experiment. </a:t>
            </a:r>
            <a:endParaRPr lang="de-DE" dirty="0"/>
          </a:p>
        </p:txBody>
      </p:sp>
      <p:graphicFrame>
        <p:nvGraphicFramePr>
          <p:cNvPr id="12" name="Tabelle 11"/>
          <p:cNvGraphicFramePr>
            <a:graphicFrameLocks noGrp="1"/>
          </p:cNvGraphicFramePr>
          <p:nvPr>
            <p:extLst>
              <p:ext uri="{D42A27DB-BD31-4B8C-83A1-F6EECF244321}">
                <p14:modId xmlns:p14="http://schemas.microsoft.com/office/powerpoint/2010/main" val="1121314082"/>
              </p:ext>
            </p:extLst>
          </p:nvPr>
        </p:nvGraphicFramePr>
        <p:xfrm>
          <a:off x="2485679" y="2375435"/>
          <a:ext cx="4972739" cy="2057400"/>
        </p:xfrm>
        <a:graphic>
          <a:graphicData uri="http://schemas.openxmlformats.org/drawingml/2006/table">
            <a:tbl>
              <a:tblPr firstRow="1" firstCol="1" bandRow="1"/>
              <a:tblGrid>
                <a:gridCol w="1980193"/>
                <a:gridCol w="1496273"/>
                <a:gridCol w="1496273"/>
              </a:tblGrid>
              <a:tr h="182561">
                <a:tc rowSpan="2">
                  <a:txBody>
                    <a:bodyPr/>
                    <a:lstStyle/>
                    <a:p>
                      <a:pPr algn="ctr">
                        <a:spcAft>
                          <a:spcPts val="0"/>
                        </a:spcAft>
                      </a:pPr>
                      <a:r>
                        <a:rPr lang="de-DE" sz="1200" b="1" dirty="0" smtClean="0">
                          <a:effectLst/>
                          <a:latin typeface="Arial" panose="020B0604020202020204" pitchFamily="34" charset="0"/>
                          <a:ea typeface="MS Mincho" panose="02020609040205080304" pitchFamily="49" charset="-128"/>
                          <a:cs typeface="Times New Roman" panose="02020603050405020304" pitchFamily="18" charset="0"/>
                        </a:rPr>
                        <a:t>Time </a:t>
                      </a:r>
                      <a:r>
                        <a:rPr lang="de-DE" sz="1200" dirty="0" smtClean="0">
                          <a:effectLst/>
                          <a:latin typeface="Arial" panose="020B0604020202020204" pitchFamily="34" charset="0"/>
                          <a:ea typeface="MS Mincho" panose="02020609040205080304" pitchFamily="49" charset="-128"/>
                          <a:cs typeface="Times New Roman" panose="02020603050405020304" pitchFamily="18" charset="0"/>
                        </a:rPr>
                        <a:t>(in </a:t>
                      </a:r>
                      <a:r>
                        <a:rPr lang="de-DE" sz="1200" dirty="0" err="1" smtClean="0">
                          <a:effectLst/>
                          <a:latin typeface="Arial" panose="020B0604020202020204" pitchFamily="34" charset="0"/>
                          <a:ea typeface="MS Mincho" panose="02020609040205080304" pitchFamily="49" charset="-128"/>
                          <a:cs typeface="Times New Roman" panose="02020603050405020304" pitchFamily="18" charset="0"/>
                        </a:rPr>
                        <a:t>minutes</a:t>
                      </a:r>
                      <a:r>
                        <a:rPr lang="de-DE" sz="1200" dirty="0" smtClean="0">
                          <a:effectLst/>
                          <a:latin typeface="Arial" panose="020B0604020202020204" pitchFamily="34" charset="0"/>
                          <a:ea typeface="MS Mincho" panose="02020609040205080304" pitchFamily="49" charset="-128"/>
                          <a:cs typeface="Times New Roman" panose="02020603050405020304" pitchFamily="18" charset="0"/>
                        </a:rPr>
                        <a:t>)</a:t>
                      </a:r>
                      <a:endParaRPr lang="de-DE" sz="1200" dirty="0">
                        <a:effectLst/>
                        <a:latin typeface="Arial" panose="020B0604020202020204" pitchFamily="34" charset="0"/>
                        <a:ea typeface="MS Mincho" panose="02020609040205080304" pitchFamily="49"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gn="ctr">
                        <a:spcAft>
                          <a:spcPts val="0"/>
                        </a:spcAft>
                      </a:pPr>
                      <a:r>
                        <a:rPr lang="de-DE" sz="1200" b="1" dirty="0" err="1" smtClean="0">
                          <a:effectLst/>
                          <a:latin typeface="Arial" panose="020B0604020202020204" pitchFamily="34" charset="0"/>
                          <a:ea typeface="MS Mincho" panose="02020609040205080304" pitchFamily="49" charset="-128"/>
                          <a:cs typeface="Times New Roman" panose="02020603050405020304" pitchFamily="18" charset="0"/>
                        </a:rPr>
                        <a:t>Weight</a:t>
                      </a:r>
                      <a:r>
                        <a:rPr lang="de-DE" sz="1200" b="1" dirty="0" smtClean="0">
                          <a:effectLst/>
                          <a:latin typeface="Arial" panose="020B0604020202020204" pitchFamily="34" charset="0"/>
                          <a:ea typeface="MS Mincho" panose="02020609040205080304" pitchFamily="49" charset="-128"/>
                          <a:cs typeface="Times New Roman" panose="02020603050405020304" pitchFamily="18" charset="0"/>
                        </a:rPr>
                        <a:t> (in gram)</a:t>
                      </a:r>
                      <a:endParaRPr lang="de-DE" sz="1200" dirty="0">
                        <a:effectLst/>
                        <a:latin typeface="Arial" panose="020B0604020202020204" pitchFamily="34" charset="0"/>
                        <a:ea typeface="MS Mincho" panose="02020609040205080304" pitchFamily="49"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hMerge="1">
                  <a:txBody>
                    <a:bodyPr/>
                    <a:lstStyle/>
                    <a:p>
                      <a:endParaRPr lang="de-DE"/>
                    </a:p>
                  </a:txBody>
                  <a:tcPr/>
                </a:tc>
              </a:tr>
              <a:tr h="365122">
                <a:tc vMerge="1">
                  <a:txBody>
                    <a:bodyPr/>
                    <a:lstStyle/>
                    <a:p>
                      <a:endParaRPr lang="de-DE"/>
                    </a:p>
                  </a:txBody>
                  <a:tcPr/>
                </a:tc>
                <a:tc>
                  <a:txBody>
                    <a:bodyPr/>
                    <a:lstStyle/>
                    <a:p>
                      <a:pPr algn="ctr">
                        <a:spcAft>
                          <a:spcPts val="0"/>
                        </a:spcAft>
                      </a:pPr>
                      <a:r>
                        <a:rPr lang="de-DE" sz="1200" b="1" dirty="0" err="1" smtClean="0">
                          <a:effectLst/>
                          <a:latin typeface="Arial" panose="020B0604020202020204" pitchFamily="34" charset="0"/>
                          <a:ea typeface="MS Mincho" panose="02020609040205080304" pitchFamily="49" charset="-128"/>
                          <a:cs typeface="Times New Roman" panose="02020603050405020304" pitchFamily="18" charset="0"/>
                        </a:rPr>
                        <a:t>Unpeeled</a:t>
                      </a:r>
                      <a:endParaRPr lang="de-DE" sz="1200" dirty="0">
                        <a:effectLst/>
                        <a:latin typeface="Arial" panose="020B0604020202020204" pitchFamily="34" charset="0"/>
                        <a:ea typeface="MS Mincho" panose="02020609040205080304" pitchFamily="49" charset="-128"/>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de-DE" sz="1200" b="1" dirty="0" err="1" smtClean="0">
                          <a:effectLst/>
                          <a:latin typeface="Arial" panose="020B0604020202020204" pitchFamily="34" charset="0"/>
                          <a:ea typeface="MS Mincho" panose="02020609040205080304" pitchFamily="49" charset="-128"/>
                          <a:cs typeface="Times New Roman" panose="02020603050405020304" pitchFamily="18" charset="0"/>
                        </a:rPr>
                        <a:t>Peeled</a:t>
                      </a:r>
                      <a:r>
                        <a:rPr lang="de-DE" sz="1200" b="1" dirty="0" smtClean="0">
                          <a:effectLst/>
                          <a:latin typeface="Arial" panose="020B0604020202020204" pitchFamily="34" charset="0"/>
                          <a:ea typeface="MS Mincho" panose="02020609040205080304" pitchFamily="49" charset="-128"/>
                          <a:cs typeface="Times New Roman" panose="02020603050405020304" pitchFamily="18" charset="0"/>
                        </a:rPr>
                        <a:t>, </a:t>
                      </a:r>
                      <a:r>
                        <a:rPr lang="de-DE" sz="1200" b="1" dirty="0" err="1" smtClean="0">
                          <a:effectLst/>
                          <a:latin typeface="Arial" panose="020B0604020202020204" pitchFamily="34" charset="0"/>
                          <a:ea typeface="MS Mincho" panose="02020609040205080304" pitchFamily="49" charset="-128"/>
                          <a:cs typeface="Times New Roman" panose="02020603050405020304" pitchFamily="18" charset="0"/>
                        </a:rPr>
                        <a:t>cut</a:t>
                      </a:r>
                      <a:r>
                        <a:rPr lang="de-DE" sz="1200" b="1" dirty="0" smtClean="0">
                          <a:effectLst/>
                          <a:latin typeface="Arial" panose="020B0604020202020204" pitchFamily="34" charset="0"/>
                          <a:ea typeface="MS Mincho" panose="02020609040205080304" pitchFamily="49" charset="-128"/>
                          <a:cs typeface="Times New Roman" panose="02020603050405020304" pitchFamily="18" charset="0"/>
                        </a:rPr>
                        <a:t> </a:t>
                      </a:r>
                      <a:r>
                        <a:rPr lang="de-DE" sz="1200" b="1" dirty="0" err="1" smtClean="0">
                          <a:effectLst/>
                          <a:latin typeface="Arial" panose="020B0604020202020204" pitchFamily="34" charset="0"/>
                          <a:ea typeface="MS Mincho" panose="02020609040205080304" pitchFamily="49" charset="-128"/>
                          <a:cs typeface="Times New Roman" panose="02020603050405020304" pitchFamily="18" charset="0"/>
                        </a:rPr>
                        <a:t>into</a:t>
                      </a:r>
                      <a:r>
                        <a:rPr lang="de-DE" sz="1200" b="1" dirty="0" smtClean="0">
                          <a:effectLst/>
                          <a:latin typeface="Arial" panose="020B0604020202020204" pitchFamily="34" charset="0"/>
                          <a:ea typeface="MS Mincho" panose="02020609040205080304" pitchFamily="49" charset="-128"/>
                          <a:cs typeface="Times New Roman" panose="02020603050405020304" pitchFamily="18" charset="0"/>
                        </a:rPr>
                        <a:t> </a:t>
                      </a:r>
                      <a:r>
                        <a:rPr lang="de-DE" sz="1200" b="1" dirty="0" err="1" smtClean="0">
                          <a:effectLst/>
                          <a:latin typeface="Arial" panose="020B0604020202020204" pitchFamily="34" charset="0"/>
                          <a:ea typeface="MS Mincho" panose="02020609040205080304" pitchFamily="49" charset="-128"/>
                          <a:cs typeface="Times New Roman" panose="02020603050405020304" pitchFamily="18" charset="0"/>
                        </a:rPr>
                        <a:t>pieces</a:t>
                      </a:r>
                      <a:endParaRPr lang="de-DE" sz="1200" dirty="0">
                        <a:effectLst/>
                        <a:latin typeface="Arial" panose="020B0604020202020204" pitchFamily="34" charset="0"/>
                        <a:ea typeface="MS Mincho" panose="02020609040205080304" pitchFamily="49" charset="-128"/>
                        <a:cs typeface="Times New Roman" panose="02020603050405020304" pitchFamily="18" charset="0"/>
                      </a:endParaRPr>
                    </a:p>
                  </a:txBody>
                  <a:tcPr marL="68580" marR="68580" marT="0" marB="0">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67348">
                <a:tc>
                  <a:txBody>
                    <a:bodyPr/>
                    <a:lstStyle/>
                    <a:p>
                      <a:pPr algn="ctr">
                        <a:spcAft>
                          <a:spcPts val="0"/>
                        </a:spcAft>
                      </a:pPr>
                      <a:r>
                        <a:rPr lang="de-DE" sz="1100" dirty="0">
                          <a:effectLst/>
                          <a:latin typeface="Arial" panose="020B0604020202020204" pitchFamily="34" charset="0"/>
                          <a:ea typeface="MS Mincho" panose="02020609040205080304" pitchFamily="49" charset="-128"/>
                          <a:cs typeface="Times New Roman" panose="02020603050405020304" pitchFamily="18" charset="0"/>
                        </a:rPr>
                        <a:t>0</a:t>
                      </a:r>
                      <a:endParaRPr lang="de-DE" sz="1200" dirty="0">
                        <a:effectLst/>
                        <a:latin typeface="Arial" panose="020B0604020202020204" pitchFamily="34" charset="0"/>
                        <a:ea typeface="MS Mincho" panose="02020609040205080304" pitchFamily="49"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de-DE" sz="1100" dirty="0">
                          <a:effectLst/>
                          <a:latin typeface="Arial" panose="020B0604020202020204" pitchFamily="34" charset="0"/>
                          <a:ea typeface="MS Mincho" panose="02020609040205080304" pitchFamily="49" charset="-128"/>
                          <a:cs typeface="Times New Roman" panose="02020603050405020304" pitchFamily="18" charset="0"/>
                        </a:rPr>
                        <a:t>160</a:t>
                      </a:r>
                      <a:endParaRPr lang="de-DE" sz="1200" dirty="0">
                        <a:effectLst/>
                        <a:latin typeface="Arial" panose="020B0604020202020204" pitchFamily="34" charset="0"/>
                        <a:ea typeface="MS Mincho" panose="02020609040205080304" pitchFamily="49"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de-DE" sz="1100" dirty="0">
                          <a:effectLst/>
                          <a:latin typeface="Arial" panose="020B0604020202020204" pitchFamily="34" charset="0"/>
                          <a:ea typeface="MS Mincho" panose="02020609040205080304" pitchFamily="49" charset="-128"/>
                          <a:cs typeface="Times New Roman" panose="02020603050405020304" pitchFamily="18" charset="0"/>
                        </a:rPr>
                        <a:t>158</a:t>
                      </a:r>
                      <a:endParaRPr lang="de-DE" sz="1200" dirty="0">
                        <a:effectLst/>
                        <a:latin typeface="Arial" panose="020B0604020202020204" pitchFamily="34" charset="0"/>
                        <a:ea typeface="MS Mincho" panose="02020609040205080304" pitchFamily="49"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67348">
                <a:tc>
                  <a:txBody>
                    <a:bodyPr/>
                    <a:lstStyle/>
                    <a:p>
                      <a:pPr algn="ctr">
                        <a:spcAft>
                          <a:spcPts val="0"/>
                        </a:spcAft>
                      </a:pPr>
                      <a:r>
                        <a:rPr lang="de-DE" sz="1100" dirty="0">
                          <a:effectLst/>
                          <a:latin typeface="Arial" panose="020B0604020202020204" pitchFamily="34" charset="0"/>
                          <a:ea typeface="MS Mincho" panose="02020609040205080304" pitchFamily="49" charset="-128"/>
                          <a:cs typeface="Times New Roman" panose="02020603050405020304" pitchFamily="18" charset="0"/>
                        </a:rPr>
                        <a:t>1</a:t>
                      </a:r>
                      <a:endParaRPr lang="de-DE" sz="1200" dirty="0">
                        <a:effectLst/>
                        <a:latin typeface="Arial" panose="020B0604020202020204" pitchFamily="34" charset="0"/>
                        <a:ea typeface="MS Mincho" panose="02020609040205080304" pitchFamily="49"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de-DE" sz="1100" dirty="0">
                          <a:effectLst/>
                          <a:latin typeface="Arial" panose="020B0604020202020204" pitchFamily="34" charset="0"/>
                          <a:ea typeface="MS Mincho" panose="02020609040205080304" pitchFamily="49" charset="-128"/>
                          <a:cs typeface="Times New Roman" panose="02020603050405020304" pitchFamily="18" charset="0"/>
                        </a:rPr>
                        <a:t>158</a:t>
                      </a:r>
                      <a:endParaRPr lang="de-DE" sz="1200" dirty="0">
                        <a:effectLst/>
                        <a:latin typeface="Arial" panose="020B0604020202020204" pitchFamily="34" charset="0"/>
                        <a:ea typeface="MS Mincho" panose="02020609040205080304" pitchFamily="49"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de-DE" sz="1100" dirty="0">
                          <a:effectLst/>
                          <a:latin typeface="Arial" panose="020B0604020202020204" pitchFamily="34" charset="0"/>
                          <a:ea typeface="MS Mincho" panose="02020609040205080304" pitchFamily="49" charset="-128"/>
                          <a:cs typeface="Times New Roman" panose="02020603050405020304" pitchFamily="18" charset="0"/>
                        </a:rPr>
                        <a:t>154</a:t>
                      </a:r>
                      <a:endParaRPr lang="de-DE" sz="1200" dirty="0">
                        <a:effectLst/>
                        <a:latin typeface="Arial" panose="020B0604020202020204" pitchFamily="34" charset="0"/>
                        <a:ea typeface="MS Mincho" panose="02020609040205080304" pitchFamily="49"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67348">
                <a:tc>
                  <a:txBody>
                    <a:bodyPr/>
                    <a:lstStyle/>
                    <a:p>
                      <a:pPr algn="ctr">
                        <a:spcAft>
                          <a:spcPts val="0"/>
                        </a:spcAft>
                      </a:pPr>
                      <a:r>
                        <a:rPr lang="de-DE" sz="1100" dirty="0">
                          <a:effectLst/>
                          <a:latin typeface="Arial" panose="020B0604020202020204" pitchFamily="34" charset="0"/>
                          <a:ea typeface="MS Mincho" panose="02020609040205080304" pitchFamily="49" charset="-128"/>
                          <a:cs typeface="Times New Roman" panose="02020603050405020304" pitchFamily="18" charset="0"/>
                        </a:rPr>
                        <a:t>2</a:t>
                      </a:r>
                      <a:endParaRPr lang="de-DE" sz="1200" dirty="0">
                        <a:effectLst/>
                        <a:latin typeface="Arial" panose="020B0604020202020204" pitchFamily="34" charset="0"/>
                        <a:ea typeface="MS Mincho" panose="02020609040205080304" pitchFamily="49"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de-DE" sz="1100" dirty="0">
                          <a:effectLst/>
                          <a:latin typeface="Arial" panose="020B0604020202020204" pitchFamily="34" charset="0"/>
                          <a:ea typeface="MS Mincho" panose="02020609040205080304" pitchFamily="49" charset="-128"/>
                          <a:cs typeface="Times New Roman" panose="02020603050405020304" pitchFamily="18" charset="0"/>
                        </a:rPr>
                        <a:t>155</a:t>
                      </a:r>
                      <a:endParaRPr lang="de-DE" sz="1200" dirty="0">
                        <a:effectLst/>
                        <a:latin typeface="Arial" panose="020B0604020202020204" pitchFamily="34" charset="0"/>
                        <a:ea typeface="MS Mincho" panose="02020609040205080304" pitchFamily="49"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de-DE" sz="1100" dirty="0">
                          <a:effectLst/>
                          <a:latin typeface="Arial" panose="020B0604020202020204" pitchFamily="34" charset="0"/>
                          <a:ea typeface="MS Mincho" panose="02020609040205080304" pitchFamily="49" charset="-128"/>
                          <a:cs typeface="Times New Roman" panose="02020603050405020304" pitchFamily="18" charset="0"/>
                        </a:rPr>
                        <a:t>148</a:t>
                      </a:r>
                      <a:endParaRPr lang="de-DE" sz="1200" dirty="0">
                        <a:effectLst/>
                        <a:latin typeface="Arial" panose="020B0604020202020204" pitchFamily="34" charset="0"/>
                        <a:ea typeface="MS Mincho" panose="02020609040205080304" pitchFamily="49"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67348">
                <a:tc>
                  <a:txBody>
                    <a:bodyPr/>
                    <a:lstStyle/>
                    <a:p>
                      <a:pPr algn="ctr">
                        <a:spcAft>
                          <a:spcPts val="0"/>
                        </a:spcAft>
                      </a:pPr>
                      <a:r>
                        <a:rPr lang="de-DE" sz="1100" dirty="0">
                          <a:effectLst/>
                          <a:latin typeface="Arial" panose="020B0604020202020204" pitchFamily="34" charset="0"/>
                          <a:ea typeface="MS Mincho" panose="02020609040205080304" pitchFamily="49" charset="-128"/>
                          <a:cs typeface="Times New Roman" panose="02020603050405020304" pitchFamily="18" charset="0"/>
                        </a:rPr>
                        <a:t>3</a:t>
                      </a:r>
                      <a:endParaRPr lang="de-DE" sz="1200" dirty="0">
                        <a:effectLst/>
                        <a:latin typeface="Arial" panose="020B0604020202020204" pitchFamily="34" charset="0"/>
                        <a:ea typeface="MS Mincho" panose="02020609040205080304" pitchFamily="49"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de-DE" sz="1100" dirty="0">
                          <a:effectLst/>
                          <a:latin typeface="Arial" panose="020B0604020202020204" pitchFamily="34" charset="0"/>
                          <a:ea typeface="MS Mincho" panose="02020609040205080304" pitchFamily="49" charset="-128"/>
                          <a:cs typeface="Times New Roman" panose="02020603050405020304" pitchFamily="18" charset="0"/>
                        </a:rPr>
                        <a:t>154</a:t>
                      </a:r>
                      <a:endParaRPr lang="de-DE" sz="1200" dirty="0">
                        <a:effectLst/>
                        <a:latin typeface="Arial" panose="020B0604020202020204" pitchFamily="34" charset="0"/>
                        <a:ea typeface="MS Mincho" panose="02020609040205080304" pitchFamily="49"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de-DE" sz="1100" dirty="0">
                          <a:effectLst/>
                          <a:latin typeface="Arial" panose="020B0604020202020204" pitchFamily="34" charset="0"/>
                          <a:ea typeface="MS Mincho" panose="02020609040205080304" pitchFamily="49" charset="-128"/>
                          <a:cs typeface="Times New Roman" panose="02020603050405020304" pitchFamily="18" charset="0"/>
                        </a:rPr>
                        <a:t>146</a:t>
                      </a:r>
                      <a:endParaRPr lang="de-DE" sz="1200" dirty="0">
                        <a:effectLst/>
                        <a:latin typeface="Arial" panose="020B0604020202020204" pitchFamily="34" charset="0"/>
                        <a:ea typeface="MS Mincho" panose="02020609040205080304" pitchFamily="49"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67348">
                <a:tc>
                  <a:txBody>
                    <a:bodyPr/>
                    <a:lstStyle/>
                    <a:p>
                      <a:pPr algn="ctr">
                        <a:spcAft>
                          <a:spcPts val="0"/>
                        </a:spcAft>
                      </a:pPr>
                      <a:r>
                        <a:rPr lang="de-DE" sz="1100" dirty="0">
                          <a:effectLst/>
                          <a:latin typeface="Arial" panose="020B0604020202020204" pitchFamily="34" charset="0"/>
                          <a:ea typeface="MS Mincho" panose="02020609040205080304" pitchFamily="49" charset="-128"/>
                          <a:cs typeface="Times New Roman" panose="02020603050405020304" pitchFamily="18" charset="0"/>
                        </a:rPr>
                        <a:t>4</a:t>
                      </a:r>
                      <a:endParaRPr lang="de-DE" sz="1200" dirty="0">
                        <a:effectLst/>
                        <a:latin typeface="Arial" panose="020B0604020202020204" pitchFamily="34" charset="0"/>
                        <a:ea typeface="MS Mincho" panose="02020609040205080304" pitchFamily="49"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de-DE" sz="1100" dirty="0">
                          <a:effectLst/>
                          <a:latin typeface="Arial" panose="020B0604020202020204" pitchFamily="34" charset="0"/>
                          <a:ea typeface="MS Mincho" panose="02020609040205080304" pitchFamily="49" charset="-128"/>
                          <a:cs typeface="Times New Roman" panose="02020603050405020304" pitchFamily="18" charset="0"/>
                        </a:rPr>
                        <a:t>153</a:t>
                      </a:r>
                      <a:endParaRPr lang="de-DE" sz="1200" dirty="0">
                        <a:effectLst/>
                        <a:latin typeface="Arial" panose="020B0604020202020204" pitchFamily="34" charset="0"/>
                        <a:ea typeface="MS Mincho" panose="02020609040205080304" pitchFamily="49"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de-DE" sz="1100" dirty="0">
                          <a:effectLst/>
                          <a:latin typeface="Arial" panose="020B0604020202020204" pitchFamily="34" charset="0"/>
                          <a:ea typeface="MS Mincho" panose="02020609040205080304" pitchFamily="49" charset="-128"/>
                          <a:cs typeface="Times New Roman" panose="02020603050405020304" pitchFamily="18" charset="0"/>
                        </a:rPr>
                        <a:t>143</a:t>
                      </a:r>
                      <a:endParaRPr lang="de-DE" sz="1200" dirty="0">
                        <a:effectLst/>
                        <a:latin typeface="Arial" panose="020B0604020202020204" pitchFamily="34" charset="0"/>
                        <a:ea typeface="MS Mincho" panose="02020609040205080304" pitchFamily="49"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67348">
                <a:tc>
                  <a:txBody>
                    <a:bodyPr/>
                    <a:lstStyle/>
                    <a:p>
                      <a:pPr algn="ctr">
                        <a:spcAft>
                          <a:spcPts val="0"/>
                        </a:spcAft>
                      </a:pPr>
                      <a:r>
                        <a:rPr lang="de-DE" sz="1100" dirty="0">
                          <a:effectLst/>
                          <a:latin typeface="Arial" panose="020B0604020202020204" pitchFamily="34" charset="0"/>
                          <a:ea typeface="MS Mincho" panose="02020609040205080304" pitchFamily="49" charset="-128"/>
                          <a:cs typeface="Times New Roman" panose="02020603050405020304" pitchFamily="18" charset="0"/>
                        </a:rPr>
                        <a:t>5</a:t>
                      </a:r>
                      <a:endParaRPr lang="de-DE" sz="1200" dirty="0">
                        <a:effectLst/>
                        <a:latin typeface="Arial" panose="020B0604020202020204" pitchFamily="34" charset="0"/>
                        <a:ea typeface="MS Mincho" panose="02020609040205080304" pitchFamily="49"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de-DE" sz="1100" dirty="0">
                          <a:effectLst/>
                          <a:latin typeface="Arial" panose="020B0604020202020204" pitchFamily="34" charset="0"/>
                          <a:ea typeface="MS Mincho" panose="02020609040205080304" pitchFamily="49" charset="-128"/>
                          <a:cs typeface="Times New Roman" panose="02020603050405020304" pitchFamily="18" charset="0"/>
                        </a:rPr>
                        <a:t>151</a:t>
                      </a:r>
                      <a:endParaRPr lang="de-DE" sz="1200" dirty="0">
                        <a:effectLst/>
                        <a:latin typeface="Arial" panose="020B0604020202020204" pitchFamily="34" charset="0"/>
                        <a:ea typeface="MS Mincho" panose="02020609040205080304" pitchFamily="49"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de-DE" sz="1100" dirty="0">
                          <a:effectLst/>
                          <a:latin typeface="Arial" panose="020B0604020202020204" pitchFamily="34" charset="0"/>
                          <a:ea typeface="MS Mincho" panose="02020609040205080304" pitchFamily="49" charset="-128"/>
                          <a:cs typeface="Times New Roman" panose="02020603050405020304" pitchFamily="18" charset="0"/>
                        </a:rPr>
                        <a:t>139</a:t>
                      </a:r>
                      <a:endParaRPr lang="de-DE" sz="1200" dirty="0">
                        <a:effectLst/>
                        <a:latin typeface="Arial" panose="020B0604020202020204" pitchFamily="34" charset="0"/>
                        <a:ea typeface="MS Mincho" panose="02020609040205080304" pitchFamily="49"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67348">
                <a:tc>
                  <a:txBody>
                    <a:bodyPr/>
                    <a:lstStyle/>
                    <a:p>
                      <a:pPr algn="ctr">
                        <a:spcAft>
                          <a:spcPts val="0"/>
                        </a:spcAft>
                      </a:pPr>
                      <a:r>
                        <a:rPr lang="de-DE" sz="1100" dirty="0">
                          <a:effectLst/>
                          <a:latin typeface="Arial" panose="020B0604020202020204" pitchFamily="34" charset="0"/>
                          <a:ea typeface="MS Mincho" panose="02020609040205080304" pitchFamily="49" charset="-128"/>
                          <a:cs typeface="Times New Roman" panose="02020603050405020304" pitchFamily="18" charset="0"/>
                        </a:rPr>
                        <a:t>6</a:t>
                      </a:r>
                      <a:endParaRPr lang="de-DE" sz="1200" dirty="0">
                        <a:effectLst/>
                        <a:latin typeface="Arial" panose="020B0604020202020204" pitchFamily="34" charset="0"/>
                        <a:ea typeface="MS Mincho" panose="02020609040205080304" pitchFamily="49"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de-DE" sz="1100" dirty="0">
                          <a:effectLst/>
                          <a:latin typeface="Arial" panose="020B0604020202020204" pitchFamily="34" charset="0"/>
                          <a:ea typeface="MS Mincho" panose="02020609040205080304" pitchFamily="49" charset="-128"/>
                          <a:cs typeface="Times New Roman" panose="02020603050405020304" pitchFamily="18" charset="0"/>
                        </a:rPr>
                        <a:t>149</a:t>
                      </a:r>
                      <a:endParaRPr lang="de-DE" sz="1200" dirty="0">
                        <a:effectLst/>
                        <a:latin typeface="Arial" panose="020B0604020202020204" pitchFamily="34" charset="0"/>
                        <a:ea typeface="MS Mincho" panose="02020609040205080304" pitchFamily="49"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de-DE" sz="1100" dirty="0">
                          <a:effectLst/>
                          <a:latin typeface="Arial" panose="020B0604020202020204" pitchFamily="34" charset="0"/>
                          <a:ea typeface="MS Mincho" panose="02020609040205080304" pitchFamily="49" charset="-128"/>
                          <a:cs typeface="Times New Roman" panose="02020603050405020304" pitchFamily="18" charset="0"/>
                        </a:rPr>
                        <a:t>138</a:t>
                      </a:r>
                      <a:endParaRPr lang="de-DE" sz="1200" dirty="0">
                        <a:effectLst/>
                        <a:latin typeface="Arial" panose="020B0604020202020204" pitchFamily="34" charset="0"/>
                        <a:ea typeface="MS Mincho" panose="02020609040205080304" pitchFamily="49"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67348">
                <a:tc>
                  <a:txBody>
                    <a:bodyPr/>
                    <a:lstStyle/>
                    <a:p>
                      <a:pPr algn="ctr">
                        <a:spcAft>
                          <a:spcPts val="0"/>
                        </a:spcAft>
                      </a:pPr>
                      <a:r>
                        <a:rPr lang="de-DE" sz="1100" dirty="0">
                          <a:effectLst/>
                          <a:latin typeface="Arial" panose="020B0604020202020204" pitchFamily="34" charset="0"/>
                          <a:ea typeface="MS Mincho" panose="02020609040205080304" pitchFamily="49" charset="-128"/>
                          <a:cs typeface="Times New Roman" panose="02020603050405020304" pitchFamily="18" charset="0"/>
                        </a:rPr>
                        <a:t>7</a:t>
                      </a:r>
                      <a:endParaRPr lang="de-DE" sz="1200" dirty="0">
                        <a:effectLst/>
                        <a:latin typeface="Arial" panose="020B0604020202020204" pitchFamily="34" charset="0"/>
                        <a:ea typeface="MS Mincho" panose="02020609040205080304" pitchFamily="49"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de-DE" sz="1100" dirty="0">
                          <a:effectLst/>
                          <a:latin typeface="Arial" panose="020B0604020202020204" pitchFamily="34" charset="0"/>
                          <a:ea typeface="MS Mincho" panose="02020609040205080304" pitchFamily="49" charset="-128"/>
                          <a:cs typeface="Times New Roman" panose="02020603050405020304" pitchFamily="18" charset="0"/>
                        </a:rPr>
                        <a:t>149</a:t>
                      </a:r>
                      <a:endParaRPr lang="de-DE" sz="1200" dirty="0">
                        <a:effectLst/>
                        <a:latin typeface="Arial" panose="020B0604020202020204" pitchFamily="34" charset="0"/>
                        <a:ea typeface="MS Mincho" panose="02020609040205080304" pitchFamily="49"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de-DE" sz="1100" dirty="0">
                          <a:effectLst/>
                          <a:latin typeface="Arial" panose="020B0604020202020204" pitchFamily="34" charset="0"/>
                          <a:ea typeface="MS Mincho" panose="02020609040205080304" pitchFamily="49" charset="-128"/>
                          <a:cs typeface="Times New Roman" panose="02020603050405020304" pitchFamily="18" charset="0"/>
                        </a:rPr>
                        <a:t>138</a:t>
                      </a:r>
                      <a:endParaRPr lang="de-DE" sz="1200" dirty="0">
                        <a:effectLst/>
                        <a:latin typeface="Arial" panose="020B0604020202020204" pitchFamily="34" charset="0"/>
                        <a:ea typeface="MS Mincho" panose="02020609040205080304" pitchFamily="49"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67348">
                <a:tc>
                  <a:txBody>
                    <a:bodyPr/>
                    <a:lstStyle/>
                    <a:p>
                      <a:pPr algn="ctr">
                        <a:spcAft>
                          <a:spcPts val="0"/>
                        </a:spcAft>
                      </a:pPr>
                      <a:r>
                        <a:rPr lang="de-DE" sz="1100" dirty="0">
                          <a:effectLst/>
                          <a:latin typeface="Arial" panose="020B0604020202020204" pitchFamily="34" charset="0"/>
                          <a:ea typeface="MS Mincho" panose="02020609040205080304" pitchFamily="49" charset="-128"/>
                          <a:cs typeface="Times New Roman" panose="02020603050405020304" pitchFamily="18" charset="0"/>
                        </a:rPr>
                        <a:t>8</a:t>
                      </a:r>
                      <a:endParaRPr lang="de-DE" sz="1200" dirty="0">
                        <a:effectLst/>
                        <a:latin typeface="Arial" panose="020B0604020202020204" pitchFamily="34" charset="0"/>
                        <a:ea typeface="MS Mincho" panose="02020609040205080304" pitchFamily="49"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de-DE" sz="1100" dirty="0">
                          <a:effectLst/>
                          <a:latin typeface="Arial" panose="020B0604020202020204" pitchFamily="34" charset="0"/>
                          <a:ea typeface="MS Mincho" panose="02020609040205080304" pitchFamily="49" charset="-128"/>
                          <a:cs typeface="Times New Roman" panose="02020603050405020304" pitchFamily="18" charset="0"/>
                        </a:rPr>
                        <a:t>149</a:t>
                      </a:r>
                      <a:endParaRPr lang="de-DE" sz="1200" dirty="0">
                        <a:effectLst/>
                        <a:latin typeface="Arial" panose="020B0604020202020204" pitchFamily="34" charset="0"/>
                        <a:ea typeface="MS Mincho" panose="02020609040205080304" pitchFamily="49"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de-DE" sz="1100" dirty="0">
                          <a:effectLst/>
                          <a:latin typeface="Arial" panose="020B0604020202020204" pitchFamily="34" charset="0"/>
                          <a:ea typeface="MS Mincho" panose="02020609040205080304" pitchFamily="49" charset="-128"/>
                          <a:cs typeface="Times New Roman" panose="02020603050405020304" pitchFamily="18" charset="0"/>
                        </a:rPr>
                        <a:t>138</a:t>
                      </a:r>
                      <a:endParaRPr lang="de-DE" sz="1200" dirty="0">
                        <a:effectLst/>
                        <a:latin typeface="Arial" panose="020B0604020202020204" pitchFamily="34" charset="0"/>
                        <a:ea typeface="MS Mincho" panose="02020609040205080304" pitchFamily="49"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13" name="Pfeil nach rechts 12">
            <a:hlinkClick r:id="" action="ppaction://hlinkshowjump?jump=lastslideviewed"/>
          </p:cNvPr>
          <p:cNvSpPr/>
          <p:nvPr/>
        </p:nvSpPr>
        <p:spPr>
          <a:xfrm rot="10800000">
            <a:off x="196469" y="6006978"/>
            <a:ext cx="578675" cy="566003"/>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endParaRPr>
          </a:p>
        </p:txBody>
      </p:sp>
      <p:sp>
        <p:nvSpPr>
          <p:cNvPr id="14" name="Textfeld 13"/>
          <p:cNvSpPr txBox="1"/>
          <p:nvPr/>
        </p:nvSpPr>
        <p:spPr>
          <a:xfrm>
            <a:off x="1162050" y="4527470"/>
            <a:ext cx="7131050" cy="369332"/>
          </a:xfrm>
          <a:prstGeom prst="rect">
            <a:avLst/>
          </a:prstGeom>
          <a:solidFill>
            <a:schemeClr val="accent1"/>
          </a:solidFill>
        </p:spPr>
        <p:style>
          <a:lnRef idx="2">
            <a:schemeClr val="accent1"/>
          </a:lnRef>
          <a:fillRef idx="1">
            <a:schemeClr val="lt1"/>
          </a:fillRef>
          <a:effectRef idx="0">
            <a:schemeClr val="accent1"/>
          </a:effectRef>
          <a:fontRef idx="minor">
            <a:schemeClr val="dk1"/>
          </a:fontRef>
        </p:style>
        <p:txBody>
          <a:bodyPr wrap="square" rtlCol="0">
            <a:spAutoFit/>
          </a:bodyPr>
          <a:lstStyle/>
          <a:p>
            <a:r>
              <a:rPr lang="de-DE" b="1" dirty="0" err="1" smtClean="0">
                <a:solidFill>
                  <a:schemeClr val="bg1"/>
                </a:solidFill>
                <a:latin typeface="Arial" panose="020B0604020202020204" pitchFamily="34" charset="0"/>
              </a:rPr>
              <a:t>What</a:t>
            </a:r>
            <a:r>
              <a:rPr lang="de-DE" b="1" dirty="0" smtClean="0">
                <a:solidFill>
                  <a:schemeClr val="bg1"/>
                </a:solidFill>
                <a:latin typeface="Arial" panose="020B0604020202020204" pitchFamily="34" charset="0"/>
              </a:rPr>
              <a:t> </a:t>
            </a:r>
            <a:r>
              <a:rPr lang="de-DE" b="1" dirty="0" err="1" smtClean="0">
                <a:solidFill>
                  <a:schemeClr val="bg1"/>
                </a:solidFill>
                <a:latin typeface="Arial" panose="020B0604020202020204" pitchFamily="34" charset="0"/>
              </a:rPr>
              <a:t>differences</a:t>
            </a:r>
            <a:r>
              <a:rPr lang="de-DE" b="1" dirty="0" smtClean="0">
                <a:solidFill>
                  <a:schemeClr val="bg1"/>
                </a:solidFill>
                <a:latin typeface="Arial" panose="020B0604020202020204" pitchFamily="34" charset="0"/>
              </a:rPr>
              <a:t> </a:t>
            </a:r>
            <a:r>
              <a:rPr lang="de-DE" b="1" dirty="0" err="1" smtClean="0">
                <a:solidFill>
                  <a:schemeClr val="bg1"/>
                </a:solidFill>
                <a:latin typeface="Arial" panose="020B0604020202020204" pitchFamily="34" charset="0"/>
              </a:rPr>
              <a:t>can</a:t>
            </a:r>
            <a:r>
              <a:rPr lang="de-DE" b="1" dirty="0" smtClean="0">
                <a:solidFill>
                  <a:schemeClr val="bg1"/>
                </a:solidFill>
                <a:latin typeface="Arial" panose="020B0604020202020204" pitchFamily="34" charset="0"/>
              </a:rPr>
              <a:t> </a:t>
            </a:r>
            <a:r>
              <a:rPr lang="de-DE" b="1" dirty="0" err="1" smtClean="0">
                <a:solidFill>
                  <a:schemeClr val="bg1"/>
                </a:solidFill>
                <a:latin typeface="Arial" panose="020B0604020202020204" pitchFamily="34" charset="0"/>
              </a:rPr>
              <a:t>you</a:t>
            </a:r>
            <a:r>
              <a:rPr lang="de-DE" b="1" dirty="0" smtClean="0">
                <a:solidFill>
                  <a:schemeClr val="bg1"/>
                </a:solidFill>
                <a:latin typeface="Arial" panose="020B0604020202020204" pitchFamily="34" charset="0"/>
              </a:rPr>
              <a:t> </a:t>
            </a:r>
            <a:r>
              <a:rPr lang="de-DE" b="1" dirty="0" err="1" smtClean="0">
                <a:solidFill>
                  <a:schemeClr val="bg1"/>
                </a:solidFill>
                <a:latin typeface="Arial" panose="020B0604020202020204" pitchFamily="34" charset="0"/>
              </a:rPr>
              <a:t>notice</a:t>
            </a:r>
            <a:r>
              <a:rPr lang="de-DE" b="1" dirty="0" smtClean="0">
                <a:solidFill>
                  <a:schemeClr val="bg1"/>
                </a:solidFill>
                <a:latin typeface="Arial" panose="020B0604020202020204" pitchFamily="34" charset="0"/>
              </a:rPr>
              <a:t>?</a:t>
            </a:r>
            <a:endParaRPr lang="de-DE" b="1" dirty="0">
              <a:solidFill>
                <a:schemeClr val="bg1"/>
              </a:solidFill>
              <a:latin typeface="Arial" panose="020B0604020202020204" pitchFamily="34" charset="0"/>
            </a:endParaRPr>
          </a:p>
        </p:txBody>
      </p:sp>
      <p:sp>
        <p:nvSpPr>
          <p:cNvPr id="17" name="Textfeld 16">
            <a:hlinkClick r:id="rId2" action="ppaction://hlinksldjump"/>
          </p:cNvPr>
          <p:cNvSpPr txBox="1"/>
          <p:nvPr/>
        </p:nvSpPr>
        <p:spPr>
          <a:xfrm>
            <a:off x="1162050" y="4896038"/>
            <a:ext cx="7131050" cy="369332"/>
          </a:xfrm>
          <a:prstGeom prst="rect">
            <a:avLst/>
          </a:prstGeom>
          <a:solidFill>
            <a:schemeClr val="accent1">
              <a:lumMod val="20000"/>
              <a:lumOff val="80000"/>
            </a:schemeClr>
          </a:solidFill>
        </p:spPr>
        <p:style>
          <a:lnRef idx="2">
            <a:schemeClr val="accent1"/>
          </a:lnRef>
          <a:fillRef idx="1">
            <a:schemeClr val="lt1"/>
          </a:fillRef>
          <a:effectRef idx="0">
            <a:schemeClr val="accent1"/>
          </a:effectRef>
          <a:fontRef idx="minor">
            <a:schemeClr val="dk1"/>
          </a:fontRef>
        </p:style>
        <p:txBody>
          <a:bodyPr wrap="square" rtlCol="0">
            <a:spAutoFit/>
          </a:bodyPr>
          <a:lstStyle/>
          <a:p>
            <a:r>
              <a:rPr lang="en-US" dirty="0"/>
              <a:t>My results </a:t>
            </a:r>
            <a:r>
              <a:rPr lang="en-US" dirty="0" smtClean="0"/>
              <a:t>do not change </a:t>
            </a:r>
            <a:r>
              <a:rPr lang="en-US" dirty="0"/>
              <a:t>or </a:t>
            </a:r>
            <a:r>
              <a:rPr lang="en-US" dirty="0" smtClean="0"/>
              <a:t>change </a:t>
            </a:r>
            <a:r>
              <a:rPr lang="en-US" dirty="0"/>
              <a:t>rapidly</a:t>
            </a:r>
            <a:r>
              <a:rPr lang="de-DE" dirty="0" smtClean="0">
                <a:solidFill>
                  <a:schemeClr val="tx1"/>
                </a:solidFill>
                <a:latin typeface="Arial" panose="020B0604020202020204" pitchFamily="34" charset="0"/>
              </a:rPr>
              <a:t>. (A5.1)</a:t>
            </a:r>
            <a:endParaRPr lang="de-DE" dirty="0">
              <a:solidFill>
                <a:schemeClr val="tx1"/>
              </a:solidFill>
              <a:latin typeface="Arial" panose="020B0604020202020204" pitchFamily="34" charset="0"/>
            </a:endParaRPr>
          </a:p>
        </p:txBody>
      </p:sp>
      <p:sp>
        <p:nvSpPr>
          <p:cNvPr id="18" name="Textfeld 17">
            <a:hlinkClick r:id="rId3" action="ppaction://hlinksldjump"/>
          </p:cNvPr>
          <p:cNvSpPr txBox="1"/>
          <p:nvPr/>
        </p:nvSpPr>
        <p:spPr>
          <a:xfrm>
            <a:off x="1162050" y="5265370"/>
            <a:ext cx="7131050" cy="646331"/>
          </a:xfrm>
          <a:prstGeom prst="rect">
            <a:avLst/>
          </a:prstGeom>
          <a:solidFill>
            <a:schemeClr val="bg1">
              <a:lumMod val="95000"/>
            </a:schemeClr>
          </a:solidFill>
        </p:spPr>
        <p:style>
          <a:lnRef idx="2">
            <a:schemeClr val="accent1"/>
          </a:lnRef>
          <a:fillRef idx="1">
            <a:schemeClr val="lt1"/>
          </a:fillRef>
          <a:effectRef idx="0">
            <a:schemeClr val="accent1"/>
          </a:effectRef>
          <a:fontRef idx="minor">
            <a:schemeClr val="dk1"/>
          </a:fontRef>
        </p:style>
        <p:txBody>
          <a:bodyPr wrap="square" rtlCol="0">
            <a:spAutoFit/>
          </a:bodyPr>
          <a:lstStyle/>
          <a:p>
            <a:r>
              <a:rPr lang="en-US" dirty="0"/>
              <a:t>My results have a different arrangement than the given above. They are much higher/lower or the values don’t increase evenly</a:t>
            </a:r>
            <a:r>
              <a:rPr lang="de-DE" dirty="0" smtClean="0">
                <a:solidFill>
                  <a:schemeClr val="tx1"/>
                </a:solidFill>
                <a:latin typeface="Arial" panose="020B0604020202020204" pitchFamily="34" charset="0"/>
              </a:rPr>
              <a:t>. (A5.2)</a:t>
            </a:r>
            <a:endParaRPr lang="de-DE" dirty="0">
              <a:solidFill>
                <a:schemeClr val="tx1"/>
              </a:solidFill>
              <a:latin typeface="Arial" panose="020B0604020202020204" pitchFamily="34" charset="0"/>
            </a:endParaRPr>
          </a:p>
        </p:txBody>
      </p:sp>
      <p:sp>
        <p:nvSpPr>
          <p:cNvPr id="19" name="Textfeld 18">
            <a:hlinkClick r:id="rId4" action="ppaction://hlinksldjump"/>
          </p:cNvPr>
          <p:cNvSpPr txBox="1"/>
          <p:nvPr/>
        </p:nvSpPr>
        <p:spPr>
          <a:xfrm>
            <a:off x="1162050" y="5929425"/>
            <a:ext cx="7131050" cy="369332"/>
          </a:xfrm>
          <a:prstGeom prst="rect">
            <a:avLst/>
          </a:prstGeom>
          <a:solidFill>
            <a:schemeClr val="accent1">
              <a:lumMod val="20000"/>
              <a:lumOff val="80000"/>
            </a:schemeClr>
          </a:solidFill>
        </p:spPr>
        <p:style>
          <a:lnRef idx="2">
            <a:schemeClr val="accent1"/>
          </a:lnRef>
          <a:fillRef idx="1">
            <a:schemeClr val="lt1"/>
          </a:fillRef>
          <a:effectRef idx="0">
            <a:schemeClr val="accent1"/>
          </a:effectRef>
          <a:fontRef idx="minor">
            <a:schemeClr val="dk1"/>
          </a:fontRef>
        </p:style>
        <p:txBody>
          <a:bodyPr wrap="square" rtlCol="0">
            <a:spAutoFit/>
          </a:bodyPr>
          <a:lstStyle/>
          <a:p>
            <a:r>
              <a:rPr lang="en-US" dirty="0"/>
              <a:t>My experimental results are similar to the given above</a:t>
            </a:r>
            <a:r>
              <a:rPr lang="de-DE" dirty="0" smtClean="0">
                <a:solidFill>
                  <a:schemeClr val="tx1"/>
                </a:solidFill>
                <a:latin typeface="Arial" panose="020B0604020202020204" pitchFamily="34" charset="0"/>
              </a:rPr>
              <a:t>. (A6)</a:t>
            </a:r>
            <a:endParaRPr lang="de-DE" dirty="0">
              <a:solidFill>
                <a:schemeClr val="tx1"/>
              </a:solidFill>
              <a:latin typeface="Arial" panose="020B0604020202020204" pitchFamily="34" charset="0"/>
            </a:endParaRPr>
          </a:p>
        </p:txBody>
      </p:sp>
      <p:pic>
        <p:nvPicPr>
          <p:cNvPr id="20" name="Grafik 6">
            <a:hlinkClick r:id="rId5" action="ppaction://hlinksldjump"/>
          </p:cNvPr>
          <p:cNvPicPr>
            <a:picLocks noChangeAspect="1"/>
          </p:cNvPicPr>
          <p:nvPr/>
        </p:nvPicPr>
        <p:blipFill>
          <a:blip r:embed="rId6" cstate="print">
            <a:extLst>
              <a:ext uri="{28A0092B-C50C-407E-A947-70E740481C1C}">
                <a14:useLocalDpi xmlns:a14="http://schemas.microsoft.com/office/drawing/2010/main" val="0"/>
              </a:ext>
            </a:extLst>
          </a:blip>
          <a:srcRect r="64638"/>
          <a:stretch>
            <a:fillRect/>
          </a:stretch>
        </p:blipFill>
        <p:spPr bwMode="auto">
          <a:xfrm>
            <a:off x="8197881" y="279401"/>
            <a:ext cx="955644" cy="10636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8926487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hteck 8"/>
          <p:cNvSpPr/>
          <p:nvPr/>
        </p:nvSpPr>
        <p:spPr>
          <a:xfrm>
            <a:off x="0" y="0"/>
            <a:ext cx="9144000" cy="1514475"/>
          </a:xfrm>
          <a:prstGeom prst="rect">
            <a:avLst/>
          </a:prstGeom>
          <a:solidFill>
            <a:srgbClr val="D9D9D9"/>
          </a:solidFill>
          <a:ln>
            <a:solidFill>
              <a:srgbClr val="D9D9D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endParaRPr>
          </a:p>
        </p:txBody>
      </p:sp>
      <p:cxnSp>
        <p:nvCxnSpPr>
          <p:cNvPr id="8" name="Gerader Verbinder 7"/>
          <p:cNvCxnSpPr/>
          <p:nvPr/>
        </p:nvCxnSpPr>
        <p:spPr>
          <a:xfrm>
            <a:off x="0" y="1514475"/>
            <a:ext cx="9144000" cy="0"/>
          </a:xfrm>
          <a:prstGeom prst="line">
            <a:avLst/>
          </a:prstGeom>
          <a:ln w="76200">
            <a:solidFill>
              <a:srgbClr val="1F497D"/>
            </a:solidFill>
          </a:ln>
        </p:spPr>
        <p:style>
          <a:lnRef idx="1">
            <a:schemeClr val="accent1"/>
          </a:lnRef>
          <a:fillRef idx="0">
            <a:schemeClr val="accent1"/>
          </a:fillRef>
          <a:effectRef idx="0">
            <a:schemeClr val="accent1"/>
          </a:effectRef>
          <a:fontRef idx="minor">
            <a:schemeClr val="tx1"/>
          </a:fontRef>
        </p:style>
      </p:cxnSp>
      <p:sp>
        <p:nvSpPr>
          <p:cNvPr id="4" name="Titel 3"/>
          <p:cNvSpPr>
            <a:spLocks noGrp="1"/>
          </p:cNvSpPr>
          <p:nvPr>
            <p:ph type="title"/>
          </p:nvPr>
        </p:nvSpPr>
        <p:spPr>
          <a:xfrm>
            <a:off x="1714500" y="279401"/>
            <a:ext cx="5734050" cy="1063624"/>
          </a:xfrm>
        </p:spPr>
        <p:txBody>
          <a:bodyPr>
            <a:noAutofit/>
          </a:bodyPr>
          <a:lstStyle/>
          <a:p>
            <a:pPr algn="ctr">
              <a:spcAft>
                <a:spcPts val="0"/>
              </a:spcAft>
            </a:pPr>
            <a:r>
              <a:rPr lang="de-DE" sz="2800" b="1" dirty="0">
                <a:solidFill>
                  <a:srgbClr val="76923C"/>
                </a:solidFill>
                <a:ea typeface="MS Mincho" panose="02020609040205080304" pitchFamily="49" charset="-128"/>
                <a:cs typeface="Times New Roman" panose="02020603050405020304" pitchFamily="18" charset="0"/>
              </a:rPr>
              <a:t>EXPERIMENT</a:t>
            </a:r>
            <a:r>
              <a:rPr lang="de-DE" sz="1800" dirty="0">
                <a:ea typeface="MS Mincho" panose="02020609040205080304" pitchFamily="49" charset="-128"/>
                <a:cs typeface="Times New Roman" panose="02020603050405020304" pitchFamily="18" charset="0"/>
              </a:rPr>
              <a:t/>
            </a:r>
            <a:br>
              <a:rPr lang="de-DE" sz="1800" dirty="0">
                <a:ea typeface="MS Mincho" panose="02020609040205080304" pitchFamily="49" charset="-128"/>
                <a:cs typeface="Times New Roman" panose="02020603050405020304" pitchFamily="18" charset="0"/>
              </a:rPr>
            </a:br>
            <a:r>
              <a:rPr lang="de-DE" sz="2400" b="1" dirty="0" smtClean="0">
                <a:solidFill>
                  <a:srgbClr val="000000"/>
                </a:solidFill>
                <a:ea typeface="MS Mincho" panose="02020609040205080304" pitchFamily="49" charset="-128"/>
                <a:cs typeface="Times New Roman" panose="02020603050405020304" pitchFamily="18" charset="0"/>
              </a:rPr>
              <a:t>Can I </a:t>
            </a:r>
            <a:r>
              <a:rPr lang="de-DE" sz="2400" b="1" dirty="0" err="1" smtClean="0">
                <a:solidFill>
                  <a:srgbClr val="000000"/>
                </a:solidFill>
                <a:ea typeface="MS Mincho" panose="02020609040205080304" pitchFamily="49" charset="-128"/>
                <a:cs typeface="Times New Roman" panose="02020603050405020304" pitchFamily="18" charset="0"/>
              </a:rPr>
              <a:t>draw</a:t>
            </a:r>
            <a:r>
              <a:rPr lang="de-DE" sz="2400" b="1" dirty="0" smtClean="0">
                <a:solidFill>
                  <a:srgbClr val="000000"/>
                </a:solidFill>
                <a:ea typeface="MS Mincho" panose="02020609040205080304" pitchFamily="49" charset="-128"/>
                <a:cs typeface="Times New Roman" panose="02020603050405020304" pitchFamily="18" charset="0"/>
              </a:rPr>
              <a:t> </a:t>
            </a:r>
            <a:r>
              <a:rPr lang="de-DE" sz="2400" b="1" dirty="0" err="1" smtClean="0">
                <a:solidFill>
                  <a:srgbClr val="000000"/>
                </a:solidFill>
                <a:ea typeface="MS Mincho" panose="02020609040205080304" pitchFamily="49" charset="-128"/>
                <a:cs typeface="Times New Roman" panose="02020603050405020304" pitchFamily="18" charset="0"/>
              </a:rPr>
              <a:t>conclusions</a:t>
            </a:r>
            <a:r>
              <a:rPr lang="de-DE" sz="2400" b="1" dirty="0" smtClean="0">
                <a:solidFill>
                  <a:srgbClr val="000000"/>
                </a:solidFill>
                <a:ea typeface="MS Mincho" panose="02020609040205080304" pitchFamily="49" charset="-128"/>
                <a:cs typeface="Times New Roman" panose="02020603050405020304" pitchFamily="18" charset="0"/>
              </a:rPr>
              <a:t> </a:t>
            </a:r>
            <a:r>
              <a:rPr lang="de-DE" sz="2400" b="1" dirty="0" err="1" smtClean="0">
                <a:solidFill>
                  <a:srgbClr val="000000"/>
                </a:solidFill>
                <a:ea typeface="MS Mincho" panose="02020609040205080304" pitchFamily="49" charset="-128"/>
                <a:cs typeface="Times New Roman" panose="02020603050405020304" pitchFamily="18" charset="0"/>
              </a:rPr>
              <a:t>from</a:t>
            </a:r>
            <a:r>
              <a:rPr lang="de-DE" sz="2400" b="1" dirty="0" smtClean="0">
                <a:solidFill>
                  <a:srgbClr val="000000"/>
                </a:solidFill>
                <a:ea typeface="MS Mincho" panose="02020609040205080304" pitchFamily="49" charset="-128"/>
                <a:cs typeface="Times New Roman" panose="02020603050405020304" pitchFamily="18" charset="0"/>
              </a:rPr>
              <a:t> </a:t>
            </a:r>
            <a:r>
              <a:rPr lang="de-DE" sz="2400" b="1" dirty="0" err="1" smtClean="0">
                <a:solidFill>
                  <a:srgbClr val="000000"/>
                </a:solidFill>
                <a:ea typeface="MS Mincho" panose="02020609040205080304" pitchFamily="49" charset="-128"/>
                <a:cs typeface="Times New Roman" panose="02020603050405020304" pitchFamily="18" charset="0"/>
              </a:rPr>
              <a:t>the</a:t>
            </a:r>
            <a:r>
              <a:rPr lang="de-DE" sz="2400" b="1" dirty="0" smtClean="0">
                <a:solidFill>
                  <a:srgbClr val="000000"/>
                </a:solidFill>
                <a:ea typeface="MS Mincho" panose="02020609040205080304" pitchFamily="49" charset="-128"/>
                <a:cs typeface="Times New Roman" panose="02020603050405020304" pitchFamily="18" charset="0"/>
              </a:rPr>
              <a:t> </a:t>
            </a:r>
            <a:r>
              <a:rPr lang="de-DE" sz="2400" b="1" dirty="0" err="1" smtClean="0">
                <a:solidFill>
                  <a:srgbClr val="000000"/>
                </a:solidFill>
                <a:ea typeface="MS Mincho" panose="02020609040205080304" pitchFamily="49" charset="-128"/>
                <a:cs typeface="Times New Roman" panose="02020603050405020304" pitchFamily="18" charset="0"/>
              </a:rPr>
              <a:t>data</a:t>
            </a:r>
            <a:r>
              <a:rPr lang="de-DE" sz="2400" b="1" dirty="0" smtClean="0">
                <a:solidFill>
                  <a:srgbClr val="000000"/>
                </a:solidFill>
                <a:ea typeface="MS Mincho" panose="02020609040205080304" pitchFamily="49" charset="-128"/>
                <a:cs typeface="Times New Roman" panose="02020603050405020304" pitchFamily="18" charset="0"/>
              </a:rPr>
              <a:t>?</a:t>
            </a:r>
            <a:endParaRPr lang="de-DE" sz="2400" dirty="0"/>
          </a:p>
        </p:txBody>
      </p:sp>
      <p:sp>
        <p:nvSpPr>
          <p:cNvPr id="6" name="Rechteck 5"/>
          <p:cNvSpPr/>
          <p:nvPr/>
        </p:nvSpPr>
        <p:spPr>
          <a:xfrm flipH="1" flipV="1">
            <a:off x="0" y="0"/>
            <a:ext cx="9144000" cy="6858000"/>
          </a:xfrm>
          <a:prstGeom prst="rect">
            <a:avLst/>
          </a:prstGeom>
          <a:no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endParaRPr>
          </a:p>
        </p:txBody>
      </p:sp>
      <p:sp>
        <p:nvSpPr>
          <p:cNvPr id="10" name="Textfeld 9"/>
          <p:cNvSpPr txBox="1"/>
          <p:nvPr/>
        </p:nvSpPr>
        <p:spPr>
          <a:xfrm>
            <a:off x="333375" y="419100"/>
            <a:ext cx="1083815" cy="707886"/>
          </a:xfrm>
          <a:prstGeom prst="rect">
            <a:avLst/>
          </a:prstGeom>
          <a:noFill/>
        </p:spPr>
        <p:txBody>
          <a:bodyPr wrap="square" rtlCol="0">
            <a:spAutoFit/>
          </a:bodyPr>
          <a:lstStyle/>
          <a:p>
            <a:r>
              <a:rPr lang="de-DE" sz="4000" b="1" dirty="0" smtClean="0">
                <a:solidFill>
                  <a:schemeClr val="accent2"/>
                </a:solidFill>
                <a:latin typeface="Arial" panose="020B0604020202020204" pitchFamily="34" charset="0"/>
              </a:rPr>
              <a:t>A6</a:t>
            </a:r>
            <a:endParaRPr lang="de-DE" sz="4000" b="1" dirty="0">
              <a:solidFill>
                <a:schemeClr val="accent2"/>
              </a:solidFill>
              <a:latin typeface="Arial" panose="020B0604020202020204" pitchFamily="34" charset="0"/>
            </a:endParaRPr>
          </a:p>
        </p:txBody>
      </p:sp>
      <p:sp>
        <p:nvSpPr>
          <p:cNvPr id="16" name="Textfeld 15"/>
          <p:cNvSpPr txBox="1"/>
          <p:nvPr/>
        </p:nvSpPr>
        <p:spPr>
          <a:xfrm>
            <a:off x="7448550" y="188267"/>
            <a:ext cx="1398140" cy="461665"/>
          </a:xfrm>
          <a:prstGeom prst="rect">
            <a:avLst/>
          </a:prstGeom>
          <a:noFill/>
        </p:spPr>
        <p:txBody>
          <a:bodyPr wrap="none" rtlCol="0">
            <a:spAutoFit/>
          </a:bodyPr>
          <a:lstStyle/>
          <a:p>
            <a:r>
              <a:rPr lang="de-DE" sz="2400" b="1" dirty="0" smtClean="0">
                <a:solidFill>
                  <a:schemeClr val="accent1">
                    <a:lumMod val="50000"/>
                  </a:schemeClr>
                </a:solidFill>
                <a:latin typeface="Arial" panose="020B0604020202020204" pitchFamily="34" charset="0"/>
              </a:rPr>
              <a:t>FaSMEd</a:t>
            </a:r>
            <a:endParaRPr lang="de-DE" sz="2400" b="1" dirty="0">
              <a:solidFill>
                <a:schemeClr val="accent1">
                  <a:lumMod val="50000"/>
                </a:schemeClr>
              </a:solidFill>
              <a:latin typeface="Arial" panose="020B0604020202020204" pitchFamily="34" charset="0"/>
            </a:endParaRPr>
          </a:p>
        </p:txBody>
      </p:sp>
      <p:sp>
        <p:nvSpPr>
          <p:cNvPr id="11" name="Inhaltsplatzhalter 13"/>
          <p:cNvSpPr>
            <a:spLocks noGrp="1"/>
          </p:cNvSpPr>
          <p:nvPr>
            <p:ph idx="1"/>
          </p:nvPr>
        </p:nvSpPr>
        <p:spPr>
          <a:xfrm>
            <a:off x="333374" y="1730514"/>
            <a:ext cx="8463154" cy="4761726"/>
          </a:xfrm>
        </p:spPr>
        <p:txBody>
          <a:bodyPr>
            <a:normAutofit/>
          </a:bodyPr>
          <a:lstStyle/>
          <a:p>
            <a:pPr marL="0" indent="0" algn="ctr">
              <a:buNone/>
            </a:pPr>
            <a:endParaRPr lang="de-DE" sz="2400" b="1" dirty="0" smtClean="0">
              <a:ea typeface="MS Mincho" panose="02020609040205080304" pitchFamily="49" charset="-128"/>
              <a:cs typeface="Times New Roman" panose="02020603050405020304" pitchFamily="18" charset="0"/>
            </a:endParaRPr>
          </a:p>
          <a:p>
            <a:pPr marL="0" indent="0" algn="ctr">
              <a:buNone/>
            </a:pPr>
            <a:endParaRPr lang="de-DE" sz="2400" b="1" dirty="0">
              <a:ea typeface="MS Mincho" panose="02020609040205080304" pitchFamily="49" charset="-128"/>
              <a:cs typeface="Times New Roman" panose="02020603050405020304" pitchFamily="18" charset="0"/>
            </a:endParaRPr>
          </a:p>
          <a:p>
            <a:pPr marL="0" indent="0" algn="ctr">
              <a:buNone/>
            </a:pPr>
            <a:r>
              <a:rPr lang="en-US" sz="2400" b="1" dirty="0"/>
              <a:t>Look at your results. Can you confirm the initial hypothesis with these </a:t>
            </a:r>
            <a:r>
              <a:rPr lang="en-US" sz="2400" b="1" dirty="0" smtClean="0"/>
              <a:t>results?</a:t>
            </a:r>
            <a:endParaRPr lang="de-DE" sz="2400" dirty="0"/>
          </a:p>
        </p:txBody>
      </p:sp>
      <p:sp>
        <p:nvSpPr>
          <p:cNvPr id="12" name="Pfeil nach rechts 11">
            <a:hlinkClick r:id="" action="ppaction://hlinkshowjump?jump=lastslideviewed"/>
          </p:cNvPr>
          <p:cNvSpPr/>
          <p:nvPr/>
        </p:nvSpPr>
        <p:spPr>
          <a:xfrm rot="10800000">
            <a:off x="196469" y="6006978"/>
            <a:ext cx="578675" cy="566003"/>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endParaRPr>
          </a:p>
        </p:txBody>
      </p:sp>
      <p:sp>
        <p:nvSpPr>
          <p:cNvPr id="13" name="Pfeil nach rechts 12">
            <a:hlinkClick r:id="" action="ppaction://hlinkshowjump?jump=nextslide"/>
          </p:cNvPr>
          <p:cNvSpPr/>
          <p:nvPr/>
        </p:nvSpPr>
        <p:spPr>
          <a:xfrm>
            <a:off x="7548563" y="5442433"/>
            <a:ext cx="1252728" cy="122529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endParaRPr>
          </a:p>
        </p:txBody>
      </p:sp>
      <p:pic>
        <p:nvPicPr>
          <p:cNvPr id="14" name="Grafik 6">
            <a:hlinkClick r:id="rId2" action="ppaction://hlinksldjump"/>
          </p:cNvPr>
          <p:cNvPicPr>
            <a:picLocks noChangeAspect="1"/>
          </p:cNvPicPr>
          <p:nvPr/>
        </p:nvPicPr>
        <p:blipFill>
          <a:blip r:embed="rId3" cstate="print">
            <a:extLst>
              <a:ext uri="{28A0092B-C50C-407E-A947-70E740481C1C}">
                <a14:useLocalDpi xmlns:a14="http://schemas.microsoft.com/office/drawing/2010/main" val="0"/>
              </a:ext>
            </a:extLst>
          </a:blip>
          <a:srcRect r="64638"/>
          <a:stretch>
            <a:fillRect/>
          </a:stretch>
        </p:blipFill>
        <p:spPr bwMode="auto">
          <a:xfrm>
            <a:off x="8197881" y="279401"/>
            <a:ext cx="955644" cy="10636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1070789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hteck 8"/>
          <p:cNvSpPr/>
          <p:nvPr/>
        </p:nvSpPr>
        <p:spPr>
          <a:xfrm>
            <a:off x="0" y="0"/>
            <a:ext cx="9144000" cy="1514475"/>
          </a:xfrm>
          <a:prstGeom prst="rect">
            <a:avLst/>
          </a:prstGeom>
          <a:solidFill>
            <a:srgbClr val="D9D9D9"/>
          </a:solidFill>
          <a:ln>
            <a:solidFill>
              <a:srgbClr val="D9D9D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endParaRPr>
          </a:p>
        </p:txBody>
      </p:sp>
      <p:cxnSp>
        <p:nvCxnSpPr>
          <p:cNvPr id="8" name="Gerader Verbinder 7"/>
          <p:cNvCxnSpPr/>
          <p:nvPr/>
        </p:nvCxnSpPr>
        <p:spPr>
          <a:xfrm>
            <a:off x="0" y="1514475"/>
            <a:ext cx="9144000" cy="0"/>
          </a:xfrm>
          <a:prstGeom prst="line">
            <a:avLst/>
          </a:prstGeom>
          <a:ln w="76200">
            <a:solidFill>
              <a:srgbClr val="1F497D"/>
            </a:solidFill>
          </a:ln>
        </p:spPr>
        <p:style>
          <a:lnRef idx="1">
            <a:schemeClr val="accent1"/>
          </a:lnRef>
          <a:fillRef idx="0">
            <a:schemeClr val="accent1"/>
          </a:fillRef>
          <a:effectRef idx="0">
            <a:schemeClr val="accent1"/>
          </a:effectRef>
          <a:fontRef idx="minor">
            <a:schemeClr val="tx1"/>
          </a:fontRef>
        </p:style>
      </p:cxnSp>
      <p:sp>
        <p:nvSpPr>
          <p:cNvPr id="4" name="Titel 3"/>
          <p:cNvSpPr>
            <a:spLocks noGrp="1"/>
          </p:cNvSpPr>
          <p:nvPr>
            <p:ph type="title"/>
          </p:nvPr>
        </p:nvSpPr>
        <p:spPr>
          <a:xfrm>
            <a:off x="1714500" y="279401"/>
            <a:ext cx="5734050" cy="1063624"/>
          </a:xfrm>
        </p:spPr>
        <p:txBody>
          <a:bodyPr/>
          <a:lstStyle/>
          <a:p>
            <a:pPr algn="ctr"/>
            <a:r>
              <a:rPr lang="de-DE" dirty="0" smtClean="0"/>
              <a:t>Solution</a:t>
            </a:r>
            <a:endParaRPr lang="de-DE" dirty="0"/>
          </a:p>
        </p:txBody>
      </p:sp>
      <p:sp>
        <p:nvSpPr>
          <p:cNvPr id="6" name="Rechteck 5"/>
          <p:cNvSpPr/>
          <p:nvPr/>
        </p:nvSpPr>
        <p:spPr>
          <a:xfrm flipH="1" flipV="1">
            <a:off x="0" y="0"/>
            <a:ext cx="9144000" cy="6858000"/>
          </a:xfrm>
          <a:prstGeom prst="rect">
            <a:avLst/>
          </a:prstGeom>
          <a:no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endParaRPr>
          </a:p>
        </p:txBody>
      </p:sp>
      <p:sp>
        <p:nvSpPr>
          <p:cNvPr id="10" name="Textfeld 9"/>
          <p:cNvSpPr txBox="1"/>
          <p:nvPr/>
        </p:nvSpPr>
        <p:spPr>
          <a:xfrm>
            <a:off x="333375" y="419100"/>
            <a:ext cx="1033653" cy="707886"/>
          </a:xfrm>
          <a:prstGeom prst="rect">
            <a:avLst/>
          </a:prstGeom>
          <a:noFill/>
        </p:spPr>
        <p:txBody>
          <a:bodyPr wrap="square" rtlCol="0">
            <a:spAutoFit/>
          </a:bodyPr>
          <a:lstStyle/>
          <a:p>
            <a:r>
              <a:rPr lang="de-DE" sz="4000" b="1" dirty="0" smtClean="0">
                <a:solidFill>
                  <a:schemeClr val="accent2"/>
                </a:solidFill>
                <a:latin typeface="Arial" panose="020B0604020202020204" pitchFamily="34" charset="0"/>
              </a:rPr>
              <a:t>A6</a:t>
            </a:r>
            <a:endParaRPr lang="de-DE" sz="4000" b="1" dirty="0">
              <a:solidFill>
                <a:schemeClr val="accent2"/>
              </a:solidFill>
              <a:latin typeface="Arial" panose="020B0604020202020204" pitchFamily="34" charset="0"/>
            </a:endParaRPr>
          </a:p>
        </p:txBody>
      </p:sp>
      <p:sp>
        <p:nvSpPr>
          <p:cNvPr id="16" name="Textfeld 15"/>
          <p:cNvSpPr txBox="1"/>
          <p:nvPr/>
        </p:nvSpPr>
        <p:spPr>
          <a:xfrm>
            <a:off x="7448550" y="188267"/>
            <a:ext cx="1398140" cy="461665"/>
          </a:xfrm>
          <a:prstGeom prst="rect">
            <a:avLst/>
          </a:prstGeom>
          <a:noFill/>
        </p:spPr>
        <p:txBody>
          <a:bodyPr wrap="none" rtlCol="0">
            <a:spAutoFit/>
          </a:bodyPr>
          <a:lstStyle/>
          <a:p>
            <a:r>
              <a:rPr lang="de-DE" sz="2400" b="1" dirty="0" smtClean="0">
                <a:solidFill>
                  <a:schemeClr val="accent1">
                    <a:lumMod val="50000"/>
                  </a:schemeClr>
                </a:solidFill>
                <a:latin typeface="Arial" panose="020B0604020202020204" pitchFamily="34" charset="0"/>
              </a:rPr>
              <a:t>FaSMEd</a:t>
            </a:r>
            <a:endParaRPr lang="de-DE" sz="2400" b="1" dirty="0">
              <a:solidFill>
                <a:schemeClr val="accent1">
                  <a:lumMod val="50000"/>
                </a:schemeClr>
              </a:solidFill>
              <a:latin typeface="Arial" panose="020B0604020202020204" pitchFamily="34" charset="0"/>
            </a:endParaRPr>
          </a:p>
        </p:txBody>
      </p:sp>
      <p:sp>
        <p:nvSpPr>
          <p:cNvPr id="11" name="Inhaltsplatzhalter 13"/>
          <p:cNvSpPr>
            <a:spLocks noGrp="1"/>
          </p:cNvSpPr>
          <p:nvPr>
            <p:ph idx="1"/>
          </p:nvPr>
        </p:nvSpPr>
        <p:spPr>
          <a:xfrm>
            <a:off x="333374" y="1730514"/>
            <a:ext cx="8463154" cy="4761726"/>
          </a:xfrm>
        </p:spPr>
        <p:txBody>
          <a:bodyPr>
            <a:normAutofit/>
          </a:bodyPr>
          <a:lstStyle/>
          <a:p>
            <a:pPr marL="0" indent="0">
              <a:lnSpc>
                <a:spcPct val="150000"/>
              </a:lnSpc>
              <a:buNone/>
            </a:pPr>
            <a:r>
              <a:rPr lang="en-US" sz="2000" dirty="0"/>
              <a:t>The determined data from your experiment can now help you to draw conclusions for your hypothesis. Therefore it is important to visualize the data and look for relations between each entry</a:t>
            </a:r>
            <a:r>
              <a:rPr lang="en-US" sz="2000" dirty="0" smtClean="0"/>
              <a:t>.</a:t>
            </a:r>
          </a:p>
          <a:p>
            <a:pPr marL="0" indent="0">
              <a:lnSpc>
                <a:spcPct val="150000"/>
              </a:lnSpc>
              <a:buNone/>
            </a:pPr>
            <a:r>
              <a:rPr lang="en-US" sz="2000" dirty="0" smtClean="0"/>
              <a:t>For </a:t>
            </a:r>
            <a:r>
              <a:rPr lang="en-US" sz="2000" dirty="0"/>
              <a:t>this purpose you create a diagram in the next steps which helps you to represent the collected data </a:t>
            </a:r>
            <a:r>
              <a:rPr lang="de-DE" sz="2000" dirty="0" err="1" smtClean="0">
                <a:ea typeface="MS Mincho" panose="02020609040205080304" pitchFamily="49" charset="-128"/>
                <a:cs typeface="Times New Roman" panose="02020603050405020304" pitchFamily="18" charset="0"/>
                <a:hlinkClick r:id="rId2" action="ppaction://hlinksldjump"/>
              </a:rPr>
              <a:t>clearly</a:t>
            </a:r>
            <a:r>
              <a:rPr lang="de-DE" sz="2000" dirty="0" smtClean="0">
                <a:ea typeface="MS Mincho" panose="02020609040205080304" pitchFamily="49" charset="-128"/>
                <a:cs typeface="Times New Roman" panose="02020603050405020304" pitchFamily="18" charset="0"/>
                <a:hlinkClick r:id="rId2" action="ppaction://hlinksldjump"/>
              </a:rPr>
              <a:t> </a:t>
            </a:r>
            <a:r>
              <a:rPr lang="de-DE" sz="2000" dirty="0" err="1" smtClean="0">
                <a:ea typeface="MS Mincho" panose="02020609040205080304" pitchFamily="49" charset="-128"/>
                <a:cs typeface="Times New Roman" panose="02020603050405020304" pitchFamily="18" charset="0"/>
                <a:hlinkClick r:id="rId2" action="ppaction://hlinksldjump"/>
              </a:rPr>
              <a:t>and</a:t>
            </a:r>
            <a:r>
              <a:rPr lang="de-DE" sz="2000" dirty="0" smtClean="0">
                <a:ea typeface="MS Mincho" panose="02020609040205080304" pitchFamily="49" charset="-128"/>
                <a:cs typeface="Times New Roman" panose="02020603050405020304" pitchFamily="18" charset="0"/>
                <a:hlinkClick r:id="rId2" action="ppaction://hlinksldjump"/>
              </a:rPr>
              <a:t> </a:t>
            </a:r>
            <a:r>
              <a:rPr lang="de-DE" sz="2000" dirty="0" err="1" smtClean="0">
                <a:ea typeface="MS Mincho" panose="02020609040205080304" pitchFamily="49" charset="-128"/>
                <a:cs typeface="Times New Roman" panose="02020603050405020304" pitchFamily="18" charset="0"/>
                <a:hlinkClick r:id="rId2" action="ppaction://hlinksldjump"/>
              </a:rPr>
              <a:t>compactly</a:t>
            </a:r>
            <a:r>
              <a:rPr lang="en-US" sz="2000" dirty="0" smtClean="0"/>
              <a:t>.</a:t>
            </a:r>
            <a:endParaRPr lang="de-DE" sz="2000" dirty="0"/>
          </a:p>
          <a:p>
            <a:pPr marL="0" indent="0">
              <a:buNone/>
            </a:pPr>
            <a:r>
              <a:rPr lang="en-US" sz="2000" dirty="0"/>
              <a:t> </a:t>
            </a:r>
            <a:endParaRPr lang="de-DE" sz="2000" dirty="0"/>
          </a:p>
          <a:p>
            <a:pPr marL="0" indent="0">
              <a:buNone/>
            </a:pPr>
            <a:r>
              <a:rPr lang="en-US" sz="2000" dirty="0"/>
              <a:t>Now go to A7.</a:t>
            </a:r>
            <a:endParaRPr lang="de-DE" sz="2000" dirty="0"/>
          </a:p>
          <a:p>
            <a:pPr marL="0" indent="0">
              <a:buNone/>
            </a:pPr>
            <a:endParaRPr lang="de-DE" dirty="0"/>
          </a:p>
        </p:txBody>
      </p:sp>
      <p:sp>
        <p:nvSpPr>
          <p:cNvPr id="12" name="Pfeil nach rechts 11">
            <a:hlinkClick r:id="" action="ppaction://hlinkshowjump?jump=lastslideviewed"/>
          </p:cNvPr>
          <p:cNvSpPr/>
          <p:nvPr/>
        </p:nvSpPr>
        <p:spPr>
          <a:xfrm rot="10800000">
            <a:off x="196469" y="6006978"/>
            <a:ext cx="578675" cy="566003"/>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endParaRPr>
          </a:p>
        </p:txBody>
      </p:sp>
      <p:grpSp>
        <p:nvGrpSpPr>
          <p:cNvPr id="13" name="Gruppieren 12"/>
          <p:cNvGrpSpPr/>
          <p:nvPr/>
        </p:nvGrpSpPr>
        <p:grpSpPr>
          <a:xfrm>
            <a:off x="7543800" y="5449824"/>
            <a:ext cx="1252728" cy="1225296"/>
            <a:chOff x="7543800" y="5442433"/>
            <a:chExt cx="1252728" cy="1225296"/>
          </a:xfrm>
        </p:grpSpPr>
        <p:sp>
          <p:nvSpPr>
            <p:cNvPr id="14" name="Pfeil nach rechts 13">
              <a:hlinkClick r:id="" action="ppaction://hlinkshowjump?jump=nextslide"/>
            </p:cNvPr>
            <p:cNvSpPr/>
            <p:nvPr/>
          </p:nvSpPr>
          <p:spPr>
            <a:xfrm>
              <a:off x="7543800" y="5442433"/>
              <a:ext cx="1252728" cy="122529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endParaRPr>
            </a:p>
          </p:txBody>
        </p:sp>
        <p:sp>
          <p:nvSpPr>
            <p:cNvPr id="17" name="Textfeld 16">
              <a:hlinkClick r:id="rId3" action="ppaction://hlinksldjump"/>
            </p:cNvPr>
            <p:cNvSpPr txBox="1"/>
            <p:nvPr/>
          </p:nvSpPr>
          <p:spPr>
            <a:xfrm>
              <a:off x="7640198" y="5870415"/>
              <a:ext cx="812800" cy="369332"/>
            </a:xfrm>
            <a:prstGeom prst="rect">
              <a:avLst/>
            </a:prstGeom>
            <a:noFill/>
          </p:spPr>
          <p:txBody>
            <a:bodyPr wrap="square" rtlCol="0">
              <a:spAutoFit/>
            </a:bodyPr>
            <a:lstStyle/>
            <a:p>
              <a:r>
                <a:rPr lang="de-DE" dirty="0" smtClean="0">
                  <a:latin typeface="Arial" panose="020B0604020202020204" pitchFamily="34" charset="0"/>
                </a:rPr>
                <a:t> A7</a:t>
              </a:r>
              <a:endParaRPr lang="de-DE" dirty="0">
                <a:latin typeface="Arial" panose="020B0604020202020204" pitchFamily="34" charset="0"/>
              </a:endParaRPr>
            </a:p>
          </p:txBody>
        </p:sp>
      </p:grpSp>
      <p:pic>
        <p:nvPicPr>
          <p:cNvPr id="18" name="Grafik 6">
            <a:hlinkClick r:id="rId4" action="ppaction://hlinksldjump"/>
          </p:cNvPr>
          <p:cNvPicPr>
            <a:picLocks noChangeAspect="1"/>
          </p:cNvPicPr>
          <p:nvPr/>
        </p:nvPicPr>
        <p:blipFill>
          <a:blip r:embed="rId5" cstate="print">
            <a:extLst>
              <a:ext uri="{28A0092B-C50C-407E-A947-70E740481C1C}">
                <a14:useLocalDpi xmlns:a14="http://schemas.microsoft.com/office/drawing/2010/main" val="0"/>
              </a:ext>
            </a:extLst>
          </a:blip>
          <a:srcRect r="64638"/>
          <a:stretch>
            <a:fillRect/>
          </a:stretch>
        </p:blipFill>
        <p:spPr bwMode="auto">
          <a:xfrm>
            <a:off x="8197881" y="279401"/>
            <a:ext cx="955644" cy="10636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00120785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hteck 8"/>
          <p:cNvSpPr/>
          <p:nvPr/>
        </p:nvSpPr>
        <p:spPr>
          <a:xfrm>
            <a:off x="0" y="0"/>
            <a:ext cx="9144000" cy="1514475"/>
          </a:xfrm>
          <a:prstGeom prst="rect">
            <a:avLst/>
          </a:prstGeom>
          <a:solidFill>
            <a:srgbClr val="D9D9D9"/>
          </a:solidFill>
          <a:ln>
            <a:solidFill>
              <a:srgbClr val="D9D9D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endParaRPr>
          </a:p>
        </p:txBody>
      </p:sp>
      <p:cxnSp>
        <p:nvCxnSpPr>
          <p:cNvPr id="8" name="Gerader Verbinder 7"/>
          <p:cNvCxnSpPr/>
          <p:nvPr/>
        </p:nvCxnSpPr>
        <p:spPr>
          <a:xfrm>
            <a:off x="0" y="1514475"/>
            <a:ext cx="9144000" cy="0"/>
          </a:xfrm>
          <a:prstGeom prst="line">
            <a:avLst/>
          </a:prstGeom>
          <a:ln w="76200">
            <a:solidFill>
              <a:srgbClr val="1F497D"/>
            </a:solidFill>
          </a:ln>
        </p:spPr>
        <p:style>
          <a:lnRef idx="1">
            <a:schemeClr val="accent1"/>
          </a:lnRef>
          <a:fillRef idx="0">
            <a:schemeClr val="accent1"/>
          </a:fillRef>
          <a:effectRef idx="0">
            <a:schemeClr val="accent1"/>
          </a:effectRef>
          <a:fontRef idx="minor">
            <a:schemeClr val="tx1"/>
          </a:fontRef>
        </p:style>
      </p:cxnSp>
      <p:sp>
        <p:nvSpPr>
          <p:cNvPr id="4" name="Titel 3"/>
          <p:cNvSpPr>
            <a:spLocks noGrp="1"/>
          </p:cNvSpPr>
          <p:nvPr>
            <p:ph type="title"/>
          </p:nvPr>
        </p:nvSpPr>
        <p:spPr>
          <a:xfrm>
            <a:off x="1714500" y="279401"/>
            <a:ext cx="5734050" cy="1063624"/>
          </a:xfrm>
        </p:spPr>
        <p:txBody>
          <a:bodyPr>
            <a:noAutofit/>
          </a:bodyPr>
          <a:lstStyle/>
          <a:p>
            <a:pPr algn="ctr">
              <a:spcAft>
                <a:spcPts val="0"/>
              </a:spcAft>
            </a:pPr>
            <a:r>
              <a:rPr lang="de-DE" sz="3200" b="1" dirty="0" smtClean="0">
                <a:solidFill>
                  <a:srgbClr val="76923C"/>
                </a:solidFill>
                <a:ea typeface="MS Mincho" panose="02020609040205080304" pitchFamily="49" charset="-128"/>
                <a:cs typeface="Times New Roman" panose="02020603050405020304" pitchFamily="18" charset="0"/>
              </a:rPr>
              <a:t>DIAGRAM</a:t>
            </a:r>
            <a:r>
              <a:rPr lang="de-DE" sz="3200" dirty="0">
                <a:ea typeface="MS Mincho" panose="02020609040205080304" pitchFamily="49" charset="-128"/>
                <a:cs typeface="Times New Roman" panose="02020603050405020304" pitchFamily="18" charset="0"/>
              </a:rPr>
              <a:t/>
            </a:r>
            <a:br>
              <a:rPr lang="de-DE" sz="3200" dirty="0">
                <a:ea typeface="MS Mincho" panose="02020609040205080304" pitchFamily="49" charset="-128"/>
                <a:cs typeface="Times New Roman" panose="02020603050405020304" pitchFamily="18" charset="0"/>
              </a:rPr>
            </a:br>
            <a:r>
              <a:rPr lang="de-DE" sz="2400" b="1" dirty="0" smtClean="0">
                <a:solidFill>
                  <a:srgbClr val="000000"/>
                </a:solidFill>
                <a:ea typeface="MS Mincho" panose="02020609040205080304" pitchFamily="49" charset="-128"/>
                <a:cs typeface="Times New Roman" panose="02020603050405020304" pitchFamily="18" charset="0"/>
              </a:rPr>
              <a:t>Can I find a </a:t>
            </a:r>
            <a:r>
              <a:rPr lang="de-DE" sz="2400" b="1" dirty="0" err="1" smtClean="0">
                <a:solidFill>
                  <a:srgbClr val="000000"/>
                </a:solidFill>
                <a:ea typeface="MS Mincho" panose="02020609040205080304" pitchFamily="49" charset="-128"/>
                <a:cs typeface="Times New Roman" panose="02020603050405020304" pitchFamily="18" charset="0"/>
              </a:rPr>
              <a:t>suitable</a:t>
            </a:r>
            <a:r>
              <a:rPr lang="de-DE" sz="2400" b="1" dirty="0" smtClean="0">
                <a:solidFill>
                  <a:srgbClr val="000000"/>
                </a:solidFill>
                <a:ea typeface="MS Mincho" panose="02020609040205080304" pitchFamily="49" charset="-128"/>
                <a:cs typeface="Times New Roman" panose="02020603050405020304" pitchFamily="18" charset="0"/>
              </a:rPr>
              <a:t> </a:t>
            </a:r>
            <a:r>
              <a:rPr lang="de-DE" sz="2400" b="1" dirty="0" err="1" smtClean="0">
                <a:solidFill>
                  <a:srgbClr val="000000"/>
                </a:solidFill>
                <a:ea typeface="MS Mincho" panose="02020609040205080304" pitchFamily="49" charset="-128"/>
                <a:cs typeface="Times New Roman" panose="02020603050405020304" pitchFamily="18" charset="0"/>
              </a:rPr>
              <a:t>diagram</a:t>
            </a:r>
            <a:r>
              <a:rPr lang="de-DE" sz="2400" b="1" dirty="0" smtClean="0">
                <a:solidFill>
                  <a:srgbClr val="000000"/>
                </a:solidFill>
                <a:ea typeface="MS Mincho" panose="02020609040205080304" pitchFamily="49" charset="-128"/>
                <a:cs typeface="Times New Roman" panose="02020603050405020304" pitchFamily="18" charset="0"/>
              </a:rPr>
              <a:t> type?</a:t>
            </a:r>
            <a:endParaRPr lang="de-DE" sz="2400" dirty="0"/>
          </a:p>
        </p:txBody>
      </p:sp>
      <p:sp>
        <p:nvSpPr>
          <p:cNvPr id="6" name="Rechteck 5"/>
          <p:cNvSpPr/>
          <p:nvPr/>
        </p:nvSpPr>
        <p:spPr>
          <a:xfrm flipH="1" flipV="1">
            <a:off x="0" y="0"/>
            <a:ext cx="9144000" cy="6858000"/>
          </a:xfrm>
          <a:prstGeom prst="rect">
            <a:avLst/>
          </a:prstGeom>
          <a:no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endParaRPr>
          </a:p>
        </p:txBody>
      </p:sp>
      <p:sp>
        <p:nvSpPr>
          <p:cNvPr id="10" name="Textfeld 9"/>
          <p:cNvSpPr txBox="1"/>
          <p:nvPr/>
        </p:nvSpPr>
        <p:spPr>
          <a:xfrm>
            <a:off x="333375" y="419100"/>
            <a:ext cx="1033653" cy="707886"/>
          </a:xfrm>
          <a:prstGeom prst="rect">
            <a:avLst/>
          </a:prstGeom>
          <a:noFill/>
        </p:spPr>
        <p:txBody>
          <a:bodyPr wrap="square" rtlCol="0">
            <a:spAutoFit/>
          </a:bodyPr>
          <a:lstStyle/>
          <a:p>
            <a:r>
              <a:rPr lang="de-DE" sz="4000" b="1" dirty="0" smtClean="0">
                <a:solidFill>
                  <a:schemeClr val="accent2"/>
                </a:solidFill>
                <a:latin typeface="Arial" panose="020B0604020202020204" pitchFamily="34" charset="0"/>
              </a:rPr>
              <a:t>A7</a:t>
            </a:r>
            <a:endParaRPr lang="de-DE" sz="4000" b="1" dirty="0">
              <a:solidFill>
                <a:schemeClr val="accent2"/>
              </a:solidFill>
              <a:latin typeface="Arial" panose="020B0604020202020204" pitchFamily="34" charset="0"/>
            </a:endParaRPr>
          </a:p>
        </p:txBody>
      </p:sp>
      <p:sp>
        <p:nvSpPr>
          <p:cNvPr id="16" name="Textfeld 15"/>
          <p:cNvSpPr txBox="1"/>
          <p:nvPr/>
        </p:nvSpPr>
        <p:spPr>
          <a:xfrm>
            <a:off x="7448550" y="188267"/>
            <a:ext cx="1398140" cy="461665"/>
          </a:xfrm>
          <a:prstGeom prst="rect">
            <a:avLst/>
          </a:prstGeom>
          <a:noFill/>
        </p:spPr>
        <p:txBody>
          <a:bodyPr wrap="none" rtlCol="0">
            <a:spAutoFit/>
          </a:bodyPr>
          <a:lstStyle/>
          <a:p>
            <a:r>
              <a:rPr lang="de-DE" sz="2400" b="1" dirty="0" smtClean="0">
                <a:solidFill>
                  <a:schemeClr val="accent1">
                    <a:lumMod val="50000"/>
                  </a:schemeClr>
                </a:solidFill>
                <a:latin typeface="Arial" panose="020B0604020202020204" pitchFamily="34" charset="0"/>
              </a:rPr>
              <a:t>FaSMEd</a:t>
            </a:r>
            <a:endParaRPr lang="de-DE" sz="2400" b="1" dirty="0">
              <a:solidFill>
                <a:schemeClr val="accent1">
                  <a:lumMod val="50000"/>
                </a:schemeClr>
              </a:solidFill>
              <a:latin typeface="Arial" panose="020B0604020202020204" pitchFamily="34" charset="0"/>
            </a:endParaRPr>
          </a:p>
        </p:txBody>
      </p:sp>
      <p:sp>
        <p:nvSpPr>
          <p:cNvPr id="11" name="Inhaltsplatzhalter 13"/>
          <p:cNvSpPr>
            <a:spLocks noGrp="1"/>
          </p:cNvSpPr>
          <p:nvPr>
            <p:ph idx="1"/>
          </p:nvPr>
        </p:nvSpPr>
        <p:spPr>
          <a:xfrm>
            <a:off x="333374" y="1730514"/>
            <a:ext cx="8463154" cy="4761726"/>
          </a:xfrm>
        </p:spPr>
        <p:txBody>
          <a:bodyPr>
            <a:normAutofit/>
          </a:bodyPr>
          <a:lstStyle/>
          <a:p>
            <a:pPr marL="0" indent="0" algn="just">
              <a:lnSpc>
                <a:spcPct val="150000"/>
              </a:lnSpc>
              <a:spcAft>
                <a:spcPts val="0"/>
              </a:spcAft>
              <a:buNone/>
            </a:pPr>
            <a:r>
              <a:rPr lang="en-US" sz="2000" dirty="0"/>
              <a:t>Now you should transfer the measured data into a diagram. Because the connections and changes are visualized, the </a:t>
            </a:r>
            <a:r>
              <a:rPr lang="de-DE" sz="2000" dirty="0" err="1" smtClean="0">
                <a:ea typeface="MS Mincho" panose="02020609040205080304" pitchFamily="49" charset="-128"/>
                <a:cs typeface="Times New Roman" panose="02020603050405020304" pitchFamily="18" charset="0"/>
                <a:hlinkClick r:id="rId2" action="ppaction://hlinksldjump"/>
              </a:rPr>
              <a:t>evaluation</a:t>
            </a:r>
            <a:r>
              <a:rPr lang="de-DE" sz="2000" dirty="0" smtClean="0">
                <a:ea typeface="MS Mincho" panose="02020609040205080304" pitchFamily="49" charset="-128"/>
                <a:cs typeface="Times New Roman" panose="02020603050405020304" pitchFamily="18" charset="0"/>
              </a:rPr>
              <a:t> </a:t>
            </a:r>
            <a:r>
              <a:rPr lang="de-DE" sz="2000" dirty="0" err="1" smtClean="0">
                <a:ea typeface="MS Mincho" panose="02020609040205080304" pitchFamily="49" charset="-128"/>
                <a:cs typeface="Times New Roman" panose="02020603050405020304" pitchFamily="18" charset="0"/>
              </a:rPr>
              <a:t>of</a:t>
            </a:r>
            <a:r>
              <a:rPr lang="de-DE" sz="2000" dirty="0" smtClean="0">
                <a:ea typeface="MS Mincho" panose="02020609040205080304" pitchFamily="49" charset="-128"/>
                <a:cs typeface="Times New Roman" panose="02020603050405020304" pitchFamily="18" charset="0"/>
              </a:rPr>
              <a:t> </a:t>
            </a:r>
            <a:r>
              <a:rPr lang="de-DE" sz="2000" dirty="0" err="1" smtClean="0">
                <a:ea typeface="MS Mincho" panose="02020609040205080304" pitchFamily="49" charset="-128"/>
                <a:cs typeface="Times New Roman" panose="02020603050405020304" pitchFamily="18" charset="0"/>
              </a:rPr>
              <a:t>the</a:t>
            </a:r>
            <a:r>
              <a:rPr lang="de-DE" sz="2000" dirty="0" smtClean="0">
                <a:ea typeface="MS Mincho" panose="02020609040205080304" pitchFamily="49" charset="-128"/>
                <a:cs typeface="Times New Roman" panose="02020603050405020304" pitchFamily="18" charset="0"/>
              </a:rPr>
              <a:t> </a:t>
            </a:r>
            <a:r>
              <a:rPr lang="de-DE" sz="2000" dirty="0" err="1" smtClean="0">
                <a:ea typeface="MS Mincho" panose="02020609040205080304" pitchFamily="49" charset="-128"/>
                <a:cs typeface="Times New Roman" panose="02020603050405020304" pitchFamily="18" charset="0"/>
              </a:rPr>
              <a:t>data</a:t>
            </a:r>
            <a:r>
              <a:rPr lang="de-DE" sz="2000" dirty="0" smtClean="0">
                <a:ea typeface="MS Mincho" panose="02020609040205080304" pitchFamily="49" charset="-128"/>
                <a:cs typeface="Times New Roman" panose="02020603050405020304" pitchFamily="18" charset="0"/>
              </a:rPr>
              <a:t> </a:t>
            </a:r>
            <a:r>
              <a:rPr lang="de-DE" sz="2000" dirty="0" err="1" smtClean="0">
                <a:ea typeface="MS Mincho" panose="02020609040205080304" pitchFamily="49" charset="-128"/>
                <a:cs typeface="Times New Roman" panose="02020603050405020304" pitchFamily="18" charset="0"/>
              </a:rPr>
              <a:t>gets</a:t>
            </a:r>
            <a:r>
              <a:rPr lang="de-DE" sz="2000" dirty="0" smtClean="0">
                <a:ea typeface="MS Mincho" panose="02020609040205080304" pitchFamily="49" charset="-128"/>
                <a:cs typeface="Times New Roman" panose="02020603050405020304" pitchFamily="18" charset="0"/>
              </a:rPr>
              <a:t> </a:t>
            </a:r>
            <a:r>
              <a:rPr lang="de-DE" sz="2000" dirty="0" err="1" smtClean="0">
                <a:ea typeface="MS Mincho" panose="02020609040205080304" pitchFamily="49" charset="-128"/>
                <a:cs typeface="Times New Roman" panose="02020603050405020304" pitchFamily="18" charset="0"/>
              </a:rPr>
              <a:t>simplified</a:t>
            </a:r>
            <a:r>
              <a:rPr lang="de-DE" sz="2000" dirty="0" smtClean="0">
                <a:ea typeface="MS Mincho" panose="02020609040205080304" pitchFamily="49" charset="-128"/>
                <a:cs typeface="Times New Roman" panose="02020603050405020304" pitchFamily="18" charset="0"/>
              </a:rPr>
              <a:t>.</a:t>
            </a:r>
            <a:endParaRPr lang="de-DE" sz="1800" dirty="0">
              <a:ea typeface="MS Mincho" panose="02020609040205080304" pitchFamily="49" charset="-128"/>
              <a:cs typeface="Times New Roman" panose="02020603050405020304" pitchFamily="18" charset="0"/>
            </a:endParaRPr>
          </a:p>
          <a:p>
            <a:pPr marL="0" indent="0" algn="ctr">
              <a:lnSpc>
                <a:spcPct val="150000"/>
              </a:lnSpc>
              <a:spcAft>
                <a:spcPts val="0"/>
              </a:spcAft>
              <a:buNone/>
            </a:pPr>
            <a:r>
              <a:rPr lang="de-DE" sz="1800" b="1" dirty="0">
                <a:ea typeface="MS Mincho" panose="02020609040205080304" pitchFamily="49" charset="-128"/>
                <a:cs typeface="Times New Roman" panose="02020603050405020304" pitchFamily="18" charset="0"/>
              </a:rPr>
              <a:t> </a:t>
            </a:r>
            <a:endParaRPr lang="de-DE" sz="1800" dirty="0">
              <a:ea typeface="MS Mincho" panose="02020609040205080304" pitchFamily="49" charset="-128"/>
              <a:cs typeface="Times New Roman" panose="02020603050405020304" pitchFamily="18" charset="0"/>
            </a:endParaRPr>
          </a:p>
          <a:p>
            <a:pPr marL="0" indent="0" algn="ctr">
              <a:lnSpc>
                <a:spcPct val="150000"/>
              </a:lnSpc>
              <a:spcAft>
                <a:spcPts val="0"/>
              </a:spcAft>
              <a:buNone/>
            </a:pPr>
            <a:r>
              <a:rPr lang="de-DE" sz="2000" b="1" dirty="0" err="1" smtClean="0"/>
              <a:t>What</a:t>
            </a:r>
            <a:r>
              <a:rPr lang="de-DE" sz="2000" b="1" dirty="0" smtClean="0"/>
              <a:t> </a:t>
            </a:r>
            <a:r>
              <a:rPr lang="de-DE" sz="2000" b="1" dirty="0" err="1" smtClean="0"/>
              <a:t>diagram</a:t>
            </a:r>
            <a:r>
              <a:rPr lang="de-DE" sz="2000" b="1" dirty="0" smtClean="0"/>
              <a:t> type </a:t>
            </a:r>
            <a:r>
              <a:rPr lang="de-DE" sz="2000" b="1" dirty="0" err="1" smtClean="0"/>
              <a:t>is</a:t>
            </a:r>
            <a:r>
              <a:rPr lang="de-DE" sz="2000" b="1" dirty="0" smtClean="0"/>
              <a:t> </a:t>
            </a:r>
            <a:r>
              <a:rPr lang="de-DE" sz="2000" b="1" dirty="0" err="1" smtClean="0"/>
              <a:t>suitable</a:t>
            </a:r>
            <a:r>
              <a:rPr lang="de-DE" sz="2000" b="1" dirty="0" smtClean="0"/>
              <a:t> </a:t>
            </a:r>
            <a:r>
              <a:rPr lang="de-DE" sz="2000" b="1" dirty="0" err="1" smtClean="0"/>
              <a:t>for</a:t>
            </a:r>
            <a:r>
              <a:rPr lang="de-DE" sz="2000" b="1" dirty="0" smtClean="0"/>
              <a:t> </a:t>
            </a:r>
            <a:r>
              <a:rPr lang="de-DE" sz="2000" b="1" dirty="0" err="1" smtClean="0"/>
              <a:t>this</a:t>
            </a:r>
            <a:r>
              <a:rPr lang="de-DE" sz="2000" b="1" dirty="0" smtClean="0"/>
              <a:t> </a:t>
            </a:r>
            <a:r>
              <a:rPr lang="de-DE" sz="2000" b="1" dirty="0" err="1" smtClean="0"/>
              <a:t>situation</a:t>
            </a:r>
            <a:r>
              <a:rPr lang="de-DE" sz="2000" b="1" dirty="0" smtClean="0"/>
              <a:t>?</a:t>
            </a:r>
            <a:endParaRPr lang="de-DE" sz="1800" dirty="0">
              <a:ea typeface="MS Mincho" panose="02020609040205080304" pitchFamily="49" charset="-128"/>
              <a:cs typeface="Times New Roman" panose="02020603050405020304" pitchFamily="18" charset="0"/>
            </a:endParaRPr>
          </a:p>
          <a:p>
            <a:pPr marL="0" indent="0">
              <a:buNone/>
            </a:pPr>
            <a:endParaRPr lang="de-DE" sz="2000" dirty="0"/>
          </a:p>
        </p:txBody>
      </p:sp>
      <p:sp>
        <p:nvSpPr>
          <p:cNvPr id="12" name="Pfeil nach rechts 11">
            <a:hlinkClick r:id="" action="ppaction://hlinkshowjump?jump=lastslideviewed"/>
          </p:cNvPr>
          <p:cNvSpPr/>
          <p:nvPr/>
        </p:nvSpPr>
        <p:spPr>
          <a:xfrm rot="10800000">
            <a:off x="196469" y="6006978"/>
            <a:ext cx="578675" cy="566003"/>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endParaRPr>
          </a:p>
        </p:txBody>
      </p:sp>
      <p:sp>
        <p:nvSpPr>
          <p:cNvPr id="13" name="Pfeil nach rechts 12">
            <a:hlinkClick r:id="" action="ppaction://hlinkshowjump?jump=nextslide"/>
          </p:cNvPr>
          <p:cNvSpPr/>
          <p:nvPr/>
        </p:nvSpPr>
        <p:spPr>
          <a:xfrm>
            <a:off x="7548563" y="5442433"/>
            <a:ext cx="1252728" cy="122529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endParaRPr>
          </a:p>
        </p:txBody>
      </p:sp>
      <p:pic>
        <p:nvPicPr>
          <p:cNvPr id="14" name="Grafik 6">
            <a:hlinkClick r:id="rId3" action="ppaction://hlinksldjump"/>
          </p:cNvPr>
          <p:cNvPicPr>
            <a:picLocks noChangeAspect="1"/>
          </p:cNvPicPr>
          <p:nvPr/>
        </p:nvPicPr>
        <p:blipFill>
          <a:blip r:embed="rId4" cstate="print">
            <a:extLst>
              <a:ext uri="{28A0092B-C50C-407E-A947-70E740481C1C}">
                <a14:useLocalDpi xmlns:a14="http://schemas.microsoft.com/office/drawing/2010/main" val="0"/>
              </a:ext>
            </a:extLst>
          </a:blip>
          <a:srcRect r="64638"/>
          <a:stretch>
            <a:fillRect/>
          </a:stretch>
        </p:blipFill>
        <p:spPr bwMode="auto">
          <a:xfrm>
            <a:off x="8197881" y="279401"/>
            <a:ext cx="955644" cy="10636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13656470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hteck 8"/>
          <p:cNvSpPr/>
          <p:nvPr/>
        </p:nvSpPr>
        <p:spPr>
          <a:xfrm>
            <a:off x="0" y="0"/>
            <a:ext cx="9144000" cy="1514475"/>
          </a:xfrm>
          <a:prstGeom prst="rect">
            <a:avLst/>
          </a:prstGeom>
          <a:solidFill>
            <a:srgbClr val="D9D9D9"/>
          </a:solidFill>
          <a:ln>
            <a:solidFill>
              <a:srgbClr val="D9D9D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endParaRPr>
          </a:p>
        </p:txBody>
      </p:sp>
      <p:cxnSp>
        <p:nvCxnSpPr>
          <p:cNvPr id="8" name="Gerader Verbinder 7"/>
          <p:cNvCxnSpPr/>
          <p:nvPr/>
        </p:nvCxnSpPr>
        <p:spPr>
          <a:xfrm>
            <a:off x="0" y="1514475"/>
            <a:ext cx="9144000" cy="0"/>
          </a:xfrm>
          <a:prstGeom prst="line">
            <a:avLst/>
          </a:prstGeom>
          <a:ln w="76200">
            <a:solidFill>
              <a:srgbClr val="1F497D"/>
            </a:solidFill>
          </a:ln>
        </p:spPr>
        <p:style>
          <a:lnRef idx="1">
            <a:schemeClr val="accent1"/>
          </a:lnRef>
          <a:fillRef idx="0">
            <a:schemeClr val="accent1"/>
          </a:fillRef>
          <a:effectRef idx="0">
            <a:schemeClr val="accent1"/>
          </a:effectRef>
          <a:fontRef idx="minor">
            <a:schemeClr val="tx1"/>
          </a:fontRef>
        </p:style>
      </p:cxnSp>
      <p:sp>
        <p:nvSpPr>
          <p:cNvPr id="4" name="Titel 3"/>
          <p:cNvSpPr>
            <a:spLocks noGrp="1"/>
          </p:cNvSpPr>
          <p:nvPr>
            <p:ph type="title"/>
          </p:nvPr>
        </p:nvSpPr>
        <p:spPr>
          <a:xfrm>
            <a:off x="1714500" y="279401"/>
            <a:ext cx="5734050" cy="1063624"/>
          </a:xfrm>
        </p:spPr>
        <p:txBody>
          <a:bodyPr/>
          <a:lstStyle/>
          <a:p>
            <a:pPr algn="ctr"/>
            <a:r>
              <a:rPr lang="de-DE" dirty="0" smtClean="0"/>
              <a:t>Solution</a:t>
            </a:r>
            <a:endParaRPr lang="de-DE" dirty="0"/>
          </a:p>
        </p:txBody>
      </p:sp>
      <p:sp>
        <p:nvSpPr>
          <p:cNvPr id="6" name="Rechteck 5"/>
          <p:cNvSpPr/>
          <p:nvPr/>
        </p:nvSpPr>
        <p:spPr>
          <a:xfrm flipH="1" flipV="1">
            <a:off x="0" y="0"/>
            <a:ext cx="9144000" cy="6858000"/>
          </a:xfrm>
          <a:prstGeom prst="rect">
            <a:avLst/>
          </a:prstGeom>
          <a:no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endParaRPr>
          </a:p>
        </p:txBody>
      </p:sp>
      <p:sp>
        <p:nvSpPr>
          <p:cNvPr id="10" name="Textfeld 9"/>
          <p:cNvSpPr txBox="1"/>
          <p:nvPr/>
        </p:nvSpPr>
        <p:spPr>
          <a:xfrm>
            <a:off x="333375" y="419100"/>
            <a:ext cx="1033653" cy="707886"/>
          </a:xfrm>
          <a:prstGeom prst="rect">
            <a:avLst/>
          </a:prstGeom>
          <a:noFill/>
        </p:spPr>
        <p:txBody>
          <a:bodyPr wrap="square" rtlCol="0">
            <a:spAutoFit/>
          </a:bodyPr>
          <a:lstStyle/>
          <a:p>
            <a:r>
              <a:rPr lang="de-DE" sz="4000" b="1" dirty="0" smtClean="0">
                <a:solidFill>
                  <a:schemeClr val="accent2"/>
                </a:solidFill>
                <a:latin typeface="Arial" panose="020B0604020202020204" pitchFamily="34" charset="0"/>
              </a:rPr>
              <a:t>A7</a:t>
            </a:r>
            <a:endParaRPr lang="de-DE" sz="4000" b="1" dirty="0">
              <a:solidFill>
                <a:schemeClr val="accent2"/>
              </a:solidFill>
              <a:latin typeface="Arial" panose="020B0604020202020204" pitchFamily="34" charset="0"/>
            </a:endParaRPr>
          </a:p>
        </p:txBody>
      </p:sp>
      <p:sp>
        <p:nvSpPr>
          <p:cNvPr id="16" name="Textfeld 15"/>
          <p:cNvSpPr txBox="1"/>
          <p:nvPr/>
        </p:nvSpPr>
        <p:spPr>
          <a:xfrm>
            <a:off x="7448550" y="188267"/>
            <a:ext cx="1398140" cy="461665"/>
          </a:xfrm>
          <a:prstGeom prst="rect">
            <a:avLst/>
          </a:prstGeom>
          <a:noFill/>
        </p:spPr>
        <p:txBody>
          <a:bodyPr wrap="none" rtlCol="0">
            <a:spAutoFit/>
          </a:bodyPr>
          <a:lstStyle/>
          <a:p>
            <a:r>
              <a:rPr lang="de-DE" sz="2400" b="1" dirty="0" smtClean="0">
                <a:solidFill>
                  <a:schemeClr val="accent1">
                    <a:lumMod val="50000"/>
                  </a:schemeClr>
                </a:solidFill>
                <a:latin typeface="Arial" panose="020B0604020202020204" pitchFamily="34" charset="0"/>
              </a:rPr>
              <a:t>FaSMEd</a:t>
            </a:r>
            <a:endParaRPr lang="de-DE" sz="2400" b="1" dirty="0">
              <a:solidFill>
                <a:schemeClr val="accent1">
                  <a:lumMod val="50000"/>
                </a:schemeClr>
              </a:solidFill>
              <a:latin typeface="Arial" panose="020B0604020202020204" pitchFamily="34" charset="0"/>
            </a:endParaRPr>
          </a:p>
        </p:txBody>
      </p:sp>
      <p:sp>
        <p:nvSpPr>
          <p:cNvPr id="11" name="Inhaltsplatzhalter 13"/>
          <p:cNvSpPr>
            <a:spLocks noGrp="1"/>
          </p:cNvSpPr>
          <p:nvPr>
            <p:ph idx="1"/>
          </p:nvPr>
        </p:nvSpPr>
        <p:spPr>
          <a:xfrm>
            <a:off x="333374" y="1730514"/>
            <a:ext cx="8463154" cy="4761726"/>
          </a:xfrm>
        </p:spPr>
        <p:txBody>
          <a:bodyPr>
            <a:normAutofit/>
          </a:bodyPr>
          <a:lstStyle/>
          <a:p>
            <a:pPr marL="0" indent="0" algn="ctr">
              <a:lnSpc>
                <a:spcPct val="115000"/>
              </a:lnSpc>
              <a:buNone/>
            </a:pPr>
            <a:r>
              <a:rPr lang="en-US" sz="1800" dirty="0"/>
              <a:t>There are different types of diagrams. Some of them are better to present certain facts and </a:t>
            </a:r>
            <a:r>
              <a:rPr lang="en-US" sz="1800" dirty="0" smtClean="0"/>
              <a:t>situations than others.</a:t>
            </a:r>
            <a:endParaRPr lang="de-DE" sz="1800" dirty="0">
              <a:ea typeface="MS Mincho" panose="02020609040205080304" pitchFamily="49" charset="-128"/>
              <a:cs typeface="Times New Roman" panose="02020603050405020304" pitchFamily="18" charset="0"/>
            </a:endParaRPr>
          </a:p>
        </p:txBody>
      </p:sp>
      <p:sp>
        <p:nvSpPr>
          <p:cNvPr id="14" name="Pfeil nach rechts 13">
            <a:hlinkClick r:id="" action="ppaction://hlinkshowjump?jump=lastslideviewed"/>
          </p:cNvPr>
          <p:cNvSpPr/>
          <p:nvPr/>
        </p:nvSpPr>
        <p:spPr>
          <a:xfrm rot="10800000">
            <a:off x="196469" y="6006978"/>
            <a:ext cx="578675" cy="566003"/>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endParaRPr>
          </a:p>
        </p:txBody>
      </p:sp>
      <p:pic>
        <p:nvPicPr>
          <p:cNvPr id="23" name="Grafik 22"/>
          <p:cNvPicPr/>
          <p:nvPr/>
        </p:nvPicPr>
        <p:blipFill>
          <a:blip r:embed="rId2">
            <a:extLst>
              <a:ext uri="{28A0092B-C50C-407E-A947-70E740481C1C}">
                <a14:useLocalDpi xmlns:a14="http://schemas.microsoft.com/office/drawing/2010/main" val="0"/>
              </a:ext>
            </a:extLst>
          </a:blip>
          <a:stretch>
            <a:fillRect/>
          </a:stretch>
        </p:blipFill>
        <p:spPr>
          <a:xfrm>
            <a:off x="4127501" y="3275134"/>
            <a:ext cx="2540000" cy="1084970"/>
          </a:xfrm>
          <a:prstGeom prst="rect">
            <a:avLst/>
          </a:prstGeom>
        </p:spPr>
      </p:pic>
      <p:sp>
        <p:nvSpPr>
          <p:cNvPr id="17" name="Textfeld 16">
            <a:hlinkClick r:id="rId3" action="ppaction://hlinksldjump"/>
          </p:cNvPr>
          <p:cNvSpPr txBox="1"/>
          <p:nvPr/>
        </p:nvSpPr>
        <p:spPr>
          <a:xfrm>
            <a:off x="2097735" y="3279052"/>
            <a:ext cx="1682293" cy="584775"/>
          </a:xfrm>
          <a:prstGeom prst="rect">
            <a:avLst/>
          </a:prstGeom>
          <a:solidFill>
            <a:schemeClr val="accent1">
              <a:lumMod val="20000"/>
              <a:lumOff val="80000"/>
            </a:schemeClr>
          </a:solidFill>
        </p:spPr>
        <p:style>
          <a:lnRef idx="2">
            <a:schemeClr val="accent1"/>
          </a:lnRef>
          <a:fillRef idx="1">
            <a:schemeClr val="lt1"/>
          </a:fillRef>
          <a:effectRef idx="0">
            <a:schemeClr val="accent1"/>
          </a:effectRef>
          <a:fontRef idx="minor">
            <a:schemeClr val="dk1"/>
          </a:fontRef>
        </p:style>
        <p:txBody>
          <a:bodyPr wrap="square" rtlCol="0">
            <a:spAutoFit/>
          </a:bodyPr>
          <a:lstStyle/>
          <a:p>
            <a:r>
              <a:rPr lang="de-DE" sz="1600" dirty="0" smtClean="0">
                <a:solidFill>
                  <a:schemeClr val="tx1"/>
                </a:solidFill>
                <a:latin typeface="Arial" panose="020B0604020202020204" pitchFamily="34" charset="0"/>
              </a:rPr>
              <a:t>Line </a:t>
            </a:r>
            <a:r>
              <a:rPr lang="de-DE" sz="1600" dirty="0" err="1" smtClean="0">
                <a:solidFill>
                  <a:schemeClr val="tx1"/>
                </a:solidFill>
                <a:latin typeface="Arial" panose="020B0604020202020204" pitchFamily="34" charset="0"/>
              </a:rPr>
              <a:t>graph</a:t>
            </a:r>
            <a:endParaRPr lang="de-DE" sz="1600" dirty="0" smtClean="0">
              <a:solidFill>
                <a:schemeClr val="tx1"/>
              </a:solidFill>
              <a:latin typeface="Arial" panose="020B0604020202020204" pitchFamily="34" charset="0"/>
            </a:endParaRPr>
          </a:p>
          <a:p>
            <a:r>
              <a:rPr lang="de-DE" sz="1600" dirty="0" smtClean="0">
                <a:solidFill>
                  <a:schemeClr val="tx1"/>
                </a:solidFill>
                <a:latin typeface="Arial" panose="020B0604020202020204" pitchFamily="34" charset="0"/>
              </a:rPr>
              <a:t>(A7.1)</a:t>
            </a:r>
            <a:endParaRPr lang="de-DE" sz="1600" dirty="0">
              <a:solidFill>
                <a:schemeClr val="tx1"/>
              </a:solidFill>
              <a:latin typeface="Arial" panose="020B0604020202020204" pitchFamily="34" charset="0"/>
            </a:endParaRPr>
          </a:p>
        </p:txBody>
      </p:sp>
      <p:sp>
        <p:nvSpPr>
          <p:cNvPr id="18" name="Textfeld 17"/>
          <p:cNvSpPr txBox="1"/>
          <p:nvPr/>
        </p:nvSpPr>
        <p:spPr>
          <a:xfrm>
            <a:off x="2097735" y="2680456"/>
            <a:ext cx="4569766" cy="338554"/>
          </a:xfrm>
          <a:prstGeom prst="rect">
            <a:avLst/>
          </a:prstGeom>
          <a:solidFill>
            <a:schemeClr val="accent1"/>
          </a:solidFill>
        </p:spPr>
        <p:style>
          <a:lnRef idx="2">
            <a:schemeClr val="accent1"/>
          </a:lnRef>
          <a:fillRef idx="1">
            <a:schemeClr val="lt1"/>
          </a:fillRef>
          <a:effectRef idx="0">
            <a:schemeClr val="accent1"/>
          </a:effectRef>
          <a:fontRef idx="minor">
            <a:schemeClr val="dk1"/>
          </a:fontRef>
        </p:style>
        <p:txBody>
          <a:bodyPr wrap="square" rtlCol="0">
            <a:spAutoFit/>
          </a:bodyPr>
          <a:lstStyle/>
          <a:p>
            <a:pPr algn="ctr"/>
            <a:r>
              <a:rPr lang="de-DE" sz="1600" b="1" dirty="0" err="1" smtClean="0">
                <a:solidFill>
                  <a:schemeClr val="bg1"/>
                </a:solidFill>
                <a:latin typeface="Arial" panose="020B0604020202020204" pitchFamily="34" charset="0"/>
              </a:rPr>
              <a:t>Which</a:t>
            </a:r>
            <a:r>
              <a:rPr lang="de-DE" sz="1600" b="1" dirty="0" smtClean="0">
                <a:solidFill>
                  <a:schemeClr val="bg1"/>
                </a:solidFill>
                <a:latin typeface="Arial" panose="020B0604020202020204" pitchFamily="34" charset="0"/>
              </a:rPr>
              <a:t> </a:t>
            </a:r>
            <a:r>
              <a:rPr lang="de-DE" sz="1600" b="1" dirty="0" err="1" smtClean="0">
                <a:solidFill>
                  <a:schemeClr val="bg1"/>
                </a:solidFill>
                <a:latin typeface="Arial" panose="020B0604020202020204" pitchFamily="34" charset="0"/>
              </a:rPr>
              <a:t>diagram</a:t>
            </a:r>
            <a:r>
              <a:rPr lang="de-DE" sz="1600" b="1" dirty="0" smtClean="0">
                <a:solidFill>
                  <a:schemeClr val="bg1"/>
                </a:solidFill>
                <a:latin typeface="Arial" panose="020B0604020202020204" pitchFamily="34" charset="0"/>
              </a:rPr>
              <a:t> type </a:t>
            </a:r>
            <a:r>
              <a:rPr lang="de-DE" sz="1600" b="1" dirty="0" err="1" smtClean="0">
                <a:solidFill>
                  <a:schemeClr val="bg1"/>
                </a:solidFill>
                <a:latin typeface="Arial" panose="020B0604020202020204" pitchFamily="34" charset="0"/>
              </a:rPr>
              <a:t>did</a:t>
            </a:r>
            <a:r>
              <a:rPr lang="de-DE" sz="1600" b="1" dirty="0" smtClean="0">
                <a:solidFill>
                  <a:schemeClr val="bg1"/>
                </a:solidFill>
                <a:latin typeface="Arial" panose="020B0604020202020204" pitchFamily="34" charset="0"/>
              </a:rPr>
              <a:t> </a:t>
            </a:r>
            <a:r>
              <a:rPr lang="de-DE" sz="1600" b="1" dirty="0" err="1" smtClean="0">
                <a:solidFill>
                  <a:schemeClr val="bg1"/>
                </a:solidFill>
                <a:latin typeface="Arial" panose="020B0604020202020204" pitchFamily="34" charset="0"/>
              </a:rPr>
              <a:t>you</a:t>
            </a:r>
            <a:r>
              <a:rPr lang="de-DE" sz="1600" b="1" dirty="0" smtClean="0">
                <a:solidFill>
                  <a:schemeClr val="bg1"/>
                </a:solidFill>
                <a:latin typeface="Arial" panose="020B0604020202020204" pitchFamily="34" charset="0"/>
              </a:rPr>
              <a:t> </a:t>
            </a:r>
            <a:r>
              <a:rPr lang="de-DE" sz="1600" b="1" u="sng" dirty="0" err="1" smtClean="0">
                <a:solidFill>
                  <a:schemeClr val="bg1"/>
                </a:solidFill>
                <a:latin typeface="Arial" panose="020B0604020202020204" pitchFamily="34" charset="0"/>
              </a:rPr>
              <a:t>choose</a:t>
            </a:r>
            <a:r>
              <a:rPr lang="de-DE" sz="1600" b="1" dirty="0" smtClean="0">
                <a:solidFill>
                  <a:schemeClr val="bg1"/>
                </a:solidFill>
                <a:latin typeface="Arial" panose="020B0604020202020204" pitchFamily="34" charset="0"/>
              </a:rPr>
              <a:t>?</a:t>
            </a:r>
            <a:endParaRPr lang="de-DE" sz="1600" b="1" dirty="0">
              <a:solidFill>
                <a:schemeClr val="bg1"/>
              </a:solidFill>
              <a:latin typeface="Arial" panose="020B0604020202020204" pitchFamily="34" charset="0"/>
            </a:endParaRPr>
          </a:p>
        </p:txBody>
      </p:sp>
      <p:pic>
        <p:nvPicPr>
          <p:cNvPr id="24" name="Grafik 23"/>
          <p:cNvPicPr/>
          <p:nvPr/>
        </p:nvPicPr>
        <p:blipFill>
          <a:blip r:embed="rId4">
            <a:extLst>
              <a:ext uri="{28A0092B-C50C-407E-A947-70E740481C1C}">
                <a14:useLocalDpi xmlns:a14="http://schemas.microsoft.com/office/drawing/2010/main" val="0"/>
              </a:ext>
            </a:extLst>
          </a:blip>
          <a:stretch>
            <a:fillRect/>
          </a:stretch>
        </p:blipFill>
        <p:spPr>
          <a:xfrm>
            <a:off x="4653690" y="4376851"/>
            <a:ext cx="1487622" cy="1184433"/>
          </a:xfrm>
          <a:prstGeom prst="rect">
            <a:avLst/>
          </a:prstGeom>
        </p:spPr>
      </p:pic>
      <p:sp>
        <p:nvSpPr>
          <p:cNvPr id="19" name="Textfeld 18">
            <a:hlinkClick r:id="rId5" action="ppaction://hlinksldjump"/>
          </p:cNvPr>
          <p:cNvSpPr txBox="1"/>
          <p:nvPr/>
        </p:nvSpPr>
        <p:spPr>
          <a:xfrm>
            <a:off x="2097735" y="4593256"/>
            <a:ext cx="1682293" cy="584775"/>
          </a:xfrm>
          <a:prstGeom prst="rect">
            <a:avLst/>
          </a:prstGeom>
          <a:solidFill>
            <a:schemeClr val="bg1">
              <a:lumMod val="95000"/>
            </a:schemeClr>
          </a:solidFill>
        </p:spPr>
        <p:style>
          <a:lnRef idx="2">
            <a:schemeClr val="accent1"/>
          </a:lnRef>
          <a:fillRef idx="1">
            <a:schemeClr val="lt1"/>
          </a:fillRef>
          <a:effectRef idx="0">
            <a:schemeClr val="accent1"/>
          </a:effectRef>
          <a:fontRef idx="minor">
            <a:schemeClr val="dk1"/>
          </a:fontRef>
        </p:style>
        <p:txBody>
          <a:bodyPr wrap="square" rtlCol="0">
            <a:spAutoFit/>
          </a:bodyPr>
          <a:lstStyle/>
          <a:p>
            <a:r>
              <a:rPr lang="de-DE" sz="1600" dirty="0" err="1" smtClean="0">
                <a:solidFill>
                  <a:schemeClr val="tx1"/>
                </a:solidFill>
                <a:latin typeface="Arial" panose="020B0604020202020204" pitchFamily="34" charset="0"/>
              </a:rPr>
              <a:t>Pie</a:t>
            </a:r>
            <a:r>
              <a:rPr lang="de-DE" sz="1600" dirty="0" smtClean="0">
                <a:solidFill>
                  <a:schemeClr val="tx1"/>
                </a:solidFill>
                <a:latin typeface="Arial" panose="020B0604020202020204" pitchFamily="34" charset="0"/>
              </a:rPr>
              <a:t> </a:t>
            </a:r>
            <a:r>
              <a:rPr lang="de-DE" sz="1600" dirty="0" err="1" smtClean="0">
                <a:solidFill>
                  <a:schemeClr val="tx1"/>
                </a:solidFill>
                <a:latin typeface="Arial" panose="020B0604020202020204" pitchFamily="34" charset="0"/>
              </a:rPr>
              <a:t>chart</a:t>
            </a:r>
            <a:endParaRPr lang="de-DE" sz="1600" dirty="0" smtClean="0">
              <a:solidFill>
                <a:schemeClr val="tx1"/>
              </a:solidFill>
              <a:latin typeface="Arial" panose="020B0604020202020204" pitchFamily="34" charset="0"/>
            </a:endParaRPr>
          </a:p>
          <a:p>
            <a:r>
              <a:rPr lang="de-DE" sz="1600" dirty="0" smtClean="0">
                <a:solidFill>
                  <a:schemeClr val="tx1"/>
                </a:solidFill>
                <a:latin typeface="Arial" panose="020B0604020202020204" pitchFamily="34" charset="0"/>
              </a:rPr>
              <a:t>(A7.2)</a:t>
            </a:r>
            <a:endParaRPr lang="de-DE" sz="1600" dirty="0">
              <a:solidFill>
                <a:schemeClr val="tx1"/>
              </a:solidFill>
              <a:latin typeface="Arial" panose="020B0604020202020204" pitchFamily="34" charset="0"/>
            </a:endParaRPr>
          </a:p>
        </p:txBody>
      </p:sp>
      <p:pic>
        <p:nvPicPr>
          <p:cNvPr id="25" name="Grafik 24"/>
          <p:cNvPicPr/>
          <p:nvPr/>
        </p:nvPicPr>
        <p:blipFill>
          <a:blip r:embed="rId6">
            <a:extLst>
              <a:ext uri="{28A0092B-C50C-407E-A947-70E740481C1C}">
                <a14:useLocalDpi xmlns:a14="http://schemas.microsoft.com/office/drawing/2010/main" val="0"/>
              </a:ext>
            </a:extLst>
          </a:blip>
          <a:stretch>
            <a:fillRect/>
          </a:stretch>
        </p:blipFill>
        <p:spPr>
          <a:xfrm>
            <a:off x="4127501" y="5608176"/>
            <a:ext cx="2805612" cy="1193886"/>
          </a:xfrm>
          <a:prstGeom prst="rect">
            <a:avLst/>
          </a:prstGeom>
        </p:spPr>
      </p:pic>
      <p:sp>
        <p:nvSpPr>
          <p:cNvPr id="20" name="Textfeld 19">
            <a:hlinkClick r:id="rId7" action="ppaction://hlinksldjump"/>
          </p:cNvPr>
          <p:cNvSpPr txBox="1"/>
          <p:nvPr/>
        </p:nvSpPr>
        <p:spPr>
          <a:xfrm>
            <a:off x="2097735" y="5697230"/>
            <a:ext cx="1682293" cy="830997"/>
          </a:xfrm>
          <a:prstGeom prst="rect">
            <a:avLst/>
          </a:prstGeom>
          <a:solidFill>
            <a:schemeClr val="accent1">
              <a:lumMod val="20000"/>
              <a:lumOff val="80000"/>
            </a:schemeClr>
          </a:solidFill>
        </p:spPr>
        <p:style>
          <a:lnRef idx="2">
            <a:schemeClr val="accent1"/>
          </a:lnRef>
          <a:fillRef idx="1">
            <a:schemeClr val="lt1"/>
          </a:fillRef>
          <a:effectRef idx="0">
            <a:schemeClr val="accent1"/>
          </a:effectRef>
          <a:fontRef idx="minor">
            <a:schemeClr val="dk1"/>
          </a:fontRef>
        </p:style>
        <p:txBody>
          <a:bodyPr wrap="square" rtlCol="0">
            <a:spAutoFit/>
          </a:bodyPr>
          <a:lstStyle/>
          <a:p>
            <a:r>
              <a:rPr lang="de-DE" sz="1600" dirty="0" err="1" smtClean="0">
                <a:solidFill>
                  <a:schemeClr val="tx1"/>
                </a:solidFill>
                <a:latin typeface="Arial" panose="020B0604020202020204" pitchFamily="34" charset="0"/>
              </a:rPr>
              <a:t>Column</a:t>
            </a:r>
            <a:r>
              <a:rPr lang="de-DE" sz="1600" dirty="0" smtClean="0">
                <a:solidFill>
                  <a:schemeClr val="tx1"/>
                </a:solidFill>
                <a:latin typeface="Arial" panose="020B0604020202020204" pitchFamily="34" charset="0"/>
              </a:rPr>
              <a:t>/ bar </a:t>
            </a:r>
            <a:r>
              <a:rPr lang="de-DE" sz="1600" dirty="0" err="1" smtClean="0">
                <a:solidFill>
                  <a:schemeClr val="tx1"/>
                </a:solidFill>
                <a:latin typeface="Arial" panose="020B0604020202020204" pitchFamily="34" charset="0"/>
              </a:rPr>
              <a:t>chart</a:t>
            </a:r>
            <a:r>
              <a:rPr lang="de-DE" sz="1600" dirty="0" smtClean="0">
                <a:solidFill>
                  <a:schemeClr val="tx1"/>
                </a:solidFill>
                <a:latin typeface="Arial" panose="020B0604020202020204" pitchFamily="34" charset="0"/>
              </a:rPr>
              <a:t> </a:t>
            </a:r>
          </a:p>
          <a:p>
            <a:r>
              <a:rPr lang="de-DE" sz="1600" dirty="0" smtClean="0">
                <a:solidFill>
                  <a:schemeClr val="tx1"/>
                </a:solidFill>
                <a:latin typeface="Arial" panose="020B0604020202020204" pitchFamily="34" charset="0"/>
              </a:rPr>
              <a:t>(A7.3)</a:t>
            </a:r>
            <a:endParaRPr lang="de-DE" sz="1600" dirty="0">
              <a:solidFill>
                <a:schemeClr val="tx1"/>
              </a:solidFill>
              <a:latin typeface="Arial" panose="020B0604020202020204" pitchFamily="34" charset="0"/>
            </a:endParaRPr>
          </a:p>
        </p:txBody>
      </p:sp>
      <p:pic>
        <p:nvPicPr>
          <p:cNvPr id="21" name="Grafik 6">
            <a:hlinkClick r:id="rId8" action="ppaction://hlinksldjump"/>
          </p:cNvPr>
          <p:cNvPicPr>
            <a:picLocks noChangeAspect="1"/>
          </p:cNvPicPr>
          <p:nvPr/>
        </p:nvPicPr>
        <p:blipFill>
          <a:blip r:embed="rId9" cstate="print">
            <a:extLst>
              <a:ext uri="{28A0092B-C50C-407E-A947-70E740481C1C}">
                <a14:useLocalDpi xmlns:a14="http://schemas.microsoft.com/office/drawing/2010/main" val="0"/>
              </a:ext>
            </a:extLst>
          </a:blip>
          <a:srcRect r="64638"/>
          <a:stretch>
            <a:fillRect/>
          </a:stretch>
        </p:blipFill>
        <p:spPr bwMode="auto">
          <a:xfrm>
            <a:off x="8197881" y="279401"/>
            <a:ext cx="955644" cy="10636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15668195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hteck 8"/>
          <p:cNvSpPr/>
          <p:nvPr/>
        </p:nvSpPr>
        <p:spPr>
          <a:xfrm>
            <a:off x="0" y="0"/>
            <a:ext cx="9144000" cy="1514475"/>
          </a:xfrm>
          <a:prstGeom prst="rect">
            <a:avLst/>
          </a:prstGeom>
          <a:solidFill>
            <a:srgbClr val="D9D9D9"/>
          </a:solidFill>
          <a:ln>
            <a:solidFill>
              <a:srgbClr val="D9D9D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endParaRPr>
          </a:p>
        </p:txBody>
      </p:sp>
      <p:cxnSp>
        <p:nvCxnSpPr>
          <p:cNvPr id="8" name="Gerader Verbinder 7"/>
          <p:cNvCxnSpPr/>
          <p:nvPr/>
        </p:nvCxnSpPr>
        <p:spPr>
          <a:xfrm>
            <a:off x="0" y="1514475"/>
            <a:ext cx="9144000" cy="0"/>
          </a:xfrm>
          <a:prstGeom prst="line">
            <a:avLst/>
          </a:prstGeom>
          <a:ln w="76200">
            <a:solidFill>
              <a:srgbClr val="1F497D"/>
            </a:solidFill>
          </a:ln>
        </p:spPr>
        <p:style>
          <a:lnRef idx="1">
            <a:schemeClr val="accent1"/>
          </a:lnRef>
          <a:fillRef idx="0">
            <a:schemeClr val="accent1"/>
          </a:fillRef>
          <a:effectRef idx="0">
            <a:schemeClr val="accent1"/>
          </a:effectRef>
          <a:fontRef idx="minor">
            <a:schemeClr val="tx1"/>
          </a:fontRef>
        </p:style>
      </p:cxnSp>
      <p:sp>
        <p:nvSpPr>
          <p:cNvPr id="4" name="Titel 3"/>
          <p:cNvSpPr>
            <a:spLocks noGrp="1"/>
          </p:cNvSpPr>
          <p:nvPr>
            <p:ph type="title"/>
          </p:nvPr>
        </p:nvSpPr>
        <p:spPr>
          <a:xfrm>
            <a:off x="1714500" y="279401"/>
            <a:ext cx="5734050" cy="1063624"/>
          </a:xfrm>
        </p:spPr>
        <p:txBody>
          <a:bodyPr>
            <a:noAutofit/>
          </a:bodyPr>
          <a:lstStyle/>
          <a:p>
            <a:pPr algn="ctr">
              <a:spcAft>
                <a:spcPts val="0"/>
              </a:spcAft>
            </a:pPr>
            <a:r>
              <a:rPr lang="de-DE" sz="3200" b="1" dirty="0" smtClean="0">
                <a:solidFill>
                  <a:srgbClr val="76923C"/>
                </a:solidFill>
                <a:ea typeface="MS Mincho" panose="02020609040205080304" pitchFamily="49" charset="-128"/>
                <a:cs typeface="Times New Roman" panose="02020603050405020304" pitchFamily="18" charset="0"/>
              </a:rPr>
              <a:t>DIAGRAM</a:t>
            </a:r>
            <a:r>
              <a:rPr lang="de-DE" sz="2400" dirty="0">
                <a:ea typeface="MS Mincho" panose="02020609040205080304" pitchFamily="49" charset="-128"/>
                <a:cs typeface="Times New Roman" panose="02020603050405020304" pitchFamily="18" charset="0"/>
              </a:rPr>
              <a:t/>
            </a:r>
            <a:br>
              <a:rPr lang="de-DE" sz="2400" dirty="0">
                <a:ea typeface="MS Mincho" panose="02020609040205080304" pitchFamily="49" charset="-128"/>
                <a:cs typeface="Times New Roman" panose="02020603050405020304" pitchFamily="18" charset="0"/>
              </a:rPr>
            </a:br>
            <a:r>
              <a:rPr lang="de-DE" sz="2400" b="1" dirty="0" smtClean="0">
                <a:solidFill>
                  <a:srgbClr val="000000"/>
                </a:solidFill>
                <a:ea typeface="MS Mincho" panose="02020609040205080304" pitchFamily="49" charset="-128"/>
                <a:cs typeface="Times New Roman" panose="02020603050405020304" pitchFamily="18" charset="0"/>
              </a:rPr>
              <a:t>Can I </a:t>
            </a:r>
            <a:r>
              <a:rPr lang="de-DE" sz="2400" b="1" dirty="0" err="1" smtClean="0">
                <a:solidFill>
                  <a:srgbClr val="000000"/>
                </a:solidFill>
                <a:ea typeface="MS Mincho" panose="02020609040205080304" pitchFamily="49" charset="-128"/>
                <a:cs typeface="Times New Roman" panose="02020603050405020304" pitchFamily="18" charset="0"/>
              </a:rPr>
              <a:t>assign</a:t>
            </a:r>
            <a:r>
              <a:rPr lang="de-DE" sz="2400" b="1" dirty="0" smtClean="0">
                <a:solidFill>
                  <a:srgbClr val="000000"/>
                </a:solidFill>
                <a:ea typeface="MS Mincho" panose="02020609040205080304" pitchFamily="49" charset="-128"/>
                <a:cs typeface="Times New Roman" panose="02020603050405020304" pitchFamily="18" charset="0"/>
              </a:rPr>
              <a:t> </a:t>
            </a:r>
            <a:r>
              <a:rPr lang="de-DE" sz="2400" b="1" dirty="0" err="1" smtClean="0">
                <a:solidFill>
                  <a:srgbClr val="000000"/>
                </a:solidFill>
                <a:ea typeface="MS Mincho" panose="02020609040205080304" pitchFamily="49" charset="-128"/>
                <a:cs typeface="Times New Roman" panose="02020603050405020304" pitchFamily="18" charset="0"/>
              </a:rPr>
              <a:t>the</a:t>
            </a:r>
            <a:r>
              <a:rPr lang="de-DE" sz="2400" b="1" dirty="0" smtClean="0">
                <a:solidFill>
                  <a:srgbClr val="000000"/>
                </a:solidFill>
                <a:ea typeface="MS Mincho" panose="02020609040205080304" pitchFamily="49" charset="-128"/>
                <a:cs typeface="Times New Roman" panose="02020603050405020304" pitchFamily="18" charset="0"/>
              </a:rPr>
              <a:t> variables </a:t>
            </a:r>
            <a:r>
              <a:rPr lang="de-DE" sz="2400" b="1" dirty="0" err="1" smtClean="0">
                <a:solidFill>
                  <a:srgbClr val="000000"/>
                </a:solidFill>
                <a:ea typeface="MS Mincho" panose="02020609040205080304" pitchFamily="49" charset="-128"/>
                <a:cs typeface="Times New Roman" panose="02020603050405020304" pitchFamily="18" charset="0"/>
              </a:rPr>
              <a:t>to</a:t>
            </a:r>
            <a:r>
              <a:rPr lang="de-DE" sz="2400" b="1" dirty="0" smtClean="0">
                <a:solidFill>
                  <a:srgbClr val="000000"/>
                </a:solidFill>
                <a:ea typeface="MS Mincho" panose="02020609040205080304" pitchFamily="49" charset="-128"/>
                <a:cs typeface="Times New Roman" panose="02020603050405020304" pitchFamily="18" charset="0"/>
              </a:rPr>
              <a:t> </a:t>
            </a:r>
            <a:r>
              <a:rPr lang="de-DE" sz="2400" b="1" dirty="0" err="1" smtClean="0">
                <a:solidFill>
                  <a:srgbClr val="000000"/>
                </a:solidFill>
                <a:ea typeface="MS Mincho" panose="02020609040205080304" pitchFamily="49" charset="-128"/>
                <a:cs typeface="Times New Roman" panose="02020603050405020304" pitchFamily="18" charset="0"/>
              </a:rPr>
              <a:t>the</a:t>
            </a:r>
            <a:r>
              <a:rPr lang="de-DE" sz="2400" b="1" dirty="0" smtClean="0">
                <a:solidFill>
                  <a:srgbClr val="000000"/>
                </a:solidFill>
                <a:ea typeface="MS Mincho" panose="02020609040205080304" pitchFamily="49" charset="-128"/>
                <a:cs typeface="Times New Roman" panose="02020603050405020304" pitchFamily="18" charset="0"/>
              </a:rPr>
              <a:t> </a:t>
            </a:r>
            <a:r>
              <a:rPr lang="de-DE" sz="2400" b="1" dirty="0" err="1" smtClean="0">
                <a:solidFill>
                  <a:srgbClr val="000000"/>
                </a:solidFill>
                <a:ea typeface="MS Mincho" panose="02020609040205080304" pitchFamily="49" charset="-128"/>
                <a:cs typeface="Times New Roman" panose="02020603050405020304" pitchFamily="18" charset="0"/>
              </a:rPr>
              <a:t>exes</a:t>
            </a:r>
            <a:r>
              <a:rPr lang="de-DE" sz="2400" b="1" dirty="0" smtClean="0">
                <a:solidFill>
                  <a:srgbClr val="000000"/>
                </a:solidFill>
                <a:ea typeface="MS Mincho" panose="02020609040205080304" pitchFamily="49" charset="-128"/>
                <a:cs typeface="Times New Roman" panose="02020603050405020304" pitchFamily="18" charset="0"/>
              </a:rPr>
              <a:t>?</a:t>
            </a:r>
            <a:endParaRPr lang="de-DE" sz="2400" dirty="0"/>
          </a:p>
        </p:txBody>
      </p:sp>
      <p:sp>
        <p:nvSpPr>
          <p:cNvPr id="6" name="Rechteck 5"/>
          <p:cNvSpPr/>
          <p:nvPr/>
        </p:nvSpPr>
        <p:spPr>
          <a:xfrm flipH="1" flipV="1">
            <a:off x="0" y="0"/>
            <a:ext cx="9144000" cy="6858000"/>
          </a:xfrm>
          <a:prstGeom prst="rect">
            <a:avLst/>
          </a:prstGeom>
          <a:no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endParaRPr>
          </a:p>
        </p:txBody>
      </p:sp>
      <p:sp>
        <p:nvSpPr>
          <p:cNvPr id="10" name="Textfeld 9"/>
          <p:cNvSpPr txBox="1"/>
          <p:nvPr/>
        </p:nvSpPr>
        <p:spPr>
          <a:xfrm>
            <a:off x="333375" y="419100"/>
            <a:ext cx="1083815" cy="707886"/>
          </a:xfrm>
          <a:prstGeom prst="rect">
            <a:avLst/>
          </a:prstGeom>
          <a:noFill/>
        </p:spPr>
        <p:txBody>
          <a:bodyPr wrap="square" rtlCol="0">
            <a:spAutoFit/>
          </a:bodyPr>
          <a:lstStyle/>
          <a:p>
            <a:r>
              <a:rPr lang="de-DE" sz="4000" b="1" dirty="0" smtClean="0">
                <a:solidFill>
                  <a:schemeClr val="accent2"/>
                </a:solidFill>
                <a:latin typeface="Arial" panose="020B0604020202020204" pitchFamily="34" charset="0"/>
              </a:rPr>
              <a:t>A8</a:t>
            </a:r>
            <a:endParaRPr lang="de-DE" sz="4000" b="1" dirty="0">
              <a:solidFill>
                <a:schemeClr val="accent2"/>
              </a:solidFill>
              <a:latin typeface="Arial" panose="020B0604020202020204" pitchFamily="34" charset="0"/>
            </a:endParaRPr>
          </a:p>
        </p:txBody>
      </p:sp>
      <p:sp>
        <p:nvSpPr>
          <p:cNvPr id="16" name="Textfeld 15"/>
          <p:cNvSpPr txBox="1"/>
          <p:nvPr/>
        </p:nvSpPr>
        <p:spPr>
          <a:xfrm>
            <a:off x="7448550" y="188267"/>
            <a:ext cx="1398140" cy="461665"/>
          </a:xfrm>
          <a:prstGeom prst="rect">
            <a:avLst/>
          </a:prstGeom>
          <a:noFill/>
        </p:spPr>
        <p:txBody>
          <a:bodyPr wrap="none" rtlCol="0">
            <a:spAutoFit/>
          </a:bodyPr>
          <a:lstStyle/>
          <a:p>
            <a:r>
              <a:rPr lang="de-DE" sz="2400" b="1" dirty="0" smtClean="0">
                <a:solidFill>
                  <a:schemeClr val="accent1">
                    <a:lumMod val="50000"/>
                  </a:schemeClr>
                </a:solidFill>
                <a:latin typeface="Arial" panose="020B0604020202020204" pitchFamily="34" charset="0"/>
              </a:rPr>
              <a:t>FaSMEd</a:t>
            </a:r>
            <a:endParaRPr lang="de-DE" sz="2400" b="1" dirty="0">
              <a:solidFill>
                <a:schemeClr val="accent1">
                  <a:lumMod val="50000"/>
                </a:schemeClr>
              </a:solidFill>
              <a:latin typeface="Arial" panose="020B0604020202020204" pitchFamily="34" charset="0"/>
            </a:endParaRPr>
          </a:p>
        </p:txBody>
      </p:sp>
      <p:sp>
        <p:nvSpPr>
          <p:cNvPr id="11" name="Inhaltsplatzhalter 13"/>
          <p:cNvSpPr>
            <a:spLocks noGrp="1"/>
          </p:cNvSpPr>
          <p:nvPr>
            <p:ph idx="1"/>
          </p:nvPr>
        </p:nvSpPr>
        <p:spPr>
          <a:xfrm>
            <a:off x="333374" y="1730514"/>
            <a:ext cx="8463154" cy="4761726"/>
          </a:xfrm>
        </p:spPr>
        <p:txBody>
          <a:bodyPr>
            <a:normAutofit/>
          </a:bodyPr>
          <a:lstStyle/>
          <a:p>
            <a:pPr marL="0" indent="0">
              <a:lnSpc>
                <a:spcPct val="150000"/>
              </a:lnSpc>
              <a:spcAft>
                <a:spcPts val="0"/>
              </a:spcAft>
              <a:buNone/>
            </a:pPr>
            <a:r>
              <a:rPr lang="en-US" sz="2000" dirty="0"/>
              <a:t>It is important that the experiment variables are correctly assigned so that your classmates can easily read the data </a:t>
            </a:r>
            <a:r>
              <a:rPr lang="en-US" sz="2000" dirty="0" smtClean="0"/>
              <a:t>values out of </a:t>
            </a:r>
            <a:r>
              <a:rPr lang="en-US" sz="2000" dirty="0"/>
              <a:t>your graph</a:t>
            </a:r>
            <a:r>
              <a:rPr lang="de-DE" sz="2000" dirty="0" smtClean="0">
                <a:ea typeface="MS Mincho" panose="02020609040205080304" pitchFamily="49" charset="-128"/>
                <a:cs typeface="Times New Roman" panose="02020603050405020304" pitchFamily="18" charset="0"/>
              </a:rPr>
              <a:t>.</a:t>
            </a:r>
            <a:endParaRPr lang="de-DE" sz="1800" dirty="0">
              <a:ea typeface="MS Mincho" panose="02020609040205080304" pitchFamily="49" charset="-128"/>
              <a:cs typeface="Times New Roman" panose="02020603050405020304" pitchFamily="18" charset="0"/>
            </a:endParaRPr>
          </a:p>
          <a:p>
            <a:pPr marL="0" indent="0">
              <a:lnSpc>
                <a:spcPct val="150000"/>
              </a:lnSpc>
              <a:spcAft>
                <a:spcPts val="0"/>
              </a:spcAft>
              <a:buNone/>
            </a:pPr>
            <a:r>
              <a:rPr lang="de-DE" sz="2000" b="1" dirty="0">
                <a:ea typeface="MS Mincho" panose="02020609040205080304" pitchFamily="49" charset="-128"/>
                <a:cs typeface="Times New Roman" panose="02020603050405020304" pitchFamily="18" charset="0"/>
              </a:rPr>
              <a:t>  </a:t>
            </a:r>
            <a:endParaRPr lang="de-DE" sz="2000" dirty="0">
              <a:ea typeface="MS Mincho" panose="02020609040205080304" pitchFamily="49" charset="-128"/>
              <a:cs typeface="Times New Roman" panose="02020603050405020304" pitchFamily="18" charset="0"/>
            </a:endParaRPr>
          </a:p>
          <a:p>
            <a:pPr marL="0" indent="0">
              <a:buNone/>
            </a:pPr>
            <a:r>
              <a:rPr lang="en-US" sz="2400" b="1" dirty="0"/>
              <a:t>Which axis is assigned with the time, and which one is assigned with the measured effects?</a:t>
            </a:r>
            <a:endParaRPr lang="de-DE" sz="2400" dirty="0"/>
          </a:p>
        </p:txBody>
      </p:sp>
      <p:sp>
        <p:nvSpPr>
          <p:cNvPr id="12" name="Pfeil nach rechts 11">
            <a:hlinkClick r:id="" action="ppaction://hlinkshowjump?jump=lastslideviewed"/>
          </p:cNvPr>
          <p:cNvSpPr/>
          <p:nvPr/>
        </p:nvSpPr>
        <p:spPr>
          <a:xfrm rot="10800000">
            <a:off x="196469" y="6006978"/>
            <a:ext cx="578675" cy="566003"/>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endParaRPr>
          </a:p>
        </p:txBody>
      </p:sp>
      <p:sp>
        <p:nvSpPr>
          <p:cNvPr id="13" name="Pfeil nach rechts 12">
            <a:hlinkClick r:id="" action="ppaction://hlinkshowjump?jump=nextslide"/>
          </p:cNvPr>
          <p:cNvSpPr/>
          <p:nvPr/>
        </p:nvSpPr>
        <p:spPr>
          <a:xfrm>
            <a:off x="7548563" y="5442433"/>
            <a:ext cx="1252728" cy="122529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endParaRPr>
          </a:p>
        </p:txBody>
      </p:sp>
      <p:pic>
        <p:nvPicPr>
          <p:cNvPr id="14" name="Grafik 6">
            <a:hlinkClick r:id="rId2" action="ppaction://hlinksldjump"/>
          </p:cNvPr>
          <p:cNvPicPr>
            <a:picLocks noChangeAspect="1"/>
          </p:cNvPicPr>
          <p:nvPr/>
        </p:nvPicPr>
        <p:blipFill>
          <a:blip r:embed="rId3" cstate="print">
            <a:extLst>
              <a:ext uri="{28A0092B-C50C-407E-A947-70E740481C1C}">
                <a14:useLocalDpi xmlns:a14="http://schemas.microsoft.com/office/drawing/2010/main" val="0"/>
              </a:ext>
            </a:extLst>
          </a:blip>
          <a:srcRect r="64638"/>
          <a:stretch>
            <a:fillRect/>
          </a:stretch>
        </p:blipFill>
        <p:spPr bwMode="auto">
          <a:xfrm>
            <a:off x="8197881" y="279401"/>
            <a:ext cx="955644" cy="10636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706863495"/>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hteck 8"/>
          <p:cNvSpPr/>
          <p:nvPr/>
        </p:nvSpPr>
        <p:spPr>
          <a:xfrm>
            <a:off x="0" y="0"/>
            <a:ext cx="9144000" cy="1514475"/>
          </a:xfrm>
          <a:prstGeom prst="rect">
            <a:avLst/>
          </a:prstGeom>
          <a:solidFill>
            <a:srgbClr val="D9D9D9"/>
          </a:solidFill>
          <a:ln>
            <a:solidFill>
              <a:srgbClr val="D9D9D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endParaRPr>
          </a:p>
        </p:txBody>
      </p:sp>
      <p:cxnSp>
        <p:nvCxnSpPr>
          <p:cNvPr id="8" name="Gerader Verbinder 7"/>
          <p:cNvCxnSpPr/>
          <p:nvPr/>
        </p:nvCxnSpPr>
        <p:spPr>
          <a:xfrm>
            <a:off x="0" y="1514475"/>
            <a:ext cx="9144000" cy="0"/>
          </a:xfrm>
          <a:prstGeom prst="line">
            <a:avLst/>
          </a:prstGeom>
          <a:ln w="76200">
            <a:solidFill>
              <a:srgbClr val="1F497D"/>
            </a:solidFill>
          </a:ln>
        </p:spPr>
        <p:style>
          <a:lnRef idx="1">
            <a:schemeClr val="accent1"/>
          </a:lnRef>
          <a:fillRef idx="0">
            <a:schemeClr val="accent1"/>
          </a:fillRef>
          <a:effectRef idx="0">
            <a:schemeClr val="accent1"/>
          </a:effectRef>
          <a:fontRef idx="minor">
            <a:schemeClr val="tx1"/>
          </a:fontRef>
        </p:style>
      </p:cxnSp>
      <p:sp>
        <p:nvSpPr>
          <p:cNvPr id="4" name="Titel 3"/>
          <p:cNvSpPr>
            <a:spLocks noGrp="1"/>
          </p:cNvSpPr>
          <p:nvPr>
            <p:ph type="title"/>
          </p:nvPr>
        </p:nvSpPr>
        <p:spPr>
          <a:xfrm>
            <a:off x="1714500" y="279401"/>
            <a:ext cx="5734050" cy="1063624"/>
          </a:xfrm>
        </p:spPr>
        <p:txBody>
          <a:bodyPr/>
          <a:lstStyle/>
          <a:p>
            <a:pPr algn="ctr"/>
            <a:r>
              <a:rPr lang="de-DE" dirty="0" smtClean="0"/>
              <a:t>Solution</a:t>
            </a:r>
            <a:endParaRPr lang="de-DE" dirty="0"/>
          </a:p>
        </p:txBody>
      </p:sp>
      <p:sp>
        <p:nvSpPr>
          <p:cNvPr id="6" name="Rechteck 5"/>
          <p:cNvSpPr/>
          <p:nvPr/>
        </p:nvSpPr>
        <p:spPr>
          <a:xfrm flipH="1" flipV="1">
            <a:off x="0" y="0"/>
            <a:ext cx="9144000" cy="6858000"/>
          </a:xfrm>
          <a:prstGeom prst="rect">
            <a:avLst/>
          </a:prstGeom>
          <a:no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endParaRPr>
          </a:p>
        </p:txBody>
      </p:sp>
      <p:sp>
        <p:nvSpPr>
          <p:cNvPr id="10" name="Textfeld 9"/>
          <p:cNvSpPr txBox="1"/>
          <p:nvPr/>
        </p:nvSpPr>
        <p:spPr>
          <a:xfrm>
            <a:off x="333375" y="419100"/>
            <a:ext cx="979610" cy="707886"/>
          </a:xfrm>
          <a:prstGeom prst="rect">
            <a:avLst/>
          </a:prstGeom>
          <a:noFill/>
        </p:spPr>
        <p:txBody>
          <a:bodyPr wrap="square" rtlCol="0">
            <a:spAutoFit/>
          </a:bodyPr>
          <a:lstStyle/>
          <a:p>
            <a:r>
              <a:rPr lang="de-DE" sz="4000" b="1" dirty="0" smtClean="0">
                <a:solidFill>
                  <a:schemeClr val="accent2"/>
                </a:solidFill>
                <a:latin typeface="Arial" panose="020B0604020202020204" pitchFamily="34" charset="0"/>
              </a:rPr>
              <a:t>A8</a:t>
            </a:r>
            <a:endParaRPr lang="de-DE" sz="4000" b="1" dirty="0">
              <a:solidFill>
                <a:schemeClr val="accent2"/>
              </a:solidFill>
              <a:latin typeface="Arial" panose="020B0604020202020204" pitchFamily="34" charset="0"/>
            </a:endParaRPr>
          </a:p>
        </p:txBody>
      </p:sp>
      <p:sp>
        <p:nvSpPr>
          <p:cNvPr id="16" name="Textfeld 15"/>
          <p:cNvSpPr txBox="1"/>
          <p:nvPr/>
        </p:nvSpPr>
        <p:spPr>
          <a:xfrm>
            <a:off x="7448550" y="188267"/>
            <a:ext cx="1398140" cy="461665"/>
          </a:xfrm>
          <a:prstGeom prst="rect">
            <a:avLst/>
          </a:prstGeom>
          <a:noFill/>
        </p:spPr>
        <p:txBody>
          <a:bodyPr wrap="none" rtlCol="0">
            <a:spAutoFit/>
          </a:bodyPr>
          <a:lstStyle/>
          <a:p>
            <a:r>
              <a:rPr lang="de-DE" sz="2400" b="1" dirty="0" smtClean="0">
                <a:solidFill>
                  <a:schemeClr val="accent1">
                    <a:lumMod val="50000"/>
                  </a:schemeClr>
                </a:solidFill>
                <a:latin typeface="Arial" panose="020B0604020202020204" pitchFamily="34" charset="0"/>
              </a:rPr>
              <a:t>FaSMEd</a:t>
            </a:r>
            <a:endParaRPr lang="de-DE" sz="2400" b="1" dirty="0">
              <a:solidFill>
                <a:schemeClr val="accent1">
                  <a:lumMod val="50000"/>
                </a:schemeClr>
              </a:solidFill>
              <a:latin typeface="Arial" panose="020B0604020202020204" pitchFamily="34" charset="0"/>
            </a:endParaRPr>
          </a:p>
        </p:txBody>
      </p:sp>
      <p:sp>
        <p:nvSpPr>
          <p:cNvPr id="11" name="Pfeil nach rechts 10">
            <a:hlinkClick r:id="" action="ppaction://hlinkshowjump?jump=lastslideviewed"/>
          </p:cNvPr>
          <p:cNvSpPr/>
          <p:nvPr/>
        </p:nvSpPr>
        <p:spPr>
          <a:xfrm rot="10800000">
            <a:off x="196469" y="6006978"/>
            <a:ext cx="578675" cy="566003"/>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endParaRPr>
          </a:p>
        </p:txBody>
      </p:sp>
      <p:sp>
        <p:nvSpPr>
          <p:cNvPr id="12" name="Textfeld 11"/>
          <p:cNvSpPr txBox="1"/>
          <p:nvPr/>
        </p:nvSpPr>
        <p:spPr>
          <a:xfrm>
            <a:off x="1714500" y="2565508"/>
            <a:ext cx="5656684" cy="400110"/>
          </a:xfrm>
          <a:prstGeom prst="rect">
            <a:avLst/>
          </a:prstGeom>
          <a:solidFill>
            <a:schemeClr val="accent1"/>
          </a:solidFill>
        </p:spPr>
        <p:style>
          <a:lnRef idx="2">
            <a:schemeClr val="accent1"/>
          </a:lnRef>
          <a:fillRef idx="1">
            <a:schemeClr val="lt1"/>
          </a:fillRef>
          <a:effectRef idx="0">
            <a:schemeClr val="accent1"/>
          </a:effectRef>
          <a:fontRef idx="minor">
            <a:schemeClr val="dk1"/>
          </a:fontRef>
        </p:style>
        <p:txBody>
          <a:bodyPr wrap="square" rtlCol="0">
            <a:spAutoFit/>
          </a:bodyPr>
          <a:lstStyle/>
          <a:p>
            <a:r>
              <a:rPr lang="de-DE" sz="2000" b="1" dirty="0" err="1" smtClean="0">
                <a:solidFill>
                  <a:schemeClr val="bg1"/>
                </a:solidFill>
                <a:latin typeface="Arial" panose="020B0604020202020204" pitchFamily="34" charset="0"/>
              </a:rPr>
              <a:t>How</a:t>
            </a:r>
            <a:r>
              <a:rPr lang="de-DE" sz="2000" b="1" dirty="0" smtClean="0">
                <a:solidFill>
                  <a:schemeClr val="bg1"/>
                </a:solidFill>
                <a:latin typeface="Arial" panose="020B0604020202020204" pitchFamily="34" charset="0"/>
              </a:rPr>
              <a:t> </a:t>
            </a:r>
            <a:r>
              <a:rPr lang="de-DE" sz="2000" b="1" dirty="0" err="1" smtClean="0">
                <a:solidFill>
                  <a:schemeClr val="bg1"/>
                </a:solidFill>
                <a:latin typeface="Arial" panose="020B0604020202020204" pitchFamily="34" charset="0"/>
              </a:rPr>
              <a:t>did</a:t>
            </a:r>
            <a:r>
              <a:rPr lang="de-DE" sz="2000" b="1" dirty="0" smtClean="0">
                <a:solidFill>
                  <a:schemeClr val="bg1"/>
                </a:solidFill>
                <a:latin typeface="Arial" panose="020B0604020202020204" pitchFamily="34" charset="0"/>
              </a:rPr>
              <a:t> </a:t>
            </a:r>
            <a:r>
              <a:rPr lang="de-DE" sz="2000" b="1" dirty="0" err="1" smtClean="0">
                <a:solidFill>
                  <a:schemeClr val="bg1"/>
                </a:solidFill>
                <a:latin typeface="Arial" panose="020B0604020202020204" pitchFamily="34" charset="0"/>
              </a:rPr>
              <a:t>you</a:t>
            </a:r>
            <a:r>
              <a:rPr lang="de-DE" sz="2000" b="1" dirty="0" smtClean="0">
                <a:solidFill>
                  <a:schemeClr val="bg1"/>
                </a:solidFill>
                <a:latin typeface="Arial" panose="020B0604020202020204" pitchFamily="34" charset="0"/>
              </a:rPr>
              <a:t> </a:t>
            </a:r>
            <a:r>
              <a:rPr lang="de-DE" sz="2000" b="1" dirty="0" err="1" smtClean="0">
                <a:solidFill>
                  <a:schemeClr val="bg1"/>
                </a:solidFill>
                <a:latin typeface="Arial" panose="020B0604020202020204" pitchFamily="34" charset="0"/>
              </a:rPr>
              <a:t>label</a:t>
            </a:r>
            <a:r>
              <a:rPr lang="de-DE" sz="2000" b="1" dirty="0" smtClean="0">
                <a:solidFill>
                  <a:schemeClr val="bg1"/>
                </a:solidFill>
                <a:latin typeface="Arial" panose="020B0604020202020204" pitchFamily="34" charset="0"/>
              </a:rPr>
              <a:t> </a:t>
            </a:r>
            <a:r>
              <a:rPr lang="de-DE" sz="2000" b="1" dirty="0" err="1" smtClean="0">
                <a:solidFill>
                  <a:schemeClr val="bg1"/>
                </a:solidFill>
                <a:latin typeface="Arial" panose="020B0604020202020204" pitchFamily="34" charset="0"/>
              </a:rPr>
              <a:t>your</a:t>
            </a:r>
            <a:r>
              <a:rPr lang="de-DE" sz="2000" b="1" dirty="0" smtClean="0">
                <a:solidFill>
                  <a:schemeClr val="bg1"/>
                </a:solidFill>
                <a:latin typeface="Arial" panose="020B0604020202020204" pitchFamily="34" charset="0"/>
              </a:rPr>
              <a:t> </a:t>
            </a:r>
            <a:r>
              <a:rPr lang="de-DE" sz="2000" b="1" dirty="0" err="1" smtClean="0">
                <a:solidFill>
                  <a:schemeClr val="bg1"/>
                </a:solidFill>
                <a:latin typeface="Arial" panose="020B0604020202020204" pitchFamily="34" charset="0"/>
              </a:rPr>
              <a:t>axes</a:t>
            </a:r>
            <a:r>
              <a:rPr lang="de-DE" sz="2000" b="1" dirty="0" smtClean="0">
                <a:solidFill>
                  <a:schemeClr val="bg1"/>
                </a:solidFill>
                <a:latin typeface="Arial" panose="020B0604020202020204" pitchFamily="34" charset="0"/>
              </a:rPr>
              <a:t>?</a:t>
            </a:r>
            <a:endParaRPr lang="de-DE" sz="2000" b="1" dirty="0">
              <a:solidFill>
                <a:schemeClr val="bg1"/>
              </a:solidFill>
              <a:latin typeface="Arial" panose="020B0604020202020204" pitchFamily="34" charset="0"/>
            </a:endParaRPr>
          </a:p>
        </p:txBody>
      </p:sp>
      <p:sp>
        <p:nvSpPr>
          <p:cNvPr id="13" name="Textfeld 12">
            <a:hlinkClick r:id="rId2" action="ppaction://hlinksldjump"/>
          </p:cNvPr>
          <p:cNvSpPr txBox="1"/>
          <p:nvPr/>
        </p:nvSpPr>
        <p:spPr>
          <a:xfrm>
            <a:off x="1714500" y="2960506"/>
            <a:ext cx="5656684" cy="400110"/>
          </a:xfrm>
          <a:prstGeom prst="rect">
            <a:avLst/>
          </a:prstGeom>
          <a:solidFill>
            <a:schemeClr val="accent1">
              <a:lumMod val="20000"/>
              <a:lumOff val="80000"/>
            </a:schemeClr>
          </a:solidFill>
        </p:spPr>
        <p:style>
          <a:lnRef idx="2">
            <a:schemeClr val="accent1"/>
          </a:lnRef>
          <a:fillRef idx="1">
            <a:schemeClr val="lt1"/>
          </a:fillRef>
          <a:effectRef idx="0">
            <a:schemeClr val="accent1"/>
          </a:effectRef>
          <a:fontRef idx="minor">
            <a:schemeClr val="dk1"/>
          </a:fontRef>
        </p:style>
        <p:txBody>
          <a:bodyPr wrap="square" rtlCol="0">
            <a:spAutoFit/>
          </a:bodyPr>
          <a:lstStyle/>
          <a:p>
            <a:r>
              <a:rPr lang="en-US" sz="2000" dirty="0"/>
              <a:t>I assigned the time to the x-axis</a:t>
            </a:r>
            <a:r>
              <a:rPr lang="de-DE" sz="2000" dirty="0" smtClean="0">
                <a:solidFill>
                  <a:schemeClr val="tx1"/>
                </a:solidFill>
                <a:latin typeface="Arial" panose="020B0604020202020204" pitchFamily="34" charset="0"/>
              </a:rPr>
              <a:t>. (A8.1)</a:t>
            </a:r>
          </a:p>
        </p:txBody>
      </p:sp>
      <p:sp>
        <p:nvSpPr>
          <p:cNvPr id="14" name="Textfeld 13">
            <a:hlinkClick r:id="rId3" action="ppaction://hlinksldjump"/>
          </p:cNvPr>
          <p:cNvSpPr txBox="1"/>
          <p:nvPr/>
        </p:nvSpPr>
        <p:spPr>
          <a:xfrm>
            <a:off x="1714500" y="3360616"/>
            <a:ext cx="5656684" cy="400110"/>
          </a:xfrm>
          <a:prstGeom prst="rect">
            <a:avLst/>
          </a:prstGeom>
          <a:solidFill>
            <a:schemeClr val="bg1">
              <a:lumMod val="95000"/>
            </a:schemeClr>
          </a:solidFill>
        </p:spPr>
        <p:style>
          <a:lnRef idx="2">
            <a:schemeClr val="accent1"/>
          </a:lnRef>
          <a:fillRef idx="1">
            <a:schemeClr val="lt1"/>
          </a:fillRef>
          <a:effectRef idx="0">
            <a:schemeClr val="accent1"/>
          </a:effectRef>
          <a:fontRef idx="minor">
            <a:schemeClr val="dk1"/>
          </a:fontRef>
        </p:style>
        <p:txBody>
          <a:bodyPr wrap="square" rtlCol="0">
            <a:spAutoFit/>
          </a:bodyPr>
          <a:lstStyle/>
          <a:p>
            <a:r>
              <a:rPr lang="en-US" sz="2000" dirty="0"/>
              <a:t>I assigned the time to the </a:t>
            </a:r>
            <a:r>
              <a:rPr lang="en-US" sz="2000" dirty="0" smtClean="0"/>
              <a:t>y-axis</a:t>
            </a:r>
            <a:r>
              <a:rPr lang="de-DE" sz="2000" dirty="0" smtClean="0">
                <a:solidFill>
                  <a:schemeClr val="tx1"/>
                </a:solidFill>
                <a:latin typeface="Arial" panose="020B0604020202020204" pitchFamily="34" charset="0"/>
              </a:rPr>
              <a:t>. (A9)</a:t>
            </a:r>
          </a:p>
        </p:txBody>
      </p:sp>
      <p:sp>
        <p:nvSpPr>
          <p:cNvPr id="17" name="Textfeld 16">
            <a:hlinkClick r:id="rId2" action="ppaction://hlinksldjump"/>
          </p:cNvPr>
          <p:cNvSpPr txBox="1"/>
          <p:nvPr/>
        </p:nvSpPr>
        <p:spPr>
          <a:xfrm>
            <a:off x="1714500" y="3755613"/>
            <a:ext cx="5656684" cy="400110"/>
          </a:xfrm>
          <a:prstGeom prst="rect">
            <a:avLst/>
          </a:prstGeom>
          <a:solidFill>
            <a:schemeClr val="accent1">
              <a:lumMod val="20000"/>
              <a:lumOff val="80000"/>
            </a:schemeClr>
          </a:solidFill>
        </p:spPr>
        <p:style>
          <a:lnRef idx="2">
            <a:schemeClr val="accent1"/>
          </a:lnRef>
          <a:fillRef idx="1">
            <a:schemeClr val="lt1"/>
          </a:fillRef>
          <a:effectRef idx="0">
            <a:schemeClr val="accent1"/>
          </a:effectRef>
          <a:fontRef idx="minor">
            <a:schemeClr val="dk1"/>
          </a:fontRef>
        </p:style>
        <p:txBody>
          <a:bodyPr wrap="square" rtlCol="0">
            <a:spAutoFit/>
          </a:bodyPr>
          <a:lstStyle/>
          <a:p>
            <a:r>
              <a:rPr lang="en-US" sz="2000" dirty="0"/>
              <a:t>I’ve chosen a different assignment</a:t>
            </a:r>
            <a:r>
              <a:rPr lang="de-DE" sz="2000" dirty="0" smtClean="0">
                <a:solidFill>
                  <a:schemeClr val="tx1"/>
                </a:solidFill>
                <a:latin typeface="Arial" panose="020B0604020202020204" pitchFamily="34" charset="0"/>
              </a:rPr>
              <a:t>. (A8.1)</a:t>
            </a:r>
          </a:p>
        </p:txBody>
      </p:sp>
      <p:pic>
        <p:nvPicPr>
          <p:cNvPr id="18" name="Grafik 6">
            <a:hlinkClick r:id="rId4" action="ppaction://hlinksldjump"/>
          </p:cNvPr>
          <p:cNvPicPr>
            <a:picLocks noChangeAspect="1"/>
          </p:cNvPicPr>
          <p:nvPr/>
        </p:nvPicPr>
        <p:blipFill>
          <a:blip r:embed="rId5" cstate="print">
            <a:extLst>
              <a:ext uri="{28A0092B-C50C-407E-A947-70E740481C1C}">
                <a14:useLocalDpi xmlns:a14="http://schemas.microsoft.com/office/drawing/2010/main" val="0"/>
              </a:ext>
            </a:extLst>
          </a:blip>
          <a:srcRect r="64638"/>
          <a:stretch>
            <a:fillRect/>
          </a:stretch>
        </p:blipFill>
        <p:spPr bwMode="auto">
          <a:xfrm>
            <a:off x="8197881" y="279401"/>
            <a:ext cx="955644" cy="10636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3226856"/>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hteck 8"/>
          <p:cNvSpPr/>
          <p:nvPr/>
        </p:nvSpPr>
        <p:spPr>
          <a:xfrm>
            <a:off x="0" y="0"/>
            <a:ext cx="9144000" cy="1514475"/>
          </a:xfrm>
          <a:prstGeom prst="rect">
            <a:avLst/>
          </a:prstGeom>
          <a:solidFill>
            <a:srgbClr val="D9D9D9"/>
          </a:solidFill>
          <a:ln>
            <a:solidFill>
              <a:srgbClr val="D9D9D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endParaRPr>
          </a:p>
        </p:txBody>
      </p:sp>
      <p:cxnSp>
        <p:nvCxnSpPr>
          <p:cNvPr id="8" name="Gerader Verbinder 7"/>
          <p:cNvCxnSpPr/>
          <p:nvPr/>
        </p:nvCxnSpPr>
        <p:spPr>
          <a:xfrm>
            <a:off x="0" y="1514475"/>
            <a:ext cx="9144000" cy="0"/>
          </a:xfrm>
          <a:prstGeom prst="line">
            <a:avLst/>
          </a:prstGeom>
          <a:ln w="76200">
            <a:solidFill>
              <a:srgbClr val="1F497D"/>
            </a:solidFill>
          </a:ln>
        </p:spPr>
        <p:style>
          <a:lnRef idx="1">
            <a:schemeClr val="accent1"/>
          </a:lnRef>
          <a:fillRef idx="0">
            <a:schemeClr val="accent1"/>
          </a:fillRef>
          <a:effectRef idx="0">
            <a:schemeClr val="accent1"/>
          </a:effectRef>
          <a:fontRef idx="minor">
            <a:schemeClr val="tx1"/>
          </a:fontRef>
        </p:style>
      </p:cxnSp>
      <p:sp>
        <p:nvSpPr>
          <p:cNvPr id="4" name="Titel 3"/>
          <p:cNvSpPr>
            <a:spLocks noGrp="1"/>
          </p:cNvSpPr>
          <p:nvPr>
            <p:ph type="title"/>
          </p:nvPr>
        </p:nvSpPr>
        <p:spPr>
          <a:xfrm>
            <a:off x="1714500" y="279401"/>
            <a:ext cx="5734050" cy="1063624"/>
          </a:xfrm>
        </p:spPr>
        <p:txBody>
          <a:bodyPr>
            <a:noAutofit/>
          </a:bodyPr>
          <a:lstStyle/>
          <a:p>
            <a:pPr algn="ctr">
              <a:spcAft>
                <a:spcPts val="0"/>
              </a:spcAft>
            </a:pPr>
            <a:r>
              <a:rPr lang="de-DE" sz="3200" b="1" dirty="0" smtClean="0">
                <a:solidFill>
                  <a:srgbClr val="76923C"/>
                </a:solidFill>
                <a:ea typeface="MS Mincho" panose="02020609040205080304" pitchFamily="49" charset="-128"/>
                <a:cs typeface="Times New Roman" panose="02020603050405020304" pitchFamily="18" charset="0"/>
              </a:rPr>
              <a:t>DIAGRAM</a:t>
            </a:r>
            <a:r>
              <a:rPr lang="de-DE" sz="2400" dirty="0">
                <a:ea typeface="MS Mincho" panose="02020609040205080304" pitchFamily="49" charset="-128"/>
                <a:cs typeface="Times New Roman" panose="02020603050405020304" pitchFamily="18" charset="0"/>
              </a:rPr>
              <a:t/>
            </a:r>
            <a:br>
              <a:rPr lang="de-DE" sz="2400" dirty="0">
                <a:ea typeface="MS Mincho" panose="02020609040205080304" pitchFamily="49" charset="-128"/>
                <a:cs typeface="Times New Roman" panose="02020603050405020304" pitchFamily="18" charset="0"/>
              </a:rPr>
            </a:br>
            <a:r>
              <a:rPr lang="de-DE" sz="2400" b="1" dirty="0" smtClean="0">
                <a:solidFill>
                  <a:srgbClr val="000000"/>
                </a:solidFill>
                <a:ea typeface="MS Mincho" panose="02020609040205080304" pitchFamily="49" charset="-128"/>
                <a:cs typeface="Times New Roman" panose="02020603050405020304" pitchFamily="18" charset="0"/>
              </a:rPr>
              <a:t>Can </a:t>
            </a:r>
            <a:r>
              <a:rPr lang="de-DE" sz="2400" b="1" dirty="0" smtClean="0">
                <a:solidFill>
                  <a:srgbClr val="000000"/>
                </a:solidFill>
                <a:ea typeface="MS Mincho" panose="02020609040205080304" pitchFamily="49" charset="-128"/>
                <a:cs typeface="Times New Roman" panose="02020603050405020304" pitchFamily="18" charset="0"/>
              </a:rPr>
              <a:t>I </a:t>
            </a:r>
            <a:r>
              <a:rPr lang="de-DE" sz="2400" b="1" dirty="0" err="1" smtClean="0">
                <a:solidFill>
                  <a:srgbClr val="000000"/>
                </a:solidFill>
                <a:ea typeface="MS Mincho" panose="02020609040205080304" pitchFamily="49" charset="-128"/>
                <a:cs typeface="Times New Roman" panose="02020603050405020304" pitchFamily="18" charset="0"/>
              </a:rPr>
              <a:t>label</a:t>
            </a:r>
            <a:r>
              <a:rPr lang="de-DE" sz="2400" b="1" dirty="0" smtClean="0">
                <a:solidFill>
                  <a:srgbClr val="000000"/>
                </a:solidFill>
                <a:ea typeface="MS Mincho" panose="02020609040205080304" pitchFamily="49" charset="-128"/>
                <a:cs typeface="Times New Roman" panose="02020603050405020304" pitchFamily="18" charset="0"/>
              </a:rPr>
              <a:t> </a:t>
            </a:r>
            <a:r>
              <a:rPr lang="de-DE" sz="2400" b="1" dirty="0" err="1" smtClean="0">
                <a:solidFill>
                  <a:srgbClr val="000000"/>
                </a:solidFill>
                <a:ea typeface="MS Mincho" panose="02020609040205080304" pitchFamily="49" charset="-128"/>
                <a:cs typeface="Times New Roman" panose="02020603050405020304" pitchFamily="18" charset="0"/>
              </a:rPr>
              <a:t>my</a:t>
            </a:r>
            <a:r>
              <a:rPr lang="de-DE" sz="2400" b="1" dirty="0" smtClean="0">
                <a:solidFill>
                  <a:srgbClr val="000000"/>
                </a:solidFill>
                <a:ea typeface="MS Mincho" panose="02020609040205080304" pitchFamily="49" charset="-128"/>
                <a:cs typeface="Times New Roman" panose="02020603050405020304" pitchFamily="18" charset="0"/>
              </a:rPr>
              <a:t> </a:t>
            </a:r>
            <a:r>
              <a:rPr lang="de-DE" sz="2400" b="1" dirty="0" err="1" smtClean="0">
                <a:solidFill>
                  <a:srgbClr val="000000"/>
                </a:solidFill>
                <a:ea typeface="MS Mincho" panose="02020609040205080304" pitchFamily="49" charset="-128"/>
                <a:cs typeface="Times New Roman" panose="02020603050405020304" pitchFamily="18" charset="0"/>
              </a:rPr>
              <a:t>axes</a:t>
            </a:r>
            <a:r>
              <a:rPr lang="de-DE" sz="2400" b="1" dirty="0" smtClean="0">
                <a:solidFill>
                  <a:srgbClr val="000000"/>
                </a:solidFill>
                <a:ea typeface="MS Mincho" panose="02020609040205080304" pitchFamily="49" charset="-128"/>
                <a:cs typeface="Times New Roman" panose="02020603050405020304" pitchFamily="18" charset="0"/>
              </a:rPr>
              <a:t> </a:t>
            </a:r>
            <a:r>
              <a:rPr lang="de-DE" sz="2400" b="1" dirty="0" err="1" smtClean="0">
                <a:solidFill>
                  <a:srgbClr val="000000"/>
                </a:solidFill>
                <a:ea typeface="MS Mincho" panose="02020609040205080304" pitchFamily="49" charset="-128"/>
                <a:cs typeface="Times New Roman" panose="02020603050405020304" pitchFamily="18" charset="0"/>
              </a:rPr>
              <a:t>correctly</a:t>
            </a:r>
            <a:r>
              <a:rPr lang="de-DE" sz="2400" b="1" dirty="0" smtClean="0">
                <a:solidFill>
                  <a:srgbClr val="000000"/>
                </a:solidFill>
                <a:ea typeface="MS Mincho" panose="02020609040205080304" pitchFamily="49" charset="-128"/>
                <a:cs typeface="Times New Roman" panose="02020603050405020304" pitchFamily="18" charset="0"/>
              </a:rPr>
              <a:t>?</a:t>
            </a:r>
            <a:endParaRPr lang="de-DE" sz="2400" dirty="0"/>
          </a:p>
        </p:txBody>
      </p:sp>
      <p:sp>
        <p:nvSpPr>
          <p:cNvPr id="6" name="Rechteck 5"/>
          <p:cNvSpPr/>
          <p:nvPr/>
        </p:nvSpPr>
        <p:spPr>
          <a:xfrm flipH="1" flipV="1">
            <a:off x="0" y="0"/>
            <a:ext cx="9144000" cy="6858000"/>
          </a:xfrm>
          <a:prstGeom prst="rect">
            <a:avLst/>
          </a:prstGeom>
          <a:no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endParaRPr>
          </a:p>
        </p:txBody>
      </p:sp>
      <p:sp>
        <p:nvSpPr>
          <p:cNvPr id="10" name="Textfeld 9"/>
          <p:cNvSpPr txBox="1"/>
          <p:nvPr/>
        </p:nvSpPr>
        <p:spPr>
          <a:xfrm>
            <a:off x="333375" y="419100"/>
            <a:ext cx="1083815" cy="707886"/>
          </a:xfrm>
          <a:prstGeom prst="rect">
            <a:avLst/>
          </a:prstGeom>
          <a:noFill/>
        </p:spPr>
        <p:txBody>
          <a:bodyPr wrap="square" rtlCol="0">
            <a:spAutoFit/>
          </a:bodyPr>
          <a:lstStyle/>
          <a:p>
            <a:r>
              <a:rPr lang="de-DE" sz="4000" b="1" dirty="0" smtClean="0">
                <a:solidFill>
                  <a:schemeClr val="accent2"/>
                </a:solidFill>
                <a:latin typeface="Arial" panose="020B0604020202020204" pitchFamily="34" charset="0"/>
              </a:rPr>
              <a:t>A9</a:t>
            </a:r>
            <a:endParaRPr lang="de-DE" sz="4000" b="1" dirty="0">
              <a:solidFill>
                <a:schemeClr val="accent2"/>
              </a:solidFill>
              <a:latin typeface="Arial" panose="020B0604020202020204" pitchFamily="34" charset="0"/>
            </a:endParaRPr>
          </a:p>
        </p:txBody>
      </p:sp>
      <p:sp>
        <p:nvSpPr>
          <p:cNvPr id="16" name="Textfeld 15"/>
          <p:cNvSpPr txBox="1"/>
          <p:nvPr/>
        </p:nvSpPr>
        <p:spPr>
          <a:xfrm>
            <a:off x="7448550" y="188267"/>
            <a:ext cx="1398140" cy="461665"/>
          </a:xfrm>
          <a:prstGeom prst="rect">
            <a:avLst/>
          </a:prstGeom>
          <a:noFill/>
        </p:spPr>
        <p:txBody>
          <a:bodyPr wrap="none" rtlCol="0">
            <a:spAutoFit/>
          </a:bodyPr>
          <a:lstStyle/>
          <a:p>
            <a:r>
              <a:rPr lang="de-DE" sz="2400" b="1" dirty="0" smtClean="0">
                <a:solidFill>
                  <a:schemeClr val="accent1">
                    <a:lumMod val="50000"/>
                  </a:schemeClr>
                </a:solidFill>
                <a:latin typeface="Arial" panose="020B0604020202020204" pitchFamily="34" charset="0"/>
              </a:rPr>
              <a:t>FaSMEd</a:t>
            </a:r>
            <a:endParaRPr lang="de-DE" sz="2400" b="1" dirty="0">
              <a:solidFill>
                <a:schemeClr val="accent1">
                  <a:lumMod val="50000"/>
                </a:schemeClr>
              </a:solidFill>
              <a:latin typeface="Arial" panose="020B0604020202020204" pitchFamily="34" charset="0"/>
            </a:endParaRPr>
          </a:p>
        </p:txBody>
      </p:sp>
      <p:sp>
        <p:nvSpPr>
          <p:cNvPr id="11" name="Inhaltsplatzhalter 13"/>
          <p:cNvSpPr>
            <a:spLocks noGrp="1"/>
          </p:cNvSpPr>
          <p:nvPr>
            <p:ph idx="1"/>
          </p:nvPr>
        </p:nvSpPr>
        <p:spPr>
          <a:xfrm>
            <a:off x="333374" y="1730514"/>
            <a:ext cx="8463154" cy="4761726"/>
          </a:xfrm>
        </p:spPr>
        <p:txBody>
          <a:bodyPr>
            <a:normAutofit/>
          </a:bodyPr>
          <a:lstStyle/>
          <a:p>
            <a:pPr marL="0" indent="0" algn="just">
              <a:lnSpc>
                <a:spcPct val="150000"/>
              </a:lnSpc>
              <a:buNone/>
            </a:pPr>
            <a:r>
              <a:rPr lang="en-US" sz="2400" dirty="0"/>
              <a:t>In order to understand your diagram without any additional </a:t>
            </a:r>
            <a:r>
              <a:rPr lang="en-US" sz="2400" dirty="0" smtClean="0"/>
              <a:t>information, </a:t>
            </a:r>
            <a:r>
              <a:rPr lang="en-US" sz="2400" dirty="0"/>
              <a:t>it is important that the axes of the diagram are </a:t>
            </a:r>
            <a:r>
              <a:rPr lang="en-US" sz="2400" dirty="0" smtClean="0"/>
              <a:t>labeled clearly.</a:t>
            </a:r>
            <a:endParaRPr lang="de-DE" sz="2400" dirty="0"/>
          </a:p>
          <a:p>
            <a:pPr marL="0" indent="0">
              <a:spcAft>
                <a:spcPts val="0"/>
              </a:spcAft>
              <a:buNone/>
            </a:pPr>
            <a:r>
              <a:rPr lang="de-DE" sz="2400" dirty="0">
                <a:ea typeface="MS Mincho" panose="02020609040205080304" pitchFamily="49" charset="-128"/>
                <a:cs typeface="Times New Roman" panose="02020603050405020304" pitchFamily="18" charset="0"/>
              </a:rPr>
              <a:t> </a:t>
            </a:r>
          </a:p>
          <a:p>
            <a:pPr marL="0" indent="0">
              <a:spcAft>
                <a:spcPts val="0"/>
              </a:spcAft>
              <a:buNone/>
            </a:pPr>
            <a:r>
              <a:rPr lang="de-DE" sz="2400" dirty="0">
                <a:ea typeface="MS Mincho" panose="02020609040205080304" pitchFamily="49" charset="-128"/>
                <a:cs typeface="Times New Roman" panose="02020603050405020304" pitchFamily="18" charset="0"/>
              </a:rPr>
              <a:t>  </a:t>
            </a:r>
          </a:p>
          <a:p>
            <a:pPr marL="0" indent="0">
              <a:buNone/>
            </a:pPr>
            <a:r>
              <a:rPr lang="en-US" sz="2400" b="1" dirty="0"/>
              <a:t>How would you label the axes in your diagram?</a:t>
            </a:r>
            <a:endParaRPr lang="de-DE" sz="2400" dirty="0"/>
          </a:p>
        </p:txBody>
      </p:sp>
      <p:sp>
        <p:nvSpPr>
          <p:cNvPr id="12" name="Pfeil nach rechts 11">
            <a:hlinkClick r:id="" action="ppaction://hlinkshowjump?jump=lastslideviewed"/>
          </p:cNvPr>
          <p:cNvSpPr/>
          <p:nvPr/>
        </p:nvSpPr>
        <p:spPr>
          <a:xfrm rot="10800000">
            <a:off x="196469" y="6006978"/>
            <a:ext cx="578675" cy="566003"/>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endParaRPr>
          </a:p>
        </p:txBody>
      </p:sp>
      <p:sp>
        <p:nvSpPr>
          <p:cNvPr id="13" name="Pfeil nach rechts 12">
            <a:hlinkClick r:id="" action="ppaction://hlinkshowjump?jump=nextslide"/>
          </p:cNvPr>
          <p:cNvSpPr/>
          <p:nvPr/>
        </p:nvSpPr>
        <p:spPr>
          <a:xfrm>
            <a:off x="7548563" y="5442433"/>
            <a:ext cx="1252728" cy="122529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endParaRPr>
          </a:p>
        </p:txBody>
      </p:sp>
      <p:pic>
        <p:nvPicPr>
          <p:cNvPr id="14" name="Grafik 6">
            <a:hlinkClick r:id="rId2" action="ppaction://hlinksldjump"/>
          </p:cNvPr>
          <p:cNvPicPr>
            <a:picLocks noChangeAspect="1"/>
          </p:cNvPicPr>
          <p:nvPr/>
        </p:nvPicPr>
        <p:blipFill>
          <a:blip r:embed="rId3" cstate="print">
            <a:extLst>
              <a:ext uri="{28A0092B-C50C-407E-A947-70E740481C1C}">
                <a14:useLocalDpi xmlns:a14="http://schemas.microsoft.com/office/drawing/2010/main" val="0"/>
              </a:ext>
            </a:extLst>
          </a:blip>
          <a:srcRect r="64638"/>
          <a:stretch>
            <a:fillRect/>
          </a:stretch>
        </p:blipFill>
        <p:spPr bwMode="auto">
          <a:xfrm>
            <a:off x="8197881" y="279401"/>
            <a:ext cx="955644" cy="10636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59811221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hteck 8"/>
          <p:cNvSpPr/>
          <p:nvPr/>
        </p:nvSpPr>
        <p:spPr>
          <a:xfrm>
            <a:off x="0" y="0"/>
            <a:ext cx="9144000" cy="1514475"/>
          </a:xfrm>
          <a:prstGeom prst="rect">
            <a:avLst/>
          </a:prstGeom>
          <a:solidFill>
            <a:schemeClr val="accent2">
              <a:lumMod val="20000"/>
              <a:lumOff val="80000"/>
            </a:schemeClr>
          </a:solidFill>
          <a:ln>
            <a:solidFill>
              <a:srgbClr val="D9D9D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endParaRPr>
          </a:p>
        </p:txBody>
      </p:sp>
      <p:cxnSp>
        <p:nvCxnSpPr>
          <p:cNvPr id="8" name="Gerader Verbinder 7"/>
          <p:cNvCxnSpPr/>
          <p:nvPr/>
        </p:nvCxnSpPr>
        <p:spPr>
          <a:xfrm>
            <a:off x="0" y="1514475"/>
            <a:ext cx="9144000" cy="0"/>
          </a:xfrm>
          <a:prstGeom prst="line">
            <a:avLst/>
          </a:prstGeom>
          <a:ln w="76200">
            <a:solidFill>
              <a:srgbClr val="1F497D"/>
            </a:solidFill>
          </a:ln>
        </p:spPr>
        <p:style>
          <a:lnRef idx="1">
            <a:schemeClr val="accent1"/>
          </a:lnRef>
          <a:fillRef idx="0">
            <a:schemeClr val="accent1"/>
          </a:fillRef>
          <a:effectRef idx="0">
            <a:schemeClr val="accent1"/>
          </a:effectRef>
          <a:fontRef idx="minor">
            <a:schemeClr val="tx1"/>
          </a:fontRef>
        </p:style>
      </p:cxnSp>
      <p:sp>
        <p:nvSpPr>
          <p:cNvPr id="4" name="Titel 3"/>
          <p:cNvSpPr>
            <a:spLocks noGrp="1"/>
          </p:cNvSpPr>
          <p:nvPr>
            <p:ph type="title"/>
          </p:nvPr>
        </p:nvSpPr>
        <p:spPr>
          <a:xfrm>
            <a:off x="1714500" y="279401"/>
            <a:ext cx="5734050" cy="1063624"/>
          </a:xfrm>
        </p:spPr>
        <p:txBody>
          <a:bodyPr>
            <a:normAutofit fontScale="90000"/>
          </a:bodyPr>
          <a:lstStyle/>
          <a:p>
            <a:pPr algn="ctr"/>
            <a:r>
              <a:rPr lang="de-DE" b="1" dirty="0" smtClean="0">
                <a:latin typeface="Arial" panose="020B0604020202020204" pitchFamily="34" charset="0"/>
                <a:cs typeface="Arial" panose="020B0604020202020204" pitchFamily="34" charset="0"/>
              </a:rPr>
              <a:t>Guide</a:t>
            </a:r>
            <a:r>
              <a:rPr lang="de-DE" dirty="0" smtClean="0">
                <a:latin typeface="Arial" panose="020B0604020202020204" pitchFamily="34" charset="0"/>
                <a:cs typeface="Arial" panose="020B0604020202020204" pitchFamily="34" charset="0"/>
              </a:rPr>
              <a:t/>
            </a:r>
            <a:br>
              <a:rPr lang="de-DE" dirty="0" smtClean="0">
                <a:latin typeface="Arial" panose="020B0604020202020204" pitchFamily="34" charset="0"/>
                <a:cs typeface="Arial" panose="020B0604020202020204" pitchFamily="34" charset="0"/>
              </a:rPr>
            </a:br>
            <a:r>
              <a:rPr lang="de-DE" sz="4000" dirty="0" err="1" smtClean="0">
                <a:latin typeface="Arial" panose="020B0604020202020204" pitchFamily="34" charset="0"/>
                <a:cs typeface="Arial" panose="020B0604020202020204" pitchFamily="34" charset="0"/>
              </a:rPr>
              <a:t>Steps</a:t>
            </a:r>
            <a:r>
              <a:rPr lang="de-DE" sz="4000" dirty="0" smtClean="0">
                <a:latin typeface="Arial" panose="020B0604020202020204" pitchFamily="34" charset="0"/>
                <a:cs typeface="Arial" panose="020B0604020202020204" pitchFamily="34" charset="0"/>
              </a:rPr>
              <a:t> </a:t>
            </a:r>
            <a:r>
              <a:rPr lang="de-DE" sz="4000" dirty="0" err="1" smtClean="0">
                <a:latin typeface="Arial" panose="020B0604020202020204" pitchFamily="34" charset="0"/>
                <a:cs typeface="Arial" panose="020B0604020202020204" pitchFamily="34" charset="0"/>
              </a:rPr>
              <a:t>to</a:t>
            </a:r>
            <a:r>
              <a:rPr lang="de-DE" sz="4000" dirty="0" smtClean="0">
                <a:latin typeface="Arial" panose="020B0604020202020204" pitchFamily="34" charset="0"/>
                <a:cs typeface="Arial" panose="020B0604020202020204" pitchFamily="34" charset="0"/>
              </a:rPr>
              <a:t> </a:t>
            </a:r>
            <a:r>
              <a:rPr lang="de-DE" sz="4000" dirty="0" err="1" smtClean="0">
                <a:latin typeface="Arial" panose="020B0604020202020204" pitchFamily="34" charset="0"/>
                <a:cs typeface="Arial" panose="020B0604020202020204" pitchFamily="34" charset="0"/>
              </a:rPr>
              <a:t>success</a:t>
            </a:r>
            <a:endParaRPr lang="de-DE" sz="4000" dirty="0">
              <a:latin typeface="Arial" panose="020B0604020202020204" pitchFamily="34" charset="0"/>
              <a:cs typeface="Arial" panose="020B0604020202020204" pitchFamily="34" charset="0"/>
            </a:endParaRPr>
          </a:p>
        </p:txBody>
      </p:sp>
      <p:sp>
        <p:nvSpPr>
          <p:cNvPr id="6" name="Rechteck 5"/>
          <p:cNvSpPr/>
          <p:nvPr/>
        </p:nvSpPr>
        <p:spPr>
          <a:xfrm flipH="1" flipV="1">
            <a:off x="0" y="0"/>
            <a:ext cx="9144000" cy="6858000"/>
          </a:xfrm>
          <a:prstGeom prst="rect">
            <a:avLst/>
          </a:prstGeom>
          <a:no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endParaRPr>
          </a:p>
        </p:txBody>
      </p:sp>
      <p:sp>
        <p:nvSpPr>
          <p:cNvPr id="10" name="Textfeld 9"/>
          <p:cNvSpPr txBox="1"/>
          <p:nvPr/>
        </p:nvSpPr>
        <p:spPr>
          <a:xfrm>
            <a:off x="333375" y="419100"/>
            <a:ext cx="1033653" cy="707886"/>
          </a:xfrm>
          <a:prstGeom prst="rect">
            <a:avLst/>
          </a:prstGeom>
          <a:noFill/>
        </p:spPr>
        <p:txBody>
          <a:bodyPr wrap="square" rtlCol="0">
            <a:spAutoFit/>
          </a:bodyPr>
          <a:lstStyle/>
          <a:p>
            <a:r>
              <a:rPr lang="de-DE" sz="4000" b="1" dirty="0" smtClean="0">
                <a:solidFill>
                  <a:schemeClr val="accent2"/>
                </a:solidFill>
                <a:latin typeface="Arial" panose="020B0604020202020204" pitchFamily="34" charset="0"/>
                <a:cs typeface="Arial" panose="020B0604020202020204" pitchFamily="34" charset="0"/>
              </a:rPr>
              <a:t>A0</a:t>
            </a:r>
            <a:endParaRPr lang="de-DE" sz="4000" b="1" dirty="0">
              <a:solidFill>
                <a:schemeClr val="accent2"/>
              </a:solidFill>
              <a:latin typeface="Arial" panose="020B0604020202020204" pitchFamily="34" charset="0"/>
              <a:cs typeface="Arial" panose="020B0604020202020204" pitchFamily="34" charset="0"/>
            </a:endParaRPr>
          </a:p>
        </p:txBody>
      </p:sp>
      <p:sp>
        <p:nvSpPr>
          <p:cNvPr id="14" name="Inhaltsplatzhalter 13"/>
          <p:cNvSpPr>
            <a:spLocks noGrp="1"/>
          </p:cNvSpPr>
          <p:nvPr>
            <p:ph idx="1"/>
          </p:nvPr>
        </p:nvSpPr>
        <p:spPr>
          <a:xfrm>
            <a:off x="333374" y="1730514"/>
            <a:ext cx="8463154" cy="4761726"/>
          </a:xfrm>
        </p:spPr>
        <p:txBody>
          <a:bodyPr>
            <a:normAutofit/>
          </a:bodyPr>
          <a:lstStyle/>
          <a:p>
            <a:pPr marL="0" indent="0">
              <a:buNone/>
            </a:pPr>
            <a:r>
              <a:rPr lang="en-US" sz="2000" dirty="0"/>
              <a:t>Start with </a:t>
            </a:r>
            <a:r>
              <a:rPr lang="en-US" sz="2000" dirty="0" smtClean="0"/>
              <a:t>the first step or </a:t>
            </a:r>
            <a:r>
              <a:rPr lang="en-US" sz="2000" dirty="0"/>
              <a:t>skip to the </a:t>
            </a:r>
            <a:r>
              <a:rPr lang="en-US" sz="2000" dirty="0" smtClean="0"/>
              <a:t>step </a:t>
            </a:r>
            <a:r>
              <a:rPr lang="en-US" sz="2000" dirty="0"/>
              <a:t>where you need help</a:t>
            </a:r>
            <a:r>
              <a:rPr lang="en-US" sz="2000" dirty="0" smtClean="0"/>
              <a:t>.</a:t>
            </a:r>
            <a:endParaRPr lang="de-DE" sz="2000" dirty="0" smtClean="0"/>
          </a:p>
          <a:p>
            <a:pPr marL="0" indent="0">
              <a:lnSpc>
                <a:spcPct val="150000"/>
              </a:lnSpc>
              <a:buNone/>
            </a:pPr>
            <a:endParaRPr lang="de-DE" sz="2000" dirty="0"/>
          </a:p>
        </p:txBody>
      </p:sp>
      <p:sp>
        <p:nvSpPr>
          <p:cNvPr id="16" name="Textfeld 15"/>
          <p:cNvSpPr txBox="1"/>
          <p:nvPr/>
        </p:nvSpPr>
        <p:spPr>
          <a:xfrm>
            <a:off x="7448550" y="188267"/>
            <a:ext cx="1398140" cy="461665"/>
          </a:xfrm>
          <a:prstGeom prst="rect">
            <a:avLst/>
          </a:prstGeom>
          <a:noFill/>
        </p:spPr>
        <p:txBody>
          <a:bodyPr wrap="none" rtlCol="0">
            <a:spAutoFit/>
          </a:bodyPr>
          <a:lstStyle/>
          <a:p>
            <a:r>
              <a:rPr lang="de-DE" sz="2400" b="1" dirty="0" smtClean="0">
                <a:solidFill>
                  <a:schemeClr val="accent1">
                    <a:lumMod val="50000"/>
                  </a:schemeClr>
                </a:solidFill>
                <a:latin typeface="Arial" panose="020B0604020202020204" pitchFamily="34" charset="0"/>
                <a:cs typeface="Arial" panose="020B0604020202020204" pitchFamily="34" charset="0"/>
              </a:rPr>
              <a:t>FaSMEd</a:t>
            </a:r>
            <a:endParaRPr lang="de-DE" sz="2400" b="1" dirty="0">
              <a:solidFill>
                <a:schemeClr val="accent1">
                  <a:lumMod val="50000"/>
                </a:schemeClr>
              </a:solidFill>
              <a:latin typeface="Arial" panose="020B0604020202020204" pitchFamily="34" charset="0"/>
              <a:cs typeface="Arial" panose="020B0604020202020204" pitchFamily="34" charset="0"/>
            </a:endParaRPr>
          </a:p>
        </p:txBody>
      </p:sp>
      <p:sp>
        <p:nvSpPr>
          <p:cNvPr id="12" name="Pfeil nach rechts 11">
            <a:hlinkClick r:id="rId2" action="ppaction://hlinksldjump"/>
          </p:cNvPr>
          <p:cNvSpPr/>
          <p:nvPr/>
        </p:nvSpPr>
        <p:spPr>
          <a:xfrm rot="10800000">
            <a:off x="333374" y="5926237"/>
            <a:ext cx="578675" cy="566003"/>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endParaRPr>
          </a:p>
        </p:txBody>
      </p:sp>
      <p:sp>
        <p:nvSpPr>
          <p:cNvPr id="22" name="Textfeld 21"/>
          <p:cNvSpPr txBox="1"/>
          <p:nvPr/>
        </p:nvSpPr>
        <p:spPr>
          <a:xfrm>
            <a:off x="2513012" y="2444858"/>
            <a:ext cx="3633788" cy="369332"/>
          </a:xfrm>
          <a:prstGeom prst="rect">
            <a:avLst/>
          </a:prstGeom>
          <a:solidFill>
            <a:schemeClr val="accent1"/>
          </a:solidFill>
        </p:spPr>
        <p:style>
          <a:lnRef idx="2">
            <a:schemeClr val="accent1"/>
          </a:lnRef>
          <a:fillRef idx="1">
            <a:schemeClr val="lt1"/>
          </a:fillRef>
          <a:effectRef idx="0">
            <a:schemeClr val="accent1"/>
          </a:effectRef>
          <a:fontRef idx="minor">
            <a:schemeClr val="dk1"/>
          </a:fontRef>
        </p:style>
        <p:txBody>
          <a:bodyPr wrap="square" rtlCol="0">
            <a:spAutoFit/>
          </a:bodyPr>
          <a:lstStyle/>
          <a:p>
            <a:r>
              <a:rPr lang="de-DE" b="1" dirty="0" err="1" smtClean="0">
                <a:solidFill>
                  <a:schemeClr val="bg1"/>
                </a:solidFill>
                <a:latin typeface="Arial" panose="020B0604020202020204" pitchFamily="34" charset="0"/>
                <a:cs typeface="Arial" panose="020B0604020202020204" pitchFamily="34" charset="0"/>
              </a:rPr>
              <a:t>How</a:t>
            </a:r>
            <a:r>
              <a:rPr lang="de-DE" b="1" dirty="0" smtClean="0">
                <a:solidFill>
                  <a:schemeClr val="bg1"/>
                </a:solidFill>
                <a:latin typeface="Arial" panose="020B0604020202020204" pitchFamily="34" charset="0"/>
                <a:cs typeface="Arial" panose="020B0604020202020204" pitchFamily="34" charset="0"/>
              </a:rPr>
              <a:t> do </a:t>
            </a:r>
            <a:r>
              <a:rPr lang="de-DE" b="1" dirty="0" err="1" smtClean="0">
                <a:solidFill>
                  <a:schemeClr val="bg1"/>
                </a:solidFill>
                <a:latin typeface="Arial" panose="020B0604020202020204" pitchFamily="34" charset="0"/>
                <a:cs typeface="Arial" panose="020B0604020202020204" pitchFamily="34" charset="0"/>
              </a:rPr>
              <a:t>you</a:t>
            </a:r>
            <a:r>
              <a:rPr lang="de-DE" b="1" dirty="0" smtClean="0">
                <a:solidFill>
                  <a:schemeClr val="bg1"/>
                </a:solidFill>
                <a:latin typeface="Arial" panose="020B0604020202020204" pitchFamily="34" charset="0"/>
                <a:cs typeface="Arial" panose="020B0604020202020204" pitchFamily="34" charset="0"/>
              </a:rPr>
              <a:t> </a:t>
            </a:r>
            <a:r>
              <a:rPr lang="de-DE" b="1" dirty="0" err="1" smtClean="0">
                <a:solidFill>
                  <a:schemeClr val="bg1"/>
                </a:solidFill>
                <a:latin typeface="Arial" panose="020B0604020202020204" pitchFamily="34" charset="0"/>
                <a:cs typeface="Arial" panose="020B0604020202020204" pitchFamily="34" charset="0"/>
              </a:rPr>
              <a:t>want</a:t>
            </a:r>
            <a:r>
              <a:rPr lang="de-DE" b="1" dirty="0" smtClean="0">
                <a:solidFill>
                  <a:schemeClr val="bg1"/>
                </a:solidFill>
                <a:latin typeface="Arial" panose="020B0604020202020204" pitchFamily="34" charset="0"/>
                <a:cs typeface="Arial" panose="020B0604020202020204" pitchFamily="34" charset="0"/>
              </a:rPr>
              <a:t> </a:t>
            </a:r>
            <a:r>
              <a:rPr lang="de-DE" b="1" dirty="0" err="1" smtClean="0">
                <a:solidFill>
                  <a:schemeClr val="bg1"/>
                </a:solidFill>
                <a:latin typeface="Arial" panose="020B0604020202020204" pitchFamily="34" charset="0"/>
                <a:cs typeface="Arial" panose="020B0604020202020204" pitchFamily="34" charset="0"/>
              </a:rPr>
              <a:t>to</a:t>
            </a:r>
            <a:r>
              <a:rPr lang="de-DE" b="1" dirty="0" smtClean="0">
                <a:solidFill>
                  <a:schemeClr val="bg1"/>
                </a:solidFill>
                <a:latin typeface="Arial" panose="020B0604020202020204" pitchFamily="34" charset="0"/>
                <a:cs typeface="Arial" panose="020B0604020202020204" pitchFamily="34" charset="0"/>
              </a:rPr>
              <a:t> </a:t>
            </a:r>
            <a:r>
              <a:rPr lang="de-DE" b="1" dirty="0" err="1" smtClean="0">
                <a:solidFill>
                  <a:schemeClr val="bg1"/>
                </a:solidFill>
                <a:latin typeface="Arial" panose="020B0604020202020204" pitchFamily="34" charset="0"/>
                <a:cs typeface="Arial" panose="020B0604020202020204" pitchFamily="34" charset="0"/>
              </a:rPr>
              <a:t>proceed</a:t>
            </a:r>
            <a:r>
              <a:rPr lang="de-DE" b="1" dirty="0" smtClean="0">
                <a:solidFill>
                  <a:schemeClr val="bg1"/>
                </a:solidFill>
                <a:latin typeface="Arial" panose="020B0604020202020204" pitchFamily="34" charset="0"/>
                <a:cs typeface="Arial" panose="020B0604020202020204" pitchFamily="34" charset="0"/>
              </a:rPr>
              <a:t>?</a:t>
            </a:r>
            <a:endParaRPr lang="de-DE" b="1" dirty="0">
              <a:solidFill>
                <a:schemeClr val="bg1"/>
              </a:solidFill>
              <a:latin typeface="Arial" panose="020B0604020202020204" pitchFamily="34" charset="0"/>
              <a:cs typeface="Arial" panose="020B0604020202020204" pitchFamily="34" charset="0"/>
            </a:endParaRPr>
          </a:p>
        </p:txBody>
      </p:sp>
      <p:sp>
        <p:nvSpPr>
          <p:cNvPr id="23" name="Textfeld 22">
            <a:hlinkClick r:id="rId3" action="ppaction://hlinksldjump"/>
          </p:cNvPr>
          <p:cNvSpPr txBox="1"/>
          <p:nvPr/>
        </p:nvSpPr>
        <p:spPr>
          <a:xfrm>
            <a:off x="2513012" y="2814190"/>
            <a:ext cx="3633788" cy="707886"/>
          </a:xfrm>
          <a:prstGeom prst="rect">
            <a:avLst/>
          </a:prstGeom>
          <a:solidFill>
            <a:schemeClr val="accent1">
              <a:lumMod val="20000"/>
              <a:lumOff val="80000"/>
            </a:schemeClr>
          </a:solidFill>
        </p:spPr>
        <p:style>
          <a:lnRef idx="2">
            <a:schemeClr val="accent1"/>
          </a:lnRef>
          <a:fillRef idx="1">
            <a:schemeClr val="lt1"/>
          </a:fillRef>
          <a:effectRef idx="0">
            <a:schemeClr val="accent1"/>
          </a:effectRef>
          <a:fontRef idx="minor">
            <a:schemeClr val="dk1"/>
          </a:fontRef>
        </p:style>
        <p:txBody>
          <a:bodyPr wrap="square" rtlCol="0">
            <a:spAutoFit/>
          </a:bodyPr>
          <a:lstStyle/>
          <a:p>
            <a:pPr marL="457200" indent="-457200">
              <a:buAutoNum type="arabicPeriod"/>
            </a:pPr>
            <a:r>
              <a:rPr lang="de-DE" sz="2000" dirty="0" err="1" smtClean="0"/>
              <a:t>Propose</a:t>
            </a:r>
            <a:r>
              <a:rPr lang="de-DE" sz="2000" dirty="0" smtClean="0"/>
              <a:t> </a:t>
            </a:r>
            <a:r>
              <a:rPr lang="de-DE" sz="2000" dirty="0"/>
              <a:t>a </a:t>
            </a:r>
            <a:r>
              <a:rPr lang="de-DE" sz="2000" dirty="0" err="1" smtClean="0"/>
              <a:t>hypothesis</a:t>
            </a:r>
            <a:r>
              <a:rPr lang="de-DE" sz="2000" dirty="0" smtClean="0"/>
              <a:t>.</a:t>
            </a:r>
            <a:endParaRPr lang="de-DE" sz="2000" dirty="0" smtClean="0"/>
          </a:p>
          <a:p>
            <a:endParaRPr lang="de-DE" sz="2000" dirty="0">
              <a:latin typeface="Arial" panose="020B0604020202020204" pitchFamily="34" charset="0"/>
              <a:cs typeface="Arial" panose="020B0604020202020204" pitchFamily="34" charset="0"/>
            </a:endParaRPr>
          </a:p>
        </p:txBody>
      </p:sp>
      <p:sp>
        <p:nvSpPr>
          <p:cNvPr id="32" name="Textfeld 31">
            <a:hlinkClick r:id="rId4" action="ppaction://hlinksldjump"/>
          </p:cNvPr>
          <p:cNvSpPr txBox="1"/>
          <p:nvPr/>
        </p:nvSpPr>
        <p:spPr>
          <a:xfrm>
            <a:off x="2513012" y="5748740"/>
            <a:ext cx="3633788" cy="400110"/>
          </a:xfrm>
          <a:prstGeom prst="rect">
            <a:avLst/>
          </a:prstGeom>
          <a:solidFill>
            <a:schemeClr val="bg1">
              <a:lumMod val="95000"/>
            </a:schemeClr>
          </a:solidFill>
        </p:spPr>
        <p:style>
          <a:lnRef idx="2">
            <a:schemeClr val="accent1"/>
          </a:lnRef>
          <a:fillRef idx="1">
            <a:schemeClr val="lt1"/>
          </a:fillRef>
          <a:effectRef idx="0">
            <a:schemeClr val="accent1"/>
          </a:effectRef>
          <a:fontRef idx="minor">
            <a:schemeClr val="dk1"/>
          </a:fontRef>
        </p:style>
        <p:txBody>
          <a:bodyPr wrap="square" rtlCol="0">
            <a:spAutoFit/>
          </a:bodyPr>
          <a:lstStyle/>
          <a:p>
            <a:r>
              <a:rPr lang="de-DE" sz="2000" dirty="0" smtClean="0">
                <a:latin typeface="Arial" panose="020B0604020202020204" pitchFamily="34" charset="0"/>
                <a:cs typeface="Arial" panose="020B0604020202020204" pitchFamily="34" charset="0"/>
              </a:rPr>
              <a:t>6. </a:t>
            </a:r>
            <a:r>
              <a:rPr lang="de-DE" sz="2000" dirty="0" smtClean="0"/>
              <a:t>Draw </a:t>
            </a:r>
            <a:r>
              <a:rPr lang="de-DE" sz="2000" dirty="0" err="1" smtClean="0"/>
              <a:t>conclusions</a:t>
            </a:r>
            <a:r>
              <a:rPr lang="de-DE" sz="2000" dirty="0" smtClean="0"/>
              <a:t>.</a:t>
            </a:r>
            <a:endParaRPr lang="de-DE" sz="2000" dirty="0">
              <a:latin typeface="Arial" panose="020B0604020202020204" pitchFamily="34" charset="0"/>
              <a:cs typeface="Arial" panose="020B0604020202020204" pitchFamily="34" charset="0"/>
            </a:endParaRPr>
          </a:p>
        </p:txBody>
      </p:sp>
      <p:sp>
        <p:nvSpPr>
          <p:cNvPr id="33" name="Textfeld 32">
            <a:hlinkClick r:id="rId5" action="ppaction://hlinksldjump"/>
          </p:cNvPr>
          <p:cNvSpPr txBox="1"/>
          <p:nvPr/>
        </p:nvSpPr>
        <p:spPr>
          <a:xfrm>
            <a:off x="2513012" y="6145801"/>
            <a:ext cx="3633788" cy="400110"/>
          </a:xfrm>
          <a:prstGeom prst="rect">
            <a:avLst/>
          </a:prstGeom>
          <a:solidFill>
            <a:schemeClr val="accent1">
              <a:lumMod val="20000"/>
              <a:lumOff val="80000"/>
            </a:schemeClr>
          </a:solidFill>
        </p:spPr>
        <p:style>
          <a:lnRef idx="2">
            <a:schemeClr val="accent1"/>
          </a:lnRef>
          <a:fillRef idx="1">
            <a:schemeClr val="lt1"/>
          </a:fillRef>
          <a:effectRef idx="0">
            <a:schemeClr val="accent1"/>
          </a:effectRef>
          <a:fontRef idx="minor">
            <a:schemeClr val="dk1"/>
          </a:fontRef>
        </p:style>
        <p:txBody>
          <a:bodyPr wrap="square" rtlCol="0">
            <a:spAutoFit/>
          </a:bodyPr>
          <a:lstStyle/>
          <a:p>
            <a:r>
              <a:rPr lang="de-DE" sz="2000" dirty="0" smtClean="0">
                <a:latin typeface="Arial" panose="020B0604020202020204" pitchFamily="34" charset="0"/>
                <a:cs typeface="Arial" panose="020B0604020202020204" pitchFamily="34" charset="0"/>
              </a:rPr>
              <a:t>7. </a:t>
            </a:r>
            <a:r>
              <a:rPr lang="de-DE" sz="2000" dirty="0"/>
              <a:t>Create a </a:t>
            </a:r>
            <a:r>
              <a:rPr lang="de-DE" sz="2000" dirty="0" err="1" smtClean="0"/>
              <a:t>diagram</a:t>
            </a:r>
            <a:r>
              <a:rPr lang="de-DE" sz="2000" dirty="0" smtClean="0"/>
              <a:t>.</a:t>
            </a:r>
            <a:endParaRPr lang="de-DE" sz="2000" dirty="0">
              <a:latin typeface="Arial" panose="020B0604020202020204" pitchFamily="34" charset="0"/>
              <a:cs typeface="Arial" panose="020B0604020202020204" pitchFamily="34" charset="0"/>
            </a:endParaRPr>
          </a:p>
        </p:txBody>
      </p:sp>
      <p:sp>
        <p:nvSpPr>
          <p:cNvPr id="34" name="Textfeld 33">
            <a:hlinkClick r:id="rId6" action="ppaction://hlinksldjump"/>
          </p:cNvPr>
          <p:cNvSpPr txBox="1"/>
          <p:nvPr/>
        </p:nvSpPr>
        <p:spPr>
          <a:xfrm>
            <a:off x="2513012" y="3504901"/>
            <a:ext cx="3633788" cy="707886"/>
          </a:xfrm>
          <a:prstGeom prst="rect">
            <a:avLst/>
          </a:prstGeom>
          <a:solidFill>
            <a:schemeClr val="bg1">
              <a:lumMod val="95000"/>
            </a:schemeClr>
          </a:solidFill>
        </p:spPr>
        <p:style>
          <a:lnRef idx="2">
            <a:schemeClr val="accent1"/>
          </a:lnRef>
          <a:fillRef idx="1">
            <a:schemeClr val="lt1"/>
          </a:fillRef>
          <a:effectRef idx="0">
            <a:schemeClr val="accent1"/>
          </a:effectRef>
          <a:fontRef idx="minor">
            <a:schemeClr val="dk1"/>
          </a:fontRef>
        </p:style>
        <p:txBody>
          <a:bodyPr wrap="square" rtlCol="0">
            <a:spAutoFit/>
          </a:bodyPr>
          <a:lstStyle/>
          <a:p>
            <a:r>
              <a:rPr lang="de-DE" sz="2000" dirty="0">
                <a:latin typeface="Arial" panose="020B0604020202020204" pitchFamily="34" charset="0"/>
                <a:cs typeface="Arial" panose="020B0604020202020204" pitchFamily="34" charset="0"/>
              </a:rPr>
              <a:t>2</a:t>
            </a:r>
            <a:r>
              <a:rPr lang="de-DE" sz="2000" dirty="0" smtClean="0">
                <a:latin typeface="Arial" panose="020B0604020202020204" pitchFamily="34" charset="0"/>
                <a:cs typeface="Arial" panose="020B0604020202020204" pitchFamily="34" charset="0"/>
              </a:rPr>
              <a:t>. </a:t>
            </a:r>
            <a:r>
              <a:rPr lang="en-US" sz="2000" dirty="0"/>
              <a:t>What are my experimental approaches?</a:t>
            </a:r>
            <a:endParaRPr lang="de-DE" sz="2000" dirty="0">
              <a:latin typeface="Arial" panose="020B0604020202020204" pitchFamily="34" charset="0"/>
              <a:cs typeface="Arial" panose="020B0604020202020204" pitchFamily="34" charset="0"/>
            </a:endParaRPr>
          </a:p>
        </p:txBody>
      </p:sp>
      <p:sp>
        <p:nvSpPr>
          <p:cNvPr id="36" name="Textfeld 35">
            <a:hlinkClick r:id="rId7" action="ppaction://hlinksldjump"/>
          </p:cNvPr>
          <p:cNvSpPr txBox="1"/>
          <p:nvPr/>
        </p:nvSpPr>
        <p:spPr>
          <a:xfrm>
            <a:off x="2513012" y="4642913"/>
            <a:ext cx="3633788" cy="400110"/>
          </a:xfrm>
          <a:prstGeom prst="rect">
            <a:avLst/>
          </a:prstGeom>
          <a:solidFill>
            <a:schemeClr val="bg1">
              <a:lumMod val="95000"/>
            </a:schemeClr>
          </a:solidFill>
        </p:spPr>
        <p:style>
          <a:lnRef idx="2">
            <a:schemeClr val="accent1"/>
          </a:lnRef>
          <a:fillRef idx="1">
            <a:schemeClr val="lt1"/>
          </a:fillRef>
          <a:effectRef idx="0">
            <a:schemeClr val="accent1"/>
          </a:effectRef>
          <a:fontRef idx="minor">
            <a:schemeClr val="dk1"/>
          </a:fontRef>
        </p:style>
        <p:txBody>
          <a:bodyPr wrap="square" rtlCol="0">
            <a:spAutoFit/>
          </a:bodyPr>
          <a:lstStyle/>
          <a:p>
            <a:r>
              <a:rPr lang="de-DE" sz="2000" dirty="0" smtClean="0">
                <a:latin typeface="Arial" panose="020B0604020202020204" pitchFamily="34" charset="0"/>
                <a:cs typeface="Arial" panose="020B0604020202020204" pitchFamily="34" charset="0"/>
              </a:rPr>
              <a:t>4. </a:t>
            </a:r>
            <a:r>
              <a:rPr lang="de-DE" sz="2000" dirty="0"/>
              <a:t>Plan an </a:t>
            </a:r>
            <a:r>
              <a:rPr lang="de-DE" sz="2000" dirty="0" err="1" smtClean="0"/>
              <a:t>experiment</a:t>
            </a:r>
            <a:r>
              <a:rPr lang="de-DE" sz="2000" dirty="0" smtClean="0"/>
              <a:t>.</a:t>
            </a:r>
            <a:endParaRPr lang="de-DE" sz="2000" dirty="0">
              <a:latin typeface="Arial" panose="020B0604020202020204" pitchFamily="34" charset="0"/>
              <a:cs typeface="Arial" panose="020B0604020202020204" pitchFamily="34" charset="0"/>
            </a:endParaRPr>
          </a:p>
        </p:txBody>
      </p:sp>
      <p:sp>
        <p:nvSpPr>
          <p:cNvPr id="37" name="Textfeld 36">
            <a:hlinkClick r:id="rId8" action="ppaction://hlinksldjump"/>
          </p:cNvPr>
          <p:cNvSpPr txBox="1"/>
          <p:nvPr/>
        </p:nvSpPr>
        <p:spPr>
          <a:xfrm>
            <a:off x="2513012" y="5043903"/>
            <a:ext cx="3633788" cy="707886"/>
          </a:xfrm>
          <a:prstGeom prst="rect">
            <a:avLst/>
          </a:prstGeom>
          <a:solidFill>
            <a:schemeClr val="accent1">
              <a:lumMod val="20000"/>
              <a:lumOff val="80000"/>
            </a:schemeClr>
          </a:solidFill>
        </p:spPr>
        <p:style>
          <a:lnRef idx="2">
            <a:schemeClr val="accent1"/>
          </a:lnRef>
          <a:fillRef idx="1">
            <a:schemeClr val="lt1"/>
          </a:fillRef>
          <a:effectRef idx="0">
            <a:schemeClr val="accent1"/>
          </a:effectRef>
          <a:fontRef idx="minor">
            <a:schemeClr val="dk1"/>
          </a:fontRef>
        </p:style>
        <p:txBody>
          <a:bodyPr wrap="square" rtlCol="0">
            <a:spAutoFit/>
          </a:bodyPr>
          <a:lstStyle/>
          <a:p>
            <a:r>
              <a:rPr lang="de-DE" sz="2000" dirty="0" smtClean="0">
                <a:latin typeface="Arial" panose="020B0604020202020204" pitchFamily="34" charset="0"/>
                <a:cs typeface="Arial" panose="020B0604020202020204" pitchFamily="34" charset="0"/>
              </a:rPr>
              <a:t>5. </a:t>
            </a:r>
            <a:r>
              <a:rPr lang="en-US" sz="2000" dirty="0"/>
              <a:t>Did I achieve reasonable results?</a:t>
            </a:r>
            <a:endParaRPr lang="de-DE" sz="2000" dirty="0">
              <a:latin typeface="Arial" panose="020B0604020202020204" pitchFamily="34" charset="0"/>
              <a:cs typeface="Arial" panose="020B0604020202020204" pitchFamily="34" charset="0"/>
            </a:endParaRPr>
          </a:p>
        </p:txBody>
      </p:sp>
      <p:sp>
        <p:nvSpPr>
          <p:cNvPr id="38" name="Textfeld 37">
            <a:hlinkClick r:id="rId9" action="ppaction://hlinksldjump"/>
          </p:cNvPr>
          <p:cNvSpPr txBox="1"/>
          <p:nvPr/>
        </p:nvSpPr>
        <p:spPr>
          <a:xfrm>
            <a:off x="2513012" y="4227795"/>
            <a:ext cx="3633788" cy="400110"/>
          </a:xfrm>
          <a:prstGeom prst="rect">
            <a:avLst/>
          </a:prstGeom>
          <a:solidFill>
            <a:schemeClr val="accent1">
              <a:lumMod val="20000"/>
              <a:lumOff val="80000"/>
            </a:schemeClr>
          </a:solidFill>
        </p:spPr>
        <p:style>
          <a:lnRef idx="2">
            <a:schemeClr val="accent1"/>
          </a:lnRef>
          <a:fillRef idx="1">
            <a:schemeClr val="lt1"/>
          </a:fillRef>
          <a:effectRef idx="0">
            <a:schemeClr val="accent1"/>
          </a:effectRef>
          <a:fontRef idx="minor">
            <a:schemeClr val="dk1"/>
          </a:fontRef>
        </p:style>
        <p:txBody>
          <a:bodyPr wrap="square" rtlCol="0">
            <a:spAutoFit/>
          </a:bodyPr>
          <a:lstStyle/>
          <a:p>
            <a:r>
              <a:rPr lang="de-DE" sz="2000" dirty="0">
                <a:latin typeface="Arial" panose="020B0604020202020204" pitchFamily="34" charset="0"/>
                <a:cs typeface="Arial" panose="020B0604020202020204" pitchFamily="34" charset="0"/>
              </a:rPr>
              <a:t>3</a:t>
            </a:r>
            <a:r>
              <a:rPr lang="de-DE" sz="2000" dirty="0" smtClean="0">
                <a:latin typeface="Arial" panose="020B0604020202020204" pitchFamily="34" charset="0"/>
                <a:cs typeface="Arial" panose="020B0604020202020204" pitchFamily="34" charset="0"/>
              </a:rPr>
              <a:t>. </a:t>
            </a:r>
            <a:r>
              <a:rPr lang="en-US" sz="2000" dirty="0"/>
              <a:t>What do I want to </a:t>
            </a:r>
            <a:r>
              <a:rPr lang="en-US" sz="2000" dirty="0" smtClean="0"/>
              <a:t>observe?</a:t>
            </a:r>
            <a:endParaRPr lang="de-DE" sz="2000" dirty="0">
              <a:latin typeface="Arial" panose="020B0604020202020204" pitchFamily="34" charset="0"/>
              <a:cs typeface="Arial" panose="020B0604020202020204" pitchFamily="34" charset="0"/>
            </a:endParaRPr>
          </a:p>
        </p:txBody>
      </p:sp>
      <p:sp>
        <p:nvSpPr>
          <p:cNvPr id="2" name="Textfeld 1"/>
          <p:cNvSpPr txBox="1"/>
          <p:nvPr/>
        </p:nvSpPr>
        <p:spPr>
          <a:xfrm>
            <a:off x="6697014" y="2444858"/>
            <a:ext cx="1629424" cy="1200329"/>
          </a:xfrm>
          <a:prstGeom prst="rect">
            <a:avLst/>
          </a:prstGeom>
          <a:noFill/>
        </p:spPr>
        <p:txBody>
          <a:bodyPr wrap="square" rtlCol="0">
            <a:spAutoFit/>
          </a:bodyPr>
          <a:lstStyle/>
          <a:p>
            <a:r>
              <a:rPr lang="de-DE" dirty="0" smtClean="0"/>
              <a:t>Click on </a:t>
            </a:r>
            <a:r>
              <a:rPr lang="de-DE" dirty="0" err="1" smtClean="0"/>
              <a:t>the</a:t>
            </a:r>
            <a:r>
              <a:rPr lang="de-DE" dirty="0" smtClean="0"/>
              <a:t> logo      </a:t>
            </a:r>
            <a:r>
              <a:rPr lang="de-DE" dirty="0" err="1" smtClean="0"/>
              <a:t>to</a:t>
            </a:r>
            <a:r>
              <a:rPr lang="de-DE" dirty="0" smtClean="0"/>
              <a:t> </a:t>
            </a:r>
            <a:r>
              <a:rPr lang="de-DE" dirty="0" err="1" smtClean="0"/>
              <a:t>get</a:t>
            </a:r>
            <a:r>
              <a:rPr lang="de-DE" dirty="0" smtClean="0"/>
              <a:t> back </a:t>
            </a:r>
            <a:r>
              <a:rPr lang="de-DE" dirty="0" err="1" smtClean="0"/>
              <a:t>to</a:t>
            </a:r>
            <a:r>
              <a:rPr lang="de-DE" dirty="0" smtClean="0"/>
              <a:t> </a:t>
            </a:r>
            <a:r>
              <a:rPr lang="de-DE" dirty="0" err="1" smtClean="0"/>
              <a:t>this</a:t>
            </a:r>
            <a:r>
              <a:rPr lang="de-DE" dirty="0" smtClean="0"/>
              <a:t> </a:t>
            </a:r>
            <a:r>
              <a:rPr lang="de-DE" dirty="0" err="1" smtClean="0"/>
              <a:t>card</a:t>
            </a:r>
            <a:r>
              <a:rPr lang="de-DE" dirty="0" smtClean="0"/>
              <a:t> </a:t>
            </a:r>
            <a:r>
              <a:rPr lang="de-DE" dirty="0" err="1" smtClean="0"/>
              <a:t>anytime</a:t>
            </a:r>
            <a:r>
              <a:rPr lang="de-DE" dirty="0" smtClean="0"/>
              <a:t>.</a:t>
            </a:r>
            <a:endParaRPr lang="de-DE" dirty="0"/>
          </a:p>
        </p:txBody>
      </p:sp>
      <p:pic>
        <p:nvPicPr>
          <p:cNvPr id="20" name="Grafik 6"/>
          <p:cNvPicPr>
            <a:picLocks noChangeAspect="1"/>
          </p:cNvPicPr>
          <p:nvPr/>
        </p:nvPicPr>
        <p:blipFill>
          <a:blip r:embed="rId10" cstate="print">
            <a:extLst>
              <a:ext uri="{28A0092B-C50C-407E-A947-70E740481C1C}">
                <a14:useLocalDpi xmlns:a14="http://schemas.microsoft.com/office/drawing/2010/main" val="0"/>
              </a:ext>
            </a:extLst>
          </a:blip>
          <a:srcRect r="64638"/>
          <a:stretch>
            <a:fillRect/>
          </a:stretch>
        </p:blipFill>
        <p:spPr bwMode="auto">
          <a:xfrm>
            <a:off x="7177611" y="2766402"/>
            <a:ext cx="308357" cy="3431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1" name="Grafik 6">
            <a:hlinkClick r:id="rId11" action="ppaction://hlinksldjump"/>
          </p:cNvPr>
          <p:cNvPicPr>
            <a:picLocks noChangeAspect="1"/>
          </p:cNvPicPr>
          <p:nvPr/>
        </p:nvPicPr>
        <p:blipFill>
          <a:blip r:embed="rId12" cstate="print">
            <a:extLst>
              <a:ext uri="{28A0092B-C50C-407E-A947-70E740481C1C}">
                <a14:useLocalDpi xmlns:a14="http://schemas.microsoft.com/office/drawing/2010/main" val="0"/>
              </a:ext>
            </a:extLst>
          </a:blip>
          <a:srcRect r="64638"/>
          <a:stretch>
            <a:fillRect/>
          </a:stretch>
        </p:blipFill>
        <p:spPr bwMode="auto">
          <a:xfrm>
            <a:off x="8197881" y="279401"/>
            <a:ext cx="955644" cy="10636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182067342"/>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hteck 8"/>
          <p:cNvSpPr/>
          <p:nvPr/>
        </p:nvSpPr>
        <p:spPr>
          <a:xfrm>
            <a:off x="0" y="0"/>
            <a:ext cx="9144000" cy="1514475"/>
          </a:xfrm>
          <a:prstGeom prst="rect">
            <a:avLst/>
          </a:prstGeom>
          <a:solidFill>
            <a:srgbClr val="D9D9D9"/>
          </a:solidFill>
          <a:ln>
            <a:solidFill>
              <a:srgbClr val="D9D9D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endParaRPr>
          </a:p>
        </p:txBody>
      </p:sp>
      <p:cxnSp>
        <p:nvCxnSpPr>
          <p:cNvPr id="8" name="Gerader Verbinder 7"/>
          <p:cNvCxnSpPr/>
          <p:nvPr/>
        </p:nvCxnSpPr>
        <p:spPr>
          <a:xfrm>
            <a:off x="0" y="1514475"/>
            <a:ext cx="9144000" cy="0"/>
          </a:xfrm>
          <a:prstGeom prst="line">
            <a:avLst/>
          </a:prstGeom>
          <a:ln w="76200">
            <a:solidFill>
              <a:srgbClr val="1F497D"/>
            </a:solidFill>
          </a:ln>
        </p:spPr>
        <p:style>
          <a:lnRef idx="1">
            <a:schemeClr val="accent1"/>
          </a:lnRef>
          <a:fillRef idx="0">
            <a:schemeClr val="accent1"/>
          </a:fillRef>
          <a:effectRef idx="0">
            <a:schemeClr val="accent1"/>
          </a:effectRef>
          <a:fontRef idx="minor">
            <a:schemeClr val="tx1"/>
          </a:fontRef>
        </p:style>
      </p:cxnSp>
      <p:sp>
        <p:nvSpPr>
          <p:cNvPr id="4" name="Titel 3"/>
          <p:cNvSpPr>
            <a:spLocks noGrp="1"/>
          </p:cNvSpPr>
          <p:nvPr>
            <p:ph type="title"/>
          </p:nvPr>
        </p:nvSpPr>
        <p:spPr>
          <a:xfrm>
            <a:off x="1714500" y="279401"/>
            <a:ext cx="5734050" cy="1063624"/>
          </a:xfrm>
        </p:spPr>
        <p:txBody>
          <a:bodyPr/>
          <a:lstStyle/>
          <a:p>
            <a:pPr algn="ctr"/>
            <a:r>
              <a:rPr lang="de-DE" dirty="0" smtClean="0"/>
              <a:t>Solution</a:t>
            </a:r>
            <a:endParaRPr lang="de-DE" dirty="0"/>
          </a:p>
        </p:txBody>
      </p:sp>
      <p:sp>
        <p:nvSpPr>
          <p:cNvPr id="6" name="Rechteck 5"/>
          <p:cNvSpPr/>
          <p:nvPr/>
        </p:nvSpPr>
        <p:spPr>
          <a:xfrm flipH="1" flipV="1">
            <a:off x="0" y="0"/>
            <a:ext cx="9144000" cy="6858000"/>
          </a:xfrm>
          <a:prstGeom prst="rect">
            <a:avLst/>
          </a:prstGeom>
          <a:no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endParaRPr>
          </a:p>
        </p:txBody>
      </p:sp>
      <p:sp>
        <p:nvSpPr>
          <p:cNvPr id="10" name="Textfeld 9"/>
          <p:cNvSpPr txBox="1"/>
          <p:nvPr/>
        </p:nvSpPr>
        <p:spPr>
          <a:xfrm>
            <a:off x="333375" y="419100"/>
            <a:ext cx="1033653" cy="707886"/>
          </a:xfrm>
          <a:prstGeom prst="rect">
            <a:avLst/>
          </a:prstGeom>
          <a:noFill/>
        </p:spPr>
        <p:txBody>
          <a:bodyPr wrap="square" rtlCol="0">
            <a:spAutoFit/>
          </a:bodyPr>
          <a:lstStyle/>
          <a:p>
            <a:r>
              <a:rPr lang="de-DE" sz="4000" b="1" dirty="0" smtClean="0">
                <a:solidFill>
                  <a:schemeClr val="accent2"/>
                </a:solidFill>
                <a:latin typeface="Arial" panose="020B0604020202020204" pitchFamily="34" charset="0"/>
              </a:rPr>
              <a:t>A9</a:t>
            </a:r>
            <a:endParaRPr lang="de-DE" sz="4000" b="1" dirty="0">
              <a:solidFill>
                <a:schemeClr val="accent2"/>
              </a:solidFill>
              <a:latin typeface="Arial" panose="020B0604020202020204" pitchFamily="34" charset="0"/>
            </a:endParaRPr>
          </a:p>
        </p:txBody>
      </p:sp>
      <p:sp>
        <p:nvSpPr>
          <p:cNvPr id="16" name="Textfeld 15"/>
          <p:cNvSpPr txBox="1"/>
          <p:nvPr/>
        </p:nvSpPr>
        <p:spPr>
          <a:xfrm>
            <a:off x="7448550" y="188267"/>
            <a:ext cx="1398140" cy="461665"/>
          </a:xfrm>
          <a:prstGeom prst="rect">
            <a:avLst/>
          </a:prstGeom>
          <a:noFill/>
        </p:spPr>
        <p:txBody>
          <a:bodyPr wrap="none" rtlCol="0">
            <a:spAutoFit/>
          </a:bodyPr>
          <a:lstStyle/>
          <a:p>
            <a:r>
              <a:rPr lang="de-DE" sz="2400" b="1" dirty="0" smtClean="0">
                <a:solidFill>
                  <a:schemeClr val="accent1">
                    <a:lumMod val="50000"/>
                  </a:schemeClr>
                </a:solidFill>
                <a:latin typeface="Arial" panose="020B0604020202020204" pitchFamily="34" charset="0"/>
              </a:rPr>
              <a:t>FaSMEd</a:t>
            </a:r>
            <a:endParaRPr lang="de-DE" sz="2400" b="1" dirty="0">
              <a:solidFill>
                <a:schemeClr val="accent1">
                  <a:lumMod val="50000"/>
                </a:schemeClr>
              </a:solidFill>
              <a:latin typeface="Arial" panose="020B0604020202020204" pitchFamily="34" charset="0"/>
            </a:endParaRPr>
          </a:p>
        </p:txBody>
      </p:sp>
      <p:sp>
        <p:nvSpPr>
          <p:cNvPr id="11" name="Inhaltsplatzhalter 13"/>
          <p:cNvSpPr>
            <a:spLocks noGrp="1"/>
          </p:cNvSpPr>
          <p:nvPr>
            <p:ph idx="1"/>
          </p:nvPr>
        </p:nvSpPr>
        <p:spPr>
          <a:xfrm>
            <a:off x="333374" y="1730514"/>
            <a:ext cx="8463154" cy="4761726"/>
          </a:xfrm>
        </p:spPr>
        <p:txBody>
          <a:bodyPr>
            <a:normAutofit/>
          </a:bodyPr>
          <a:lstStyle/>
          <a:p>
            <a:pPr marL="0" indent="0" algn="ctr">
              <a:buNone/>
            </a:pPr>
            <a:r>
              <a:rPr lang="en-US" sz="2400" dirty="0"/>
              <a:t>There are many ways to label the axes. It’s important that besides the name the unit is labeled to the axis.</a:t>
            </a:r>
            <a:endParaRPr lang="de-DE" sz="2400" dirty="0"/>
          </a:p>
          <a:p>
            <a:pPr marL="0" indent="0">
              <a:buNone/>
            </a:pPr>
            <a:r>
              <a:rPr lang="de-DE" sz="2400" dirty="0" smtClean="0"/>
              <a:t> </a:t>
            </a:r>
            <a:endParaRPr lang="de-DE" sz="2400" dirty="0"/>
          </a:p>
          <a:p>
            <a:pPr marL="0" indent="0">
              <a:buNone/>
            </a:pPr>
            <a:endParaRPr lang="de-DE" sz="2400" dirty="0"/>
          </a:p>
        </p:txBody>
      </p:sp>
      <p:sp>
        <p:nvSpPr>
          <p:cNvPr id="12" name="Pfeil nach rechts 11">
            <a:hlinkClick r:id="" action="ppaction://hlinkshowjump?jump=lastslideviewed"/>
          </p:cNvPr>
          <p:cNvSpPr/>
          <p:nvPr/>
        </p:nvSpPr>
        <p:spPr>
          <a:xfrm rot="10800000">
            <a:off x="196469" y="6006978"/>
            <a:ext cx="578675" cy="566003"/>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endParaRPr>
          </a:p>
        </p:txBody>
      </p:sp>
      <p:sp>
        <p:nvSpPr>
          <p:cNvPr id="13" name="Textfeld 12"/>
          <p:cNvSpPr txBox="1"/>
          <p:nvPr/>
        </p:nvSpPr>
        <p:spPr>
          <a:xfrm>
            <a:off x="1536700" y="2857500"/>
            <a:ext cx="5321300" cy="400110"/>
          </a:xfrm>
          <a:prstGeom prst="rect">
            <a:avLst/>
          </a:prstGeom>
          <a:solidFill>
            <a:schemeClr val="accent1"/>
          </a:solidFill>
        </p:spPr>
        <p:style>
          <a:lnRef idx="2">
            <a:schemeClr val="accent1"/>
          </a:lnRef>
          <a:fillRef idx="1">
            <a:schemeClr val="lt1"/>
          </a:fillRef>
          <a:effectRef idx="0">
            <a:schemeClr val="accent1"/>
          </a:effectRef>
          <a:fontRef idx="minor">
            <a:schemeClr val="dk1"/>
          </a:fontRef>
        </p:style>
        <p:txBody>
          <a:bodyPr wrap="square" rtlCol="0">
            <a:spAutoFit/>
          </a:bodyPr>
          <a:lstStyle/>
          <a:p>
            <a:r>
              <a:rPr lang="en-US" sz="2000" b="1" dirty="0"/>
              <a:t>Which label did you choose</a:t>
            </a:r>
            <a:r>
              <a:rPr lang="en-US" sz="2000" b="1" dirty="0" smtClean="0"/>
              <a:t>?</a:t>
            </a:r>
            <a:endParaRPr lang="de-DE" sz="2000" b="1" dirty="0" smtClean="0">
              <a:solidFill>
                <a:schemeClr val="bg1"/>
              </a:solidFill>
              <a:latin typeface="Arial" panose="020B0604020202020204" pitchFamily="34" charset="0"/>
            </a:endParaRPr>
          </a:p>
        </p:txBody>
      </p:sp>
      <p:sp>
        <p:nvSpPr>
          <p:cNvPr id="14" name="Textfeld 13">
            <a:hlinkClick r:id="rId2" action="ppaction://hlinksldjump"/>
          </p:cNvPr>
          <p:cNvSpPr txBox="1"/>
          <p:nvPr/>
        </p:nvSpPr>
        <p:spPr>
          <a:xfrm>
            <a:off x="1536700" y="3257610"/>
            <a:ext cx="5321300" cy="400110"/>
          </a:xfrm>
          <a:prstGeom prst="rect">
            <a:avLst/>
          </a:prstGeom>
          <a:solidFill>
            <a:schemeClr val="accent1">
              <a:lumMod val="20000"/>
              <a:lumOff val="80000"/>
            </a:schemeClr>
          </a:solidFill>
        </p:spPr>
        <p:style>
          <a:lnRef idx="2">
            <a:schemeClr val="accent1"/>
          </a:lnRef>
          <a:fillRef idx="1">
            <a:schemeClr val="lt1"/>
          </a:fillRef>
          <a:effectRef idx="0">
            <a:schemeClr val="accent1"/>
          </a:effectRef>
          <a:fontRef idx="minor">
            <a:schemeClr val="dk1"/>
          </a:fontRef>
        </p:style>
        <p:txBody>
          <a:bodyPr wrap="square" rtlCol="0">
            <a:spAutoFit/>
          </a:bodyPr>
          <a:lstStyle/>
          <a:p>
            <a:r>
              <a:rPr lang="de-DE" sz="2000" dirty="0"/>
              <a:t>X: „</a:t>
            </a:r>
            <a:r>
              <a:rPr lang="en-US" sz="2000" dirty="0"/>
              <a:t>weight</a:t>
            </a:r>
            <a:r>
              <a:rPr lang="de-DE" sz="2000" dirty="0"/>
              <a:t>“, Y: „time</a:t>
            </a:r>
            <a:r>
              <a:rPr lang="de-DE" sz="2000" dirty="0" smtClean="0"/>
              <a:t>“</a:t>
            </a:r>
            <a:r>
              <a:rPr lang="de-DE" sz="2000" dirty="0" smtClean="0">
                <a:solidFill>
                  <a:schemeClr val="tx1"/>
                </a:solidFill>
                <a:latin typeface="Arial" panose="020B0604020202020204" pitchFamily="34" charset="0"/>
              </a:rPr>
              <a:t> (A9.1)</a:t>
            </a:r>
          </a:p>
        </p:txBody>
      </p:sp>
      <p:sp>
        <p:nvSpPr>
          <p:cNvPr id="17" name="Textfeld 16">
            <a:hlinkClick r:id="rId3" action="ppaction://hlinksldjump"/>
          </p:cNvPr>
          <p:cNvSpPr txBox="1"/>
          <p:nvPr/>
        </p:nvSpPr>
        <p:spPr>
          <a:xfrm>
            <a:off x="1536700" y="3652550"/>
            <a:ext cx="5321300" cy="400110"/>
          </a:xfrm>
          <a:prstGeom prst="rect">
            <a:avLst/>
          </a:prstGeom>
          <a:solidFill>
            <a:schemeClr val="bg1">
              <a:lumMod val="95000"/>
            </a:schemeClr>
          </a:solidFill>
        </p:spPr>
        <p:style>
          <a:lnRef idx="2">
            <a:schemeClr val="accent1"/>
          </a:lnRef>
          <a:fillRef idx="1">
            <a:schemeClr val="lt1"/>
          </a:fillRef>
          <a:effectRef idx="0">
            <a:schemeClr val="accent1"/>
          </a:effectRef>
          <a:fontRef idx="minor">
            <a:schemeClr val="dk1"/>
          </a:fontRef>
        </p:style>
        <p:txBody>
          <a:bodyPr wrap="square" rtlCol="0">
            <a:spAutoFit/>
          </a:bodyPr>
          <a:lstStyle/>
          <a:p>
            <a:r>
              <a:rPr lang="de-DE" sz="2000" dirty="0"/>
              <a:t>X: „time</a:t>
            </a:r>
            <a:r>
              <a:rPr lang="de-DE" sz="2000" dirty="0" smtClean="0"/>
              <a:t>“, </a:t>
            </a:r>
            <a:r>
              <a:rPr lang="de-DE" sz="2000" dirty="0"/>
              <a:t>Y: „</a:t>
            </a:r>
            <a:r>
              <a:rPr lang="en-US" sz="2000" dirty="0"/>
              <a:t>weight</a:t>
            </a:r>
            <a:r>
              <a:rPr lang="de-DE" sz="2000" dirty="0" smtClean="0"/>
              <a:t>“</a:t>
            </a:r>
            <a:r>
              <a:rPr lang="de-DE" sz="2000" dirty="0" smtClean="0">
                <a:solidFill>
                  <a:schemeClr val="tx1"/>
                </a:solidFill>
                <a:latin typeface="Arial" panose="020B0604020202020204" pitchFamily="34" charset="0"/>
              </a:rPr>
              <a:t> (A8.1)</a:t>
            </a:r>
          </a:p>
        </p:txBody>
      </p:sp>
      <p:sp>
        <p:nvSpPr>
          <p:cNvPr id="18" name="Textfeld 17">
            <a:hlinkClick r:id="rId2" action="ppaction://hlinksldjump"/>
          </p:cNvPr>
          <p:cNvSpPr txBox="1"/>
          <p:nvPr/>
        </p:nvSpPr>
        <p:spPr>
          <a:xfrm>
            <a:off x="1536700" y="4047490"/>
            <a:ext cx="5321300" cy="707886"/>
          </a:xfrm>
          <a:prstGeom prst="rect">
            <a:avLst/>
          </a:prstGeom>
          <a:solidFill>
            <a:schemeClr val="accent1">
              <a:lumMod val="20000"/>
              <a:lumOff val="80000"/>
            </a:schemeClr>
          </a:solidFill>
        </p:spPr>
        <p:style>
          <a:lnRef idx="2">
            <a:schemeClr val="accent1"/>
          </a:lnRef>
          <a:fillRef idx="1">
            <a:schemeClr val="lt1"/>
          </a:fillRef>
          <a:effectRef idx="0">
            <a:schemeClr val="accent1"/>
          </a:effectRef>
          <a:fontRef idx="minor">
            <a:schemeClr val="dk1"/>
          </a:fontRef>
        </p:style>
        <p:txBody>
          <a:bodyPr wrap="square" rtlCol="0">
            <a:spAutoFit/>
          </a:bodyPr>
          <a:lstStyle/>
          <a:p>
            <a:r>
              <a:rPr lang="en-US" sz="2000" dirty="0" smtClean="0"/>
              <a:t>X</a:t>
            </a:r>
            <a:r>
              <a:rPr lang="en-US" sz="2000" dirty="0"/>
              <a:t>: „The weight of the apple“, </a:t>
            </a:r>
            <a:endParaRPr lang="en-US" sz="2000" dirty="0" smtClean="0"/>
          </a:p>
          <a:p>
            <a:r>
              <a:rPr lang="en-US" sz="2000" dirty="0" smtClean="0"/>
              <a:t>Y</a:t>
            </a:r>
            <a:r>
              <a:rPr lang="en-US" sz="2000" dirty="0"/>
              <a:t>: “ Depending on time“</a:t>
            </a:r>
            <a:r>
              <a:rPr lang="de-DE" sz="2000" dirty="0" smtClean="0">
                <a:solidFill>
                  <a:schemeClr val="tx1"/>
                </a:solidFill>
                <a:latin typeface="Arial" panose="020B0604020202020204" pitchFamily="34" charset="0"/>
              </a:rPr>
              <a:t> (A9.1)</a:t>
            </a:r>
          </a:p>
        </p:txBody>
      </p:sp>
      <p:sp>
        <p:nvSpPr>
          <p:cNvPr id="19" name="Textfeld 18">
            <a:hlinkClick r:id="rId4" action="ppaction://hlinksldjump"/>
          </p:cNvPr>
          <p:cNvSpPr txBox="1"/>
          <p:nvPr/>
        </p:nvSpPr>
        <p:spPr>
          <a:xfrm>
            <a:off x="1536700" y="4755376"/>
            <a:ext cx="5321300" cy="400110"/>
          </a:xfrm>
          <a:prstGeom prst="rect">
            <a:avLst/>
          </a:prstGeom>
          <a:solidFill>
            <a:schemeClr val="bg1">
              <a:lumMod val="95000"/>
            </a:schemeClr>
          </a:solidFill>
        </p:spPr>
        <p:style>
          <a:lnRef idx="2">
            <a:schemeClr val="accent1"/>
          </a:lnRef>
          <a:fillRef idx="1">
            <a:schemeClr val="lt1"/>
          </a:fillRef>
          <a:effectRef idx="0">
            <a:schemeClr val="accent1"/>
          </a:effectRef>
          <a:fontRef idx="minor">
            <a:schemeClr val="dk1"/>
          </a:fontRef>
        </p:style>
        <p:txBody>
          <a:bodyPr wrap="square" rtlCol="0">
            <a:spAutoFit/>
          </a:bodyPr>
          <a:lstStyle/>
          <a:p>
            <a:r>
              <a:rPr lang="en-US" sz="2000" dirty="0"/>
              <a:t>X: „weight [g</a:t>
            </a:r>
            <a:r>
              <a:rPr lang="en-US" sz="2000" dirty="0" smtClean="0"/>
              <a:t>]“, </a:t>
            </a:r>
            <a:r>
              <a:rPr lang="en-US" sz="2000" dirty="0"/>
              <a:t>Y:“time [min</a:t>
            </a:r>
            <a:r>
              <a:rPr lang="en-US" sz="2000" dirty="0" smtClean="0"/>
              <a:t>]“ </a:t>
            </a:r>
            <a:r>
              <a:rPr lang="de-DE" sz="2000" dirty="0" smtClean="0">
                <a:solidFill>
                  <a:schemeClr val="tx1"/>
                </a:solidFill>
                <a:latin typeface="Arial" panose="020B0604020202020204" pitchFamily="34" charset="0"/>
              </a:rPr>
              <a:t>(A10)</a:t>
            </a:r>
          </a:p>
        </p:txBody>
      </p:sp>
      <p:sp>
        <p:nvSpPr>
          <p:cNvPr id="20" name="Textfeld 19">
            <a:hlinkClick r:id="rId2" action="ppaction://hlinksldjump"/>
          </p:cNvPr>
          <p:cNvSpPr txBox="1"/>
          <p:nvPr/>
        </p:nvSpPr>
        <p:spPr>
          <a:xfrm>
            <a:off x="1536700" y="5155486"/>
            <a:ext cx="5321300" cy="400110"/>
          </a:xfrm>
          <a:prstGeom prst="rect">
            <a:avLst/>
          </a:prstGeom>
          <a:solidFill>
            <a:schemeClr val="accent1">
              <a:lumMod val="20000"/>
              <a:lumOff val="80000"/>
            </a:schemeClr>
          </a:solidFill>
        </p:spPr>
        <p:style>
          <a:lnRef idx="2">
            <a:schemeClr val="accent1"/>
          </a:lnRef>
          <a:fillRef idx="1">
            <a:schemeClr val="lt1"/>
          </a:fillRef>
          <a:effectRef idx="0">
            <a:schemeClr val="accent1"/>
          </a:effectRef>
          <a:fontRef idx="minor">
            <a:schemeClr val="dk1"/>
          </a:fontRef>
        </p:style>
        <p:txBody>
          <a:bodyPr wrap="square" rtlCol="0">
            <a:spAutoFit/>
          </a:bodyPr>
          <a:lstStyle/>
          <a:p>
            <a:r>
              <a:rPr lang="en-US" sz="2000" dirty="0"/>
              <a:t>I’ve chosen different labels</a:t>
            </a:r>
            <a:r>
              <a:rPr lang="en-US" sz="2000" dirty="0" smtClean="0"/>
              <a:t>.</a:t>
            </a:r>
            <a:r>
              <a:rPr lang="de-DE" sz="2000" dirty="0" smtClean="0">
                <a:solidFill>
                  <a:schemeClr val="tx1"/>
                </a:solidFill>
                <a:latin typeface="Arial" panose="020B0604020202020204" pitchFamily="34" charset="0"/>
              </a:rPr>
              <a:t> (A9.1)</a:t>
            </a:r>
          </a:p>
        </p:txBody>
      </p:sp>
      <p:pic>
        <p:nvPicPr>
          <p:cNvPr id="21" name="Grafik 6">
            <a:hlinkClick r:id="rId5" action="ppaction://hlinksldjump"/>
          </p:cNvPr>
          <p:cNvPicPr>
            <a:picLocks noChangeAspect="1"/>
          </p:cNvPicPr>
          <p:nvPr/>
        </p:nvPicPr>
        <p:blipFill>
          <a:blip r:embed="rId6" cstate="print">
            <a:extLst>
              <a:ext uri="{28A0092B-C50C-407E-A947-70E740481C1C}">
                <a14:useLocalDpi xmlns:a14="http://schemas.microsoft.com/office/drawing/2010/main" val="0"/>
              </a:ext>
            </a:extLst>
          </a:blip>
          <a:srcRect r="64638"/>
          <a:stretch>
            <a:fillRect/>
          </a:stretch>
        </p:blipFill>
        <p:spPr bwMode="auto">
          <a:xfrm>
            <a:off x="8197881" y="279401"/>
            <a:ext cx="955644" cy="10636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306597368"/>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hteck 8"/>
          <p:cNvSpPr/>
          <p:nvPr/>
        </p:nvSpPr>
        <p:spPr>
          <a:xfrm>
            <a:off x="0" y="0"/>
            <a:ext cx="9144000" cy="1514475"/>
          </a:xfrm>
          <a:prstGeom prst="rect">
            <a:avLst/>
          </a:prstGeom>
          <a:solidFill>
            <a:srgbClr val="D9D9D9"/>
          </a:solidFill>
          <a:ln>
            <a:solidFill>
              <a:srgbClr val="D9D9D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endParaRPr>
          </a:p>
        </p:txBody>
      </p:sp>
      <p:cxnSp>
        <p:nvCxnSpPr>
          <p:cNvPr id="8" name="Gerader Verbinder 7"/>
          <p:cNvCxnSpPr/>
          <p:nvPr/>
        </p:nvCxnSpPr>
        <p:spPr>
          <a:xfrm>
            <a:off x="0" y="1514475"/>
            <a:ext cx="9144000" cy="0"/>
          </a:xfrm>
          <a:prstGeom prst="line">
            <a:avLst/>
          </a:prstGeom>
          <a:ln w="76200">
            <a:solidFill>
              <a:srgbClr val="1F497D"/>
            </a:solidFill>
          </a:ln>
        </p:spPr>
        <p:style>
          <a:lnRef idx="1">
            <a:schemeClr val="accent1"/>
          </a:lnRef>
          <a:fillRef idx="0">
            <a:schemeClr val="accent1"/>
          </a:fillRef>
          <a:effectRef idx="0">
            <a:schemeClr val="accent1"/>
          </a:effectRef>
          <a:fontRef idx="minor">
            <a:schemeClr val="tx1"/>
          </a:fontRef>
        </p:style>
      </p:cxnSp>
      <p:sp>
        <p:nvSpPr>
          <p:cNvPr id="4" name="Titel 3"/>
          <p:cNvSpPr>
            <a:spLocks noGrp="1"/>
          </p:cNvSpPr>
          <p:nvPr>
            <p:ph type="title"/>
          </p:nvPr>
        </p:nvSpPr>
        <p:spPr>
          <a:xfrm>
            <a:off x="1714500" y="279401"/>
            <a:ext cx="5734050" cy="1063624"/>
          </a:xfrm>
        </p:spPr>
        <p:txBody>
          <a:bodyPr>
            <a:noAutofit/>
          </a:bodyPr>
          <a:lstStyle/>
          <a:p>
            <a:pPr algn="ctr">
              <a:spcAft>
                <a:spcPts val="0"/>
              </a:spcAft>
            </a:pPr>
            <a:r>
              <a:rPr lang="de-DE" sz="3200" b="1" dirty="0" smtClean="0">
                <a:solidFill>
                  <a:srgbClr val="76923C"/>
                </a:solidFill>
                <a:ea typeface="MS Mincho" panose="02020609040205080304" pitchFamily="49" charset="-128"/>
                <a:cs typeface="Times New Roman" panose="02020603050405020304" pitchFamily="18" charset="0"/>
              </a:rPr>
              <a:t>DIAGRAM</a:t>
            </a:r>
            <a:r>
              <a:rPr lang="de-DE" sz="2400" dirty="0">
                <a:ea typeface="MS Mincho" panose="02020609040205080304" pitchFamily="49" charset="-128"/>
                <a:cs typeface="Times New Roman" panose="02020603050405020304" pitchFamily="18" charset="0"/>
              </a:rPr>
              <a:t/>
            </a:r>
            <a:br>
              <a:rPr lang="de-DE" sz="2400" dirty="0">
                <a:ea typeface="MS Mincho" panose="02020609040205080304" pitchFamily="49" charset="-128"/>
                <a:cs typeface="Times New Roman" panose="02020603050405020304" pitchFamily="18" charset="0"/>
              </a:rPr>
            </a:br>
            <a:r>
              <a:rPr lang="de-DE" sz="2800" b="1" dirty="0" err="1" smtClean="0">
                <a:solidFill>
                  <a:srgbClr val="000000"/>
                </a:solidFill>
                <a:ea typeface="MS Mincho" panose="02020609040205080304" pitchFamily="49" charset="-128"/>
                <a:cs typeface="Times New Roman" panose="02020603050405020304" pitchFamily="18" charset="0"/>
              </a:rPr>
              <a:t>Does</a:t>
            </a:r>
            <a:r>
              <a:rPr lang="de-DE" sz="2800" b="1" dirty="0" smtClean="0">
                <a:solidFill>
                  <a:srgbClr val="000000"/>
                </a:solidFill>
                <a:ea typeface="MS Mincho" panose="02020609040205080304" pitchFamily="49" charset="-128"/>
                <a:cs typeface="Times New Roman" panose="02020603050405020304" pitchFamily="18" charset="0"/>
              </a:rPr>
              <a:t> </a:t>
            </a:r>
            <a:r>
              <a:rPr lang="de-DE" sz="2800" b="1" dirty="0" err="1" smtClean="0">
                <a:solidFill>
                  <a:srgbClr val="000000"/>
                </a:solidFill>
                <a:ea typeface="MS Mincho" panose="02020609040205080304" pitchFamily="49" charset="-128"/>
                <a:cs typeface="Times New Roman" panose="02020603050405020304" pitchFamily="18" charset="0"/>
              </a:rPr>
              <a:t>the</a:t>
            </a:r>
            <a:r>
              <a:rPr lang="de-DE" sz="2800" b="1" dirty="0" smtClean="0">
                <a:solidFill>
                  <a:srgbClr val="000000"/>
                </a:solidFill>
                <a:ea typeface="MS Mincho" panose="02020609040205080304" pitchFamily="49" charset="-128"/>
                <a:cs typeface="Times New Roman" panose="02020603050405020304" pitchFamily="18" charset="0"/>
              </a:rPr>
              <a:t> </a:t>
            </a:r>
            <a:r>
              <a:rPr lang="de-DE" sz="2800" b="1" dirty="0" err="1" smtClean="0">
                <a:solidFill>
                  <a:srgbClr val="000000"/>
                </a:solidFill>
                <a:ea typeface="MS Mincho" panose="02020609040205080304" pitchFamily="49" charset="-128"/>
                <a:cs typeface="Times New Roman" panose="02020603050405020304" pitchFamily="18" charset="0"/>
              </a:rPr>
              <a:t>diagram</a:t>
            </a:r>
            <a:r>
              <a:rPr lang="de-DE" sz="2800" b="1" dirty="0" smtClean="0">
                <a:solidFill>
                  <a:srgbClr val="000000"/>
                </a:solidFill>
                <a:ea typeface="MS Mincho" panose="02020609040205080304" pitchFamily="49" charset="-128"/>
                <a:cs typeface="Times New Roman" panose="02020603050405020304" pitchFamily="18" charset="0"/>
              </a:rPr>
              <a:t> </a:t>
            </a:r>
            <a:r>
              <a:rPr lang="de-DE" sz="2800" b="1" dirty="0" err="1" smtClean="0">
                <a:solidFill>
                  <a:srgbClr val="000000"/>
                </a:solidFill>
                <a:ea typeface="MS Mincho" panose="02020609040205080304" pitchFamily="49" charset="-128"/>
                <a:cs typeface="Times New Roman" panose="02020603050405020304" pitchFamily="18" charset="0"/>
              </a:rPr>
              <a:t>has</a:t>
            </a:r>
            <a:r>
              <a:rPr lang="de-DE" sz="2800" b="1" dirty="0" smtClean="0">
                <a:solidFill>
                  <a:srgbClr val="000000"/>
                </a:solidFill>
                <a:ea typeface="MS Mincho" panose="02020609040205080304" pitchFamily="49" charset="-128"/>
                <a:cs typeface="Times New Roman" panose="02020603050405020304" pitchFamily="18" charset="0"/>
              </a:rPr>
              <a:t> an </a:t>
            </a:r>
            <a:r>
              <a:rPr lang="de-DE" sz="2800" b="1" dirty="0" err="1" smtClean="0">
                <a:solidFill>
                  <a:srgbClr val="000000"/>
                </a:solidFill>
                <a:ea typeface="MS Mincho" panose="02020609040205080304" pitchFamily="49" charset="-128"/>
                <a:cs typeface="Times New Roman" panose="02020603050405020304" pitchFamily="18" charset="0"/>
              </a:rPr>
              <a:t>appropriate</a:t>
            </a:r>
            <a:r>
              <a:rPr lang="de-DE" sz="2800" b="1" dirty="0" smtClean="0">
                <a:solidFill>
                  <a:srgbClr val="000000"/>
                </a:solidFill>
                <a:ea typeface="MS Mincho" panose="02020609040205080304" pitchFamily="49" charset="-128"/>
                <a:cs typeface="Times New Roman" panose="02020603050405020304" pitchFamily="18" charset="0"/>
              </a:rPr>
              <a:t> </a:t>
            </a:r>
            <a:r>
              <a:rPr lang="de-DE" sz="2800" b="1" dirty="0" err="1" smtClean="0">
                <a:solidFill>
                  <a:srgbClr val="000000"/>
                </a:solidFill>
                <a:ea typeface="MS Mincho" panose="02020609040205080304" pitchFamily="49" charset="-128"/>
                <a:cs typeface="Times New Roman" panose="02020603050405020304" pitchFamily="18" charset="0"/>
              </a:rPr>
              <a:t>scaling</a:t>
            </a:r>
            <a:r>
              <a:rPr lang="de-DE" sz="2800" b="1" dirty="0" smtClean="0">
                <a:solidFill>
                  <a:srgbClr val="000000"/>
                </a:solidFill>
                <a:ea typeface="MS Mincho" panose="02020609040205080304" pitchFamily="49" charset="-128"/>
                <a:cs typeface="Times New Roman" panose="02020603050405020304" pitchFamily="18" charset="0"/>
              </a:rPr>
              <a:t>?</a:t>
            </a:r>
            <a:endParaRPr lang="de-DE" sz="2800" dirty="0"/>
          </a:p>
        </p:txBody>
      </p:sp>
      <p:sp>
        <p:nvSpPr>
          <p:cNvPr id="6" name="Rechteck 5"/>
          <p:cNvSpPr/>
          <p:nvPr/>
        </p:nvSpPr>
        <p:spPr>
          <a:xfrm flipH="1" flipV="1">
            <a:off x="0" y="0"/>
            <a:ext cx="9144000" cy="6858000"/>
          </a:xfrm>
          <a:prstGeom prst="rect">
            <a:avLst/>
          </a:prstGeom>
          <a:no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endParaRPr>
          </a:p>
        </p:txBody>
      </p:sp>
      <p:sp>
        <p:nvSpPr>
          <p:cNvPr id="10" name="Textfeld 9"/>
          <p:cNvSpPr txBox="1"/>
          <p:nvPr/>
        </p:nvSpPr>
        <p:spPr>
          <a:xfrm>
            <a:off x="333375" y="419100"/>
            <a:ext cx="1167179" cy="707886"/>
          </a:xfrm>
          <a:prstGeom prst="rect">
            <a:avLst/>
          </a:prstGeom>
          <a:noFill/>
        </p:spPr>
        <p:txBody>
          <a:bodyPr wrap="square" rtlCol="0">
            <a:spAutoFit/>
          </a:bodyPr>
          <a:lstStyle/>
          <a:p>
            <a:r>
              <a:rPr lang="de-DE" sz="4000" b="1" dirty="0" smtClean="0">
                <a:solidFill>
                  <a:schemeClr val="accent2"/>
                </a:solidFill>
                <a:latin typeface="Arial" panose="020B0604020202020204" pitchFamily="34" charset="0"/>
              </a:rPr>
              <a:t>A10</a:t>
            </a:r>
            <a:endParaRPr lang="de-DE" sz="4000" b="1" dirty="0">
              <a:solidFill>
                <a:schemeClr val="accent2"/>
              </a:solidFill>
              <a:latin typeface="Arial" panose="020B0604020202020204" pitchFamily="34" charset="0"/>
            </a:endParaRPr>
          </a:p>
        </p:txBody>
      </p:sp>
      <p:sp>
        <p:nvSpPr>
          <p:cNvPr id="16" name="Textfeld 15"/>
          <p:cNvSpPr txBox="1"/>
          <p:nvPr/>
        </p:nvSpPr>
        <p:spPr>
          <a:xfrm>
            <a:off x="7448550" y="188267"/>
            <a:ext cx="1398140" cy="461665"/>
          </a:xfrm>
          <a:prstGeom prst="rect">
            <a:avLst/>
          </a:prstGeom>
          <a:noFill/>
        </p:spPr>
        <p:txBody>
          <a:bodyPr wrap="none" rtlCol="0">
            <a:spAutoFit/>
          </a:bodyPr>
          <a:lstStyle/>
          <a:p>
            <a:r>
              <a:rPr lang="de-DE" sz="2400" b="1" dirty="0" smtClean="0">
                <a:solidFill>
                  <a:schemeClr val="accent1">
                    <a:lumMod val="50000"/>
                  </a:schemeClr>
                </a:solidFill>
                <a:latin typeface="Arial" panose="020B0604020202020204" pitchFamily="34" charset="0"/>
              </a:rPr>
              <a:t>FaSMEd</a:t>
            </a:r>
            <a:endParaRPr lang="de-DE" sz="2400" b="1" dirty="0">
              <a:solidFill>
                <a:schemeClr val="accent1">
                  <a:lumMod val="50000"/>
                </a:schemeClr>
              </a:solidFill>
              <a:latin typeface="Arial" panose="020B0604020202020204" pitchFamily="34" charset="0"/>
            </a:endParaRPr>
          </a:p>
        </p:txBody>
      </p:sp>
      <p:sp>
        <p:nvSpPr>
          <p:cNvPr id="11" name="Inhaltsplatzhalter 13"/>
          <p:cNvSpPr>
            <a:spLocks noGrp="1"/>
          </p:cNvSpPr>
          <p:nvPr>
            <p:ph idx="1"/>
          </p:nvPr>
        </p:nvSpPr>
        <p:spPr>
          <a:xfrm>
            <a:off x="333374" y="1730514"/>
            <a:ext cx="8463154" cy="4761726"/>
          </a:xfrm>
        </p:spPr>
        <p:txBody>
          <a:bodyPr/>
          <a:lstStyle/>
          <a:p>
            <a:pPr marL="0" indent="0" algn="just">
              <a:lnSpc>
                <a:spcPct val="150000"/>
              </a:lnSpc>
              <a:spcAft>
                <a:spcPts val="0"/>
              </a:spcAft>
              <a:buNone/>
            </a:pPr>
            <a:r>
              <a:rPr lang="en-US" sz="2400" dirty="0"/>
              <a:t>A simple diagram should include all necessary information so the reader can read the diagram easily and without additional information</a:t>
            </a:r>
            <a:r>
              <a:rPr lang="de-DE" sz="2400" dirty="0" smtClean="0">
                <a:ea typeface="MS Mincho" panose="02020609040205080304" pitchFamily="49" charset="-128"/>
                <a:cs typeface="Times New Roman" panose="02020603050405020304" pitchFamily="18" charset="0"/>
              </a:rPr>
              <a:t>.</a:t>
            </a:r>
            <a:endParaRPr lang="de-DE" sz="2000" dirty="0">
              <a:ea typeface="MS Mincho" panose="02020609040205080304" pitchFamily="49" charset="-128"/>
              <a:cs typeface="Times New Roman" panose="02020603050405020304" pitchFamily="18" charset="0"/>
            </a:endParaRPr>
          </a:p>
          <a:p>
            <a:pPr marL="0" indent="0">
              <a:spcAft>
                <a:spcPts val="0"/>
              </a:spcAft>
              <a:buNone/>
            </a:pPr>
            <a:r>
              <a:rPr lang="de-DE" sz="2400" dirty="0">
                <a:ea typeface="MS Mincho" panose="02020609040205080304" pitchFamily="49" charset="-128"/>
                <a:cs typeface="Times New Roman" panose="02020603050405020304" pitchFamily="18" charset="0"/>
              </a:rPr>
              <a:t> </a:t>
            </a:r>
          </a:p>
          <a:p>
            <a:pPr marL="0" indent="0">
              <a:buNone/>
            </a:pPr>
            <a:r>
              <a:rPr lang="de-DE" b="1" dirty="0" err="1" smtClean="0">
                <a:ea typeface="MS Mincho" panose="02020609040205080304" pitchFamily="49" charset="-128"/>
                <a:cs typeface="Times New Roman" panose="02020603050405020304" pitchFamily="18" charset="0"/>
              </a:rPr>
              <a:t>How</a:t>
            </a:r>
            <a:r>
              <a:rPr lang="de-DE" b="1" dirty="0" smtClean="0">
                <a:ea typeface="MS Mincho" panose="02020609040205080304" pitchFamily="49" charset="-128"/>
                <a:cs typeface="Times New Roman" panose="02020603050405020304" pitchFamily="18" charset="0"/>
              </a:rPr>
              <a:t> </a:t>
            </a:r>
            <a:r>
              <a:rPr lang="de-DE" b="1" dirty="0" err="1" smtClean="0">
                <a:ea typeface="MS Mincho" panose="02020609040205080304" pitchFamily="49" charset="-128"/>
                <a:cs typeface="Times New Roman" panose="02020603050405020304" pitchFamily="18" charset="0"/>
              </a:rPr>
              <a:t>should</a:t>
            </a:r>
            <a:r>
              <a:rPr lang="de-DE" b="1" dirty="0" smtClean="0">
                <a:ea typeface="MS Mincho" panose="02020609040205080304" pitchFamily="49" charset="-128"/>
                <a:cs typeface="Times New Roman" panose="02020603050405020304" pitchFamily="18" charset="0"/>
              </a:rPr>
              <a:t> </a:t>
            </a:r>
            <a:r>
              <a:rPr lang="de-DE" b="1" dirty="0" err="1" smtClean="0">
                <a:ea typeface="MS Mincho" panose="02020609040205080304" pitchFamily="49" charset="-128"/>
                <a:cs typeface="Times New Roman" panose="02020603050405020304" pitchFamily="18" charset="0"/>
              </a:rPr>
              <a:t>you</a:t>
            </a:r>
            <a:r>
              <a:rPr lang="de-DE" b="1" dirty="0" smtClean="0">
                <a:ea typeface="MS Mincho" panose="02020609040205080304" pitchFamily="49" charset="-128"/>
                <a:cs typeface="Times New Roman" panose="02020603050405020304" pitchFamily="18" charset="0"/>
              </a:rPr>
              <a:t> </a:t>
            </a:r>
            <a:r>
              <a:rPr lang="de-DE" b="1" dirty="0" err="1" smtClean="0">
                <a:ea typeface="MS Mincho" panose="02020609040205080304" pitchFamily="49" charset="-128"/>
                <a:cs typeface="Times New Roman" panose="02020603050405020304" pitchFamily="18" charset="0"/>
              </a:rPr>
              <a:t>choose</a:t>
            </a:r>
            <a:r>
              <a:rPr lang="de-DE" b="1" dirty="0" smtClean="0">
                <a:ea typeface="MS Mincho" panose="02020609040205080304" pitchFamily="49" charset="-128"/>
                <a:cs typeface="Times New Roman" panose="02020603050405020304" pitchFamily="18" charset="0"/>
              </a:rPr>
              <a:t> </a:t>
            </a:r>
            <a:r>
              <a:rPr lang="de-DE" b="1" dirty="0" err="1" smtClean="0">
                <a:ea typeface="MS Mincho" panose="02020609040205080304" pitchFamily="49" charset="-128"/>
                <a:cs typeface="Times New Roman" panose="02020603050405020304" pitchFamily="18" charset="0"/>
              </a:rPr>
              <a:t>the</a:t>
            </a:r>
            <a:r>
              <a:rPr lang="de-DE" b="1" dirty="0" smtClean="0">
                <a:ea typeface="MS Mincho" panose="02020609040205080304" pitchFamily="49" charset="-128"/>
                <a:cs typeface="Times New Roman" panose="02020603050405020304" pitchFamily="18" charset="0"/>
              </a:rPr>
              <a:t> </a:t>
            </a:r>
            <a:r>
              <a:rPr lang="de-DE" b="1" dirty="0" err="1" smtClean="0">
                <a:ea typeface="MS Mincho" panose="02020609040205080304" pitchFamily="49" charset="-128"/>
                <a:cs typeface="Times New Roman" panose="02020603050405020304" pitchFamily="18" charset="0"/>
                <a:hlinkClick r:id="rId2" action="ppaction://hlinksldjump"/>
              </a:rPr>
              <a:t>scaling</a:t>
            </a:r>
            <a:r>
              <a:rPr lang="de-DE" b="1" dirty="0" smtClean="0">
                <a:ea typeface="MS Mincho" panose="02020609040205080304" pitchFamily="49" charset="-128"/>
                <a:cs typeface="Times New Roman" panose="02020603050405020304" pitchFamily="18" charset="0"/>
                <a:hlinkClick r:id="rId2" action="ppaction://hlinksldjump"/>
              </a:rPr>
              <a:t> </a:t>
            </a:r>
            <a:r>
              <a:rPr lang="de-DE" b="1" dirty="0" err="1" smtClean="0">
                <a:ea typeface="MS Mincho" panose="02020609040205080304" pitchFamily="49" charset="-128"/>
                <a:cs typeface="Times New Roman" panose="02020603050405020304" pitchFamily="18" charset="0"/>
              </a:rPr>
              <a:t>to</a:t>
            </a:r>
            <a:r>
              <a:rPr lang="de-DE" b="1" dirty="0" smtClean="0">
                <a:ea typeface="MS Mincho" panose="02020609040205080304" pitchFamily="49" charset="-128"/>
                <a:cs typeface="Times New Roman" panose="02020603050405020304" pitchFamily="18" charset="0"/>
              </a:rPr>
              <a:t> </a:t>
            </a:r>
            <a:r>
              <a:rPr lang="de-DE" b="1" dirty="0" err="1" smtClean="0">
                <a:ea typeface="MS Mincho" panose="02020609040205080304" pitchFamily="49" charset="-128"/>
                <a:cs typeface="Times New Roman" panose="02020603050405020304" pitchFamily="18" charset="0"/>
              </a:rPr>
              <a:t>provide</a:t>
            </a:r>
            <a:r>
              <a:rPr lang="de-DE" b="1" dirty="0" smtClean="0">
                <a:ea typeface="MS Mincho" panose="02020609040205080304" pitchFamily="49" charset="-128"/>
                <a:cs typeface="Times New Roman" panose="02020603050405020304" pitchFamily="18" charset="0"/>
              </a:rPr>
              <a:t> a </a:t>
            </a:r>
            <a:r>
              <a:rPr lang="de-DE" b="1" dirty="0" err="1" smtClean="0">
                <a:ea typeface="MS Mincho" panose="02020609040205080304" pitchFamily="49" charset="-128"/>
                <a:cs typeface="Times New Roman" panose="02020603050405020304" pitchFamily="18" charset="0"/>
              </a:rPr>
              <a:t>clear</a:t>
            </a:r>
            <a:r>
              <a:rPr lang="de-DE" b="1" dirty="0" smtClean="0">
                <a:ea typeface="MS Mincho" panose="02020609040205080304" pitchFamily="49" charset="-128"/>
                <a:cs typeface="Times New Roman" panose="02020603050405020304" pitchFamily="18" charset="0"/>
              </a:rPr>
              <a:t> </a:t>
            </a:r>
            <a:r>
              <a:rPr lang="de-DE" b="1" dirty="0" err="1" smtClean="0">
                <a:ea typeface="MS Mincho" panose="02020609040205080304" pitchFamily="49" charset="-128"/>
                <a:cs typeface="Times New Roman" panose="02020603050405020304" pitchFamily="18" charset="0"/>
              </a:rPr>
              <a:t>and</a:t>
            </a:r>
            <a:r>
              <a:rPr lang="de-DE" b="1" dirty="0" smtClean="0">
                <a:ea typeface="MS Mincho" panose="02020609040205080304" pitchFamily="49" charset="-128"/>
                <a:cs typeface="Times New Roman" panose="02020603050405020304" pitchFamily="18" charset="0"/>
              </a:rPr>
              <a:t> </a:t>
            </a:r>
            <a:r>
              <a:rPr lang="de-DE" b="1" dirty="0" err="1" smtClean="0">
                <a:ea typeface="MS Mincho" panose="02020609040205080304" pitchFamily="49" charset="-128"/>
                <a:cs typeface="Times New Roman" panose="02020603050405020304" pitchFamily="18" charset="0"/>
              </a:rPr>
              <a:t>structured</a:t>
            </a:r>
            <a:r>
              <a:rPr lang="de-DE" b="1" dirty="0" smtClean="0">
                <a:ea typeface="MS Mincho" panose="02020609040205080304" pitchFamily="49" charset="-128"/>
                <a:cs typeface="Times New Roman" panose="02020603050405020304" pitchFamily="18" charset="0"/>
              </a:rPr>
              <a:t> </a:t>
            </a:r>
            <a:r>
              <a:rPr lang="de-DE" b="1" dirty="0" err="1" smtClean="0">
                <a:ea typeface="MS Mincho" panose="02020609040205080304" pitchFamily="49" charset="-128"/>
                <a:cs typeface="Times New Roman" panose="02020603050405020304" pitchFamily="18" charset="0"/>
              </a:rPr>
              <a:t>diagram</a:t>
            </a:r>
            <a:r>
              <a:rPr lang="de-DE" b="1" dirty="0" smtClean="0">
                <a:ea typeface="MS Mincho" panose="02020609040205080304" pitchFamily="49" charset="-128"/>
                <a:cs typeface="Times New Roman" panose="02020603050405020304" pitchFamily="18" charset="0"/>
              </a:rPr>
              <a:t>?</a:t>
            </a:r>
            <a:endParaRPr lang="de-DE" dirty="0"/>
          </a:p>
        </p:txBody>
      </p:sp>
      <p:sp>
        <p:nvSpPr>
          <p:cNvPr id="12" name="Pfeil nach rechts 11">
            <a:hlinkClick r:id="" action="ppaction://hlinkshowjump?jump=lastslideviewed"/>
          </p:cNvPr>
          <p:cNvSpPr/>
          <p:nvPr/>
        </p:nvSpPr>
        <p:spPr>
          <a:xfrm rot="10800000">
            <a:off x="196469" y="6006978"/>
            <a:ext cx="578675" cy="566003"/>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endParaRPr>
          </a:p>
        </p:txBody>
      </p:sp>
      <p:sp>
        <p:nvSpPr>
          <p:cNvPr id="13" name="Pfeil nach rechts 12">
            <a:hlinkClick r:id="" action="ppaction://hlinkshowjump?jump=nextslide"/>
          </p:cNvPr>
          <p:cNvSpPr/>
          <p:nvPr/>
        </p:nvSpPr>
        <p:spPr>
          <a:xfrm>
            <a:off x="7548563" y="5442433"/>
            <a:ext cx="1252728" cy="122529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endParaRPr>
          </a:p>
        </p:txBody>
      </p:sp>
      <p:pic>
        <p:nvPicPr>
          <p:cNvPr id="14" name="Grafik 6">
            <a:hlinkClick r:id="rId3" action="ppaction://hlinksldjump"/>
          </p:cNvPr>
          <p:cNvPicPr>
            <a:picLocks noChangeAspect="1"/>
          </p:cNvPicPr>
          <p:nvPr/>
        </p:nvPicPr>
        <p:blipFill>
          <a:blip r:embed="rId4" cstate="print">
            <a:extLst>
              <a:ext uri="{28A0092B-C50C-407E-A947-70E740481C1C}">
                <a14:useLocalDpi xmlns:a14="http://schemas.microsoft.com/office/drawing/2010/main" val="0"/>
              </a:ext>
            </a:extLst>
          </a:blip>
          <a:srcRect r="64638"/>
          <a:stretch>
            <a:fillRect/>
          </a:stretch>
        </p:blipFill>
        <p:spPr bwMode="auto">
          <a:xfrm>
            <a:off x="8197881" y="279401"/>
            <a:ext cx="955644" cy="10636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664940788"/>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hteck 8"/>
          <p:cNvSpPr/>
          <p:nvPr/>
        </p:nvSpPr>
        <p:spPr>
          <a:xfrm>
            <a:off x="0" y="0"/>
            <a:ext cx="9144000" cy="1514475"/>
          </a:xfrm>
          <a:prstGeom prst="rect">
            <a:avLst/>
          </a:prstGeom>
          <a:solidFill>
            <a:srgbClr val="D9D9D9"/>
          </a:solidFill>
          <a:ln>
            <a:solidFill>
              <a:srgbClr val="D9D9D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endParaRPr>
          </a:p>
        </p:txBody>
      </p:sp>
      <p:cxnSp>
        <p:nvCxnSpPr>
          <p:cNvPr id="8" name="Gerader Verbinder 7"/>
          <p:cNvCxnSpPr/>
          <p:nvPr/>
        </p:nvCxnSpPr>
        <p:spPr>
          <a:xfrm>
            <a:off x="0" y="1514475"/>
            <a:ext cx="9144000" cy="0"/>
          </a:xfrm>
          <a:prstGeom prst="line">
            <a:avLst/>
          </a:prstGeom>
          <a:ln w="76200">
            <a:solidFill>
              <a:srgbClr val="1F497D"/>
            </a:solidFill>
          </a:ln>
        </p:spPr>
        <p:style>
          <a:lnRef idx="1">
            <a:schemeClr val="accent1"/>
          </a:lnRef>
          <a:fillRef idx="0">
            <a:schemeClr val="accent1"/>
          </a:fillRef>
          <a:effectRef idx="0">
            <a:schemeClr val="accent1"/>
          </a:effectRef>
          <a:fontRef idx="minor">
            <a:schemeClr val="tx1"/>
          </a:fontRef>
        </p:style>
      </p:cxnSp>
      <p:sp>
        <p:nvSpPr>
          <p:cNvPr id="4" name="Titel 3"/>
          <p:cNvSpPr>
            <a:spLocks noGrp="1"/>
          </p:cNvSpPr>
          <p:nvPr>
            <p:ph type="title"/>
          </p:nvPr>
        </p:nvSpPr>
        <p:spPr>
          <a:xfrm>
            <a:off x="1714500" y="279401"/>
            <a:ext cx="5734050" cy="1063624"/>
          </a:xfrm>
        </p:spPr>
        <p:txBody>
          <a:bodyPr/>
          <a:lstStyle/>
          <a:p>
            <a:pPr algn="ctr"/>
            <a:r>
              <a:rPr lang="de-DE" dirty="0" smtClean="0"/>
              <a:t>Solution</a:t>
            </a:r>
            <a:endParaRPr lang="de-DE" dirty="0"/>
          </a:p>
        </p:txBody>
      </p:sp>
      <p:sp>
        <p:nvSpPr>
          <p:cNvPr id="6" name="Rechteck 5"/>
          <p:cNvSpPr/>
          <p:nvPr/>
        </p:nvSpPr>
        <p:spPr>
          <a:xfrm flipH="1" flipV="1">
            <a:off x="0" y="0"/>
            <a:ext cx="9144000" cy="6858000"/>
          </a:xfrm>
          <a:prstGeom prst="rect">
            <a:avLst/>
          </a:prstGeom>
          <a:no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endParaRPr>
          </a:p>
        </p:txBody>
      </p:sp>
      <p:sp>
        <p:nvSpPr>
          <p:cNvPr id="10" name="Textfeld 9"/>
          <p:cNvSpPr txBox="1"/>
          <p:nvPr/>
        </p:nvSpPr>
        <p:spPr>
          <a:xfrm>
            <a:off x="333375" y="419100"/>
            <a:ext cx="1214071" cy="707886"/>
          </a:xfrm>
          <a:prstGeom prst="rect">
            <a:avLst/>
          </a:prstGeom>
          <a:noFill/>
        </p:spPr>
        <p:txBody>
          <a:bodyPr wrap="square" rtlCol="0">
            <a:spAutoFit/>
          </a:bodyPr>
          <a:lstStyle/>
          <a:p>
            <a:r>
              <a:rPr lang="de-DE" sz="4000" b="1" dirty="0" smtClean="0">
                <a:solidFill>
                  <a:schemeClr val="accent2"/>
                </a:solidFill>
                <a:latin typeface="Arial" panose="020B0604020202020204" pitchFamily="34" charset="0"/>
              </a:rPr>
              <a:t>A10</a:t>
            </a:r>
            <a:endParaRPr lang="de-DE" sz="4000" b="1" dirty="0">
              <a:solidFill>
                <a:schemeClr val="accent2"/>
              </a:solidFill>
              <a:latin typeface="Arial" panose="020B0604020202020204" pitchFamily="34" charset="0"/>
            </a:endParaRPr>
          </a:p>
        </p:txBody>
      </p:sp>
      <p:sp>
        <p:nvSpPr>
          <p:cNvPr id="16" name="Textfeld 15"/>
          <p:cNvSpPr txBox="1"/>
          <p:nvPr/>
        </p:nvSpPr>
        <p:spPr>
          <a:xfrm>
            <a:off x="7448550" y="188267"/>
            <a:ext cx="1398140" cy="461665"/>
          </a:xfrm>
          <a:prstGeom prst="rect">
            <a:avLst/>
          </a:prstGeom>
          <a:noFill/>
        </p:spPr>
        <p:txBody>
          <a:bodyPr wrap="none" rtlCol="0">
            <a:spAutoFit/>
          </a:bodyPr>
          <a:lstStyle/>
          <a:p>
            <a:r>
              <a:rPr lang="de-DE" sz="2400" b="1" dirty="0" smtClean="0">
                <a:solidFill>
                  <a:schemeClr val="accent1">
                    <a:lumMod val="50000"/>
                  </a:schemeClr>
                </a:solidFill>
                <a:latin typeface="Arial" panose="020B0604020202020204" pitchFamily="34" charset="0"/>
              </a:rPr>
              <a:t>FaSMEd</a:t>
            </a:r>
            <a:endParaRPr lang="de-DE" sz="2400" b="1" dirty="0">
              <a:solidFill>
                <a:schemeClr val="accent1">
                  <a:lumMod val="50000"/>
                </a:schemeClr>
              </a:solidFill>
              <a:latin typeface="Arial" panose="020B0604020202020204" pitchFamily="34" charset="0"/>
            </a:endParaRPr>
          </a:p>
        </p:txBody>
      </p:sp>
      <p:sp>
        <p:nvSpPr>
          <p:cNvPr id="11" name="Inhaltsplatzhalter 13"/>
          <p:cNvSpPr>
            <a:spLocks noGrp="1"/>
          </p:cNvSpPr>
          <p:nvPr>
            <p:ph idx="1"/>
          </p:nvPr>
        </p:nvSpPr>
        <p:spPr>
          <a:xfrm>
            <a:off x="333374" y="1730514"/>
            <a:ext cx="8463154" cy="4761726"/>
          </a:xfrm>
        </p:spPr>
        <p:txBody>
          <a:bodyPr/>
          <a:lstStyle/>
          <a:p>
            <a:pPr marL="0" indent="0">
              <a:buNone/>
            </a:pPr>
            <a:r>
              <a:rPr lang="en-US" sz="2400" dirty="0"/>
              <a:t>For a suitable scaling it is important that you clarify what distances are plotted between the individual data points on the graph axes. </a:t>
            </a:r>
            <a:r>
              <a:rPr lang="en-US" sz="2400" dirty="0" smtClean="0"/>
              <a:t>Furthermore the </a:t>
            </a:r>
            <a:r>
              <a:rPr lang="en-US" sz="2400" dirty="0"/>
              <a:t>diagram shouldn’t be too small or too </a:t>
            </a:r>
            <a:r>
              <a:rPr lang="en-US" sz="2400" dirty="0" smtClean="0"/>
              <a:t>large to make an easy reading possible.</a:t>
            </a:r>
            <a:endParaRPr lang="de-DE" sz="2400" dirty="0"/>
          </a:p>
          <a:p>
            <a:pPr marL="0" indent="0">
              <a:buNone/>
            </a:pPr>
            <a:r>
              <a:rPr lang="de-DE" dirty="0"/>
              <a:t> </a:t>
            </a:r>
          </a:p>
          <a:p>
            <a:pPr marL="0" indent="0">
              <a:buNone/>
            </a:pPr>
            <a:r>
              <a:rPr lang="en-US" sz="2400" b="1" dirty="0"/>
              <a:t>If you </a:t>
            </a:r>
            <a:r>
              <a:rPr lang="en-US" sz="2400" b="1" dirty="0" smtClean="0"/>
              <a:t>have drawn a </a:t>
            </a:r>
            <a:r>
              <a:rPr lang="en-US" sz="2400" b="1" dirty="0"/>
              <a:t>suitable scaling on the graph axes go to </a:t>
            </a:r>
            <a:r>
              <a:rPr lang="de-DE" sz="2400" b="1" dirty="0" smtClean="0"/>
              <a:t>A11</a:t>
            </a:r>
            <a:r>
              <a:rPr lang="de-DE" sz="2400" b="1" dirty="0"/>
              <a:t>.</a:t>
            </a:r>
          </a:p>
        </p:txBody>
      </p:sp>
      <p:sp>
        <p:nvSpPr>
          <p:cNvPr id="12" name="Pfeil nach rechts 11">
            <a:hlinkClick r:id="" action="ppaction://hlinkshowjump?jump=lastslideviewed"/>
          </p:cNvPr>
          <p:cNvSpPr/>
          <p:nvPr/>
        </p:nvSpPr>
        <p:spPr>
          <a:xfrm rot="10800000">
            <a:off x="196469" y="6006978"/>
            <a:ext cx="578675" cy="566003"/>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endParaRPr>
          </a:p>
        </p:txBody>
      </p:sp>
      <p:grpSp>
        <p:nvGrpSpPr>
          <p:cNvPr id="13" name="Gruppieren 12"/>
          <p:cNvGrpSpPr/>
          <p:nvPr/>
        </p:nvGrpSpPr>
        <p:grpSpPr>
          <a:xfrm>
            <a:off x="7543800" y="5449824"/>
            <a:ext cx="1252728" cy="1225296"/>
            <a:chOff x="7543800" y="5442433"/>
            <a:chExt cx="1252728" cy="1225296"/>
          </a:xfrm>
        </p:grpSpPr>
        <p:sp>
          <p:nvSpPr>
            <p:cNvPr id="14" name="Pfeil nach rechts 13">
              <a:hlinkClick r:id="" action="ppaction://hlinkshowjump?jump=nextslide"/>
            </p:cNvPr>
            <p:cNvSpPr/>
            <p:nvPr/>
          </p:nvSpPr>
          <p:spPr>
            <a:xfrm>
              <a:off x="7543800" y="5442433"/>
              <a:ext cx="1252728" cy="122529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endParaRPr>
            </a:p>
          </p:txBody>
        </p:sp>
        <p:sp>
          <p:nvSpPr>
            <p:cNvPr id="17" name="Textfeld 16">
              <a:hlinkClick r:id="rId2" action="ppaction://hlinksldjump"/>
            </p:cNvPr>
            <p:cNvSpPr txBox="1"/>
            <p:nvPr/>
          </p:nvSpPr>
          <p:spPr>
            <a:xfrm>
              <a:off x="7640198" y="5870415"/>
              <a:ext cx="906902" cy="369332"/>
            </a:xfrm>
            <a:prstGeom prst="rect">
              <a:avLst/>
            </a:prstGeom>
            <a:noFill/>
          </p:spPr>
          <p:txBody>
            <a:bodyPr wrap="square" rtlCol="0">
              <a:spAutoFit/>
            </a:bodyPr>
            <a:lstStyle/>
            <a:p>
              <a:r>
                <a:rPr lang="de-DE" dirty="0" smtClean="0">
                  <a:latin typeface="Arial" panose="020B0604020202020204" pitchFamily="34" charset="0"/>
                </a:rPr>
                <a:t> A11</a:t>
              </a:r>
              <a:endParaRPr lang="de-DE" dirty="0">
                <a:latin typeface="Arial" panose="020B0604020202020204" pitchFamily="34" charset="0"/>
              </a:endParaRPr>
            </a:p>
          </p:txBody>
        </p:sp>
      </p:grpSp>
      <p:pic>
        <p:nvPicPr>
          <p:cNvPr id="18" name="Grafik 6">
            <a:hlinkClick r:id="rId3" action="ppaction://hlinksldjump"/>
          </p:cNvPr>
          <p:cNvPicPr>
            <a:picLocks noChangeAspect="1"/>
          </p:cNvPicPr>
          <p:nvPr/>
        </p:nvPicPr>
        <p:blipFill>
          <a:blip r:embed="rId4" cstate="print">
            <a:extLst>
              <a:ext uri="{28A0092B-C50C-407E-A947-70E740481C1C}">
                <a14:useLocalDpi xmlns:a14="http://schemas.microsoft.com/office/drawing/2010/main" val="0"/>
              </a:ext>
            </a:extLst>
          </a:blip>
          <a:srcRect r="64638"/>
          <a:stretch>
            <a:fillRect/>
          </a:stretch>
        </p:blipFill>
        <p:spPr bwMode="auto">
          <a:xfrm>
            <a:off x="8197881" y="279401"/>
            <a:ext cx="955644" cy="10636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957144579"/>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hteck 8"/>
          <p:cNvSpPr/>
          <p:nvPr/>
        </p:nvSpPr>
        <p:spPr>
          <a:xfrm>
            <a:off x="0" y="0"/>
            <a:ext cx="9144000" cy="1514475"/>
          </a:xfrm>
          <a:prstGeom prst="rect">
            <a:avLst/>
          </a:prstGeom>
          <a:solidFill>
            <a:srgbClr val="D9D9D9"/>
          </a:solidFill>
          <a:ln>
            <a:solidFill>
              <a:srgbClr val="D9D9D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endParaRPr>
          </a:p>
        </p:txBody>
      </p:sp>
      <p:cxnSp>
        <p:nvCxnSpPr>
          <p:cNvPr id="8" name="Gerader Verbinder 7"/>
          <p:cNvCxnSpPr/>
          <p:nvPr/>
        </p:nvCxnSpPr>
        <p:spPr>
          <a:xfrm>
            <a:off x="0" y="1514475"/>
            <a:ext cx="9144000" cy="0"/>
          </a:xfrm>
          <a:prstGeom prst="line">
            <a:avLst/>
          </a:prstGeom>
          <a:ln w="76200">
            <a:solidFill>
              <a:srgbClr val="1F497D"/>
            </a:solidFill>
          </a:ln>
        </p:spPr>
        <p:style>
          <a:lnRef idx="1">
            <a:schemeClr val="accent1"/>
          </a:lnRef>
          <a:fillRef idx="0">
            <a:schemeClr val="accent1"/>
          </a:fillRef>
          <a:effectRef idx="0">
            <a:schemeClr val="accent1"/>
          </a:effectRef>
          <a:fontRef idx="minor">
            <a:schemeClr val="tx1"/>
          </a:fontRef>
        </p:style>
      </p:cxnSp>
      <p:sp>
        <p:nvSpPr>
          <p:cNvPr id="4" name="Titel 3"/>
          <p:cNvSpPr>
            <a:spLocks noGrp="1"/>
          </p:cNvSpPr>
          <p:nvPr>
            <p:ph type="title"/>
          </p:nvPr>
        </p:nvSpPr>
        <p:spPr>
          <a:xfrm>
            <a:off x="1714500" y="279401"/>
            <a:ext cx="5734050" cy="1063624"/>
          </a:xfrm>
        </p:spPr>
        <p:txBody>
          <a:bodyPr>
            <a:noAutofit/>
          </a:bodyPr>
          <a:lstStyle/>
          <a:p>
            <a:pPr algn="ctr">
              <a:spcAft>
                <a:spcPts val="0"/>
              </a:spcAft>
            </a:pPr>
            <a:r>
              <a:rPr lang="de-DE" sz="3200" b="1" dirty="0" smtClean="0">
                <a:solidFill>
                  <a:srgbClr val="76923C"/>
                </a:solidFill>
                <a:ea typeface="MS Mincho" panose="02020609040205080304" pitchFamily="49" charset="-128"/>
                <a:cs typeface="Times New Roman" panose="02020603050405020304" pitchFamily="18" charset="0"/>
              </a:rPr>
              <a:t>DIAGRAM</a:t>
            </a:r>
            <a:r>
              <a:rPr lang="de-DE" sz="2400" dirty="0">
                <a:ea typeface="MS Mincho" panose="02020609040205080304" pitchFamily="49" charset="-128"/>
                <a:cs typeface="Times New Roman" panose="02020603050405020304" pitchFamily="18" charset="0"/>
              </a:rPr>
              <a:t/>
            </a:r>
            <a:br>
              <a:rPr lang="de-DE" sz="2400" dirty="0">
                <a:ea typeface="MS Mincho" panose="02020609040205080304" pitchFamily="49" charset="-128"/>
                <a:cs typeface="Times New Roman" panose="02020603050405020304" pitchFamily="18" charset="0"/>
              </a:rPr>
            </a:br>
            <a:r>
              <a:rPr lang="de-DE" sz="2400" b="1" dirty="0" smtClean="0">
                <a:solidFill>
                  <a:srgbClr val="000000"/>
                </a:solidFill>
                <a:ea typeface="MS Mincho" panose="02020609040205080304" pitchFamily="49" charset="-128"/>
                <a:cs typeface="Times New Roman" panose="02020603050405020304" pitchFamily="18" charset="0"/>
              </a:rPr>
              <a:t>Can I </a:t>
            </a:r>
            <a:r>
              <a:rPr lang="de-DE" sz="2400" b="1" dirty="0" err="1" smtClean="0">
                <a:solidFill>
                  <a:srgbClr val="000000"/>
                </a:solidFill>
                <a:ea typeface="MS Mincho" panose="02020609040205080304" pitchFamily="49" charset="-128"/>
                <a:cs typeface="Times New Roman" panose="02020603050405020304" pitchFamily="18" charset="0"/>
              </a:rPr>
              <a:t>plot</a:t>
            </a:r>
            <a:r>
              <a:rPr lang="de-DE" sz="2400" b="1" dirty="0" smtClean="0">
                <a:solidFill>
                  <a:srgbClr val="000000"/>
                </a:solidFill>
                <a:ea typeface="MS Mincho" panose="02020609040205080304" pitchFamily="49" charset="-128"/>
                <a:cs typeface="Times New Roman" panose="02020603050405020304" pitchFamily="18" charset="0"/>
              </a:rPr>
              <a:t> </a:t>
            </a:r>
            <a:r>
              <a:rPr lang="de-DE" sz="2400" b="1" dirty="0" err="1" smtClean="0">
                <a:solidFill>
                  <a:srgbClr val="000000"/>
                </a:solidFill>
                <a:ea typeface="MS Mincho" panose="02020609040205080304" pitchFamily="49" charset="-128"/>
                <a:cs typeface="Times New Roman" panose="02020603050405020304" pitchFamily="18" charset="0"/>
              </a:rPr>
              <a:t>the</a:t>
            </a:r>
            <a:r>
              <a:rPr lang="de-DE" sz="2400" b="1" dirty="0" smtClean="0">
                <a:solidFill>
                  <a:srgbClr val="000000"/>
                </a:solidFill>
                <a:ea typeface="MS Mincho" panose="02020609040205080304" pitchFamily="49" charset="-128"/>
                <a:cs typeface="Times New Roman" panose="02020603050405020304" pitchFamily="18" charset="0"/>
              </a:rPr>
              <a:t> </a:t>
            </a:r>
            <a:r>
              <a:rPr lang="de-DE" sz="2400" b="1" dirty="0" err="1" smtClean="0">
                <a:solidFill>
                  <a:srgbClr val="000000"/>
                </a:solidFill>
                <a:ea typeface="MS Mincho" panose="02020609040205080304" pitchFamily="49" charset="-128"/>
                <a:cs typeface="Times New Roman" panose="02020603050405020304" pitchFamily="18" charset="0"/>
              </a:rPr>
              <a:t>data</a:t>
            </a:r>
            <a:r>
              <a:rPr lang="de-DE" sz="2400" b="1" dirty="0" smtClean="0">
                <a:solidFill>
                  <a:srgbClr val="000000"/>
                </a:solidFill>
                <a:ea typeface="MS Mincho" panose="02020609040205080304" pitchFamily="49" charset="-128"/>
                <a:cs typeface="Times New Roman" panose="02020603050405020304" pitchFamily="18" charset="0"/>
              </a:rPr>
              <a:t> in a </a:t>
            </a:r>
            <a:r>
              <a:rPr lang="de-DE" sz="2400" b="1" dirty="0" err="1" smtClean="0">
                <a:solidFill>
                  <a:srgbClr val="000000"/>
                </a:solidFill>
                <a:ea typeface="MS Mincho" panose="02020609040205080304" pitchFamily="49" charset="-128"/>
                <a:cs typeface="Times New Roman" panose="02020603050405020304" pitchFamily="18" charset="0"/>
              </a:rPr>
              <a:t>chart</a:t>
            </a:r>
            <a:r>
              <a:rPr lang="de-DE" sz="2400" b="1" dirty="0" smtClean="0">
                <a:solidFill>
                  <a:srgbClr val="000000"/>
                </a:solidFill>
                <a:ea typeface="MS Mincho" panose="02020609040205080304" pitchFamily="49" charset="-128"/>
                <a:cs typeface="Times New Roman" panose="02020603050405020304" pitchFamily="18" charset="0"/>
              </a:rPr>
              <a:t>?</a:t>
            </a:r>
            <a:endParaRPr lang="de-DE" sz="2400" dirty="0"/>
          </a:p>
        </p:txBody>
      </p:sp>
      <p:sp>
        <p:nvSpPr>
          <p:cNvPr id="6" name="Rechteck 5"/>
          <p:cNvSpPr/>
          <p:nvPr/>
        </p:nvSpPr>
        <p:spPr>
          <a:xfrm flipH="1" flipV="1">
            <a:off x="0" y="0"/>
            <a:ext cx="9144000" cy="6858000"/>
          </a:xfrm>
          <a:prstGeom prst="rect">
            <a:avLst/>
          </a:prstGeom>
          <a:no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endParaRPr>
          </a:p>
        </p:txBody>
      </p:sp>
      <p:sp>
        <p:nvSpPr>
          <p:cNvPr id="10" name="Textfeld 9"/>
          <p:cNvSpPr txBox="1"/>
          <p:nvPr/>
        </p:nvSpPr>
        <p:spPr>
          <a:xfrm>
            <a:off x="333375" y="419100"/>
            <a:ext cx="1167179" cy="707886"/>
          </a:xfrm>
          <a:prstGeom prst="rect">
            <a:avLst/>
          </a:prstGeom>
          <a:noFill/>
        </p:spPr>
        <p:txBody>
          <a:bodyPr wrap="square" rtlCol="0">
            <a:spAutoFit/>
          </a:bodyPr>
          <a:lstStyle/>
          <a:p>
            <a:r>
              <a:rPr lang="de-DE" sz="4000" b="1" dirty="0" smtClean="0">
                <a:solidFill>
                  <a:schemeClr val="accent2"/>
                </a:solidFill>
                <a:latin typeface="Arial" panose="020B0604020202020204" pitchFamily="34" charset="0"/>
              </a:rPr>
              <a:t>A11</a:t>
            </a:r>
            <a:endParaRPr lang="de-DE" sz="4000" b="1" dirty="0">
              <a:solidFill>
                <a:schemeClr val="accent2"/>
              </a:solidFill>
              <a:latin typeface="Arial" panose="020B0604020202020204" pitchFamily="34" charset="0"/>
            </a:endParaRPr>
          </a:p>
        </p:txBody>
      </p:sp>
      <p:sp>
        <p:nvSpPr>
          <p:cNvPr id="16" name="Textfeld 15"/>
          <p:cNvSpPr txBox="1"/>
          <p:nvPr/>
        </p:nvSpPr>
        <p:spPr>
          <a:xfrm>
            <a:off x="7448550" y="188267"/>
            <a:ext cx="1398140" cy="461665"/>
          </a:xfrm>
          <a:prstGeom prst="rect">
            <a:avLst/>
          </a:prstGeom>
          <a:noFill/>
        </p:spPr>
        <p:txBody>
          <a:bodyPr wrap="none" rtlCol="0">
            <a:spAutoFit/>
          </a:bodyPr>
          <a:lstStyle/>
          <a:p>
            <a:r>
              <a:rPr lang="de-DE" sz="2400" b="1" dirty="0" smtClean="0">
                <a:solidFill>
                  <a:schemeClr val="accent1">
                    <a:lumMod val="50000"/>
                  </a:schemeClr>
                </a:solidFill>
                <a:latin typeface="Arial" panose="020B0604020202020204" pitchFamily="34" charset="0"/>
              </a:rPr>
              <a:t>FaSMEd</a:t>
            </a:r>
            <a:endParaRPr lang="de-DE" sz="2400" b="1" dirty="0">
              <a:solidFill>
                <a:schemeClr val="accent1">
                  <a:lumMod val="50000"/>
                </a:schemeClr>
              </a:solidFill>
              <a:latin typeface="Arial" panose="020B0604020202020204" pitchFamily="34" charset="0"/>
            </a:endParaRPr>
          </a:p>
        </p:txBody>
      </p:sp>
      <p:sp>
        <p:nvSpPr>
          <p:cNvPr id="11" name="Inhaltsplatzhalter 13"/>
          <p:cNvSpPr>
            <a:spLocks noGrp="1"/>
          </p:cNvSpPr>
          <p:nvPr>
            <p:ph idx="1"/>
          </p:nvPr>
        </p:nvSpPr>
        <p:spPr>
          <a:xfrm>
            <a:off x="333374" y="1730514"/>
            <a:ext cx="8463154" cy="4761726"/>
          </a:xfrm>
        </p:spPr>
        <p:txBody>
          <a:bodyPr/>
          <a:lstStyle/>
          <a:p>
            <a:pPr marL="0" indent="0">
              <a:buNone/>
            </a:pPr>
            <a:endParaRPr lang="de-DE" b="1" dirty="0" smtClean="0"/>
          </a:p>
          <a:p>
            <a:pPr marL="0" indent="0">
              <a:buNone/>
            </a:pPr>
            <a:endParaRPr lang="de-DE" b="1" dirty="0"/>
          </a:p>
          <a:p>
            <a:pPr marL="0" indent="0">
              <a:buNone/>
            </a:pPr>
            <a:r>
              <a:rPr lang="en-US" b="1" dirty="0"/>
              <a:t>Enter the individual data from your experiment into your previously selected diagram type. Pay attention to the axis labeling and scaling</a:t>
            </a:r>
            <a:r>
              <a:rPr lang="de-DE" b="1" dirty="0" smtClean="0"/>
              <a:t>.</a:t>
            </a:r>
            <a:endParaRPr lang="de-DE" dirty="0"/>
          </a:p>
        </p:txBody>
      </p:sp>
      <p:sp>
        <p:nvSpPr>
          <p:cNvPr id="12" name="Pfeil nach rechts 11">
            <a:hlinkClick r:id="" action="ppaction://hlinkshowjump?jump=lastslideviewed"/>
          </p:cNvPr>
          <p:cNvSpPr/>
          <p:nvPr/>
        </p:nvSpPr>
        <p:spPr>
          <a:xfrm rot="10800000">
            <a:off x="196469" y="6006978"/>
            <a:ext cx="578675" cy="566003"/>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endParaRPr>
          </a:p>
        </p:txBody>
      </p:sp>
      <p:sp>
        <p:nvSpPr>
          <p:cNvPr id="13" name="Pfeil nach rechts 12">
            <a:hlinkClick r:id="" action="ppaction://hlinkshowjump?jump=nextslide"/>
          </p:cNvPr>
          <p:cNvSpPr/>
          <p:nvPr/>
        </p:nvSpPr>
        <p:spPr>
          <a:xfrm>
            <a:off x="7548563" y="5442433"/>
            <a:ext cx="1252728" cy="122529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endParaRPr>
          </a:p>
        </p:txBody>
      </p:sp>
      <p:pic>
        <p:nvPicPr>
          <p:cNvPr id="14" name="Grafik 6">
            <a:hlinkClick r:id="rId2" action="ppaction://hlinksldjump"/>
          </p:cNvPr>
          <p:cNvPicPr>
            <a:picLocks noChangeAspect="1"/>
          </p:cNvPicPr>
          <p:nvPr/>
        </p:nvPicPr>
        <p:blipFill>
          <a:blip r:embed="rId3" cstate="print">
            <a:extLst>
              <a:ext uri="{28A0092B-C50C-407E-A947-70E740481C1C}">
                <a14:useLocalDpi xmlns:a14="http://schemas.microsoft.com/office/drawing/2010/main" val="0"/>
              </a:ext>
            </a:extLst>
          </a:blip>
          <a:srcRect r="64638"/>
          <a:stretch>
            <a:fillRect/>
          </a:stretch>
        </p:blipFill>
        <p:spPr bwMode="auto">
          <a:xfrm>
            <a:off x="8197881" y="279401"/>
            <a:ext cx="955644" cy="10636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552259696"/>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hteck 8"/>
          <p:cNvSpPr/>
          <p:nvPr/>
        </p:nvSpPr>
        <p:spPr>
          <a:xfrm>
            <a:off x="0" y="0"/>
            <a:ext cx="9144000" cy="1514475"/>
          </a:xfrm>
          <a:prstGeom prst="rect">
            <a:avLst/>
          </a:prstGeom>
          <a:solidFill>
            <a:srgbClr val="D9D9D9"/>
          </a:solidFill>
          <a:ln>
            <a:solidFill>
              <a:srgbClr val="D9D9D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endParaRPr>
          </a:p>
        </p:txBody>
      </p:sp>
      <p:cxnSp>
        <p:nvCxnSpPr>
          <p:cNvPr id="8" name="Gerader Verbinder 7"/>
          <p:cNvCxnSpPr/>
          <p:nvPr/>
        </p:nvCxnSpPr>
        <p:spPr>
          <a:xfrm>
            <a:off x="0" y="1514475"/>
            <a:ext cx="9144000" cy="0"/>
          </a:xfrm>
          <a:prstGeom prst="line">
            <a:avLst/>
          </a:prstGeom>
          <a:ln w="76200">
            <a:solidFill>
              <a:srgbClr val="1F497D"/>
            </a:solidFill>
          </a:ln>
        </p:spPr>
        <p:style>
          <a:lnRef idx="1">
            <a:schemeClr val="accent1"/>
          </a:lnRef>
          <a:fillRef idx="0">
            <a:schemeClr val="accent1"/>
          </a:fillRef>
          <a:effectRef idx="0">
            <a:schemeClr val="accent1"/>
          </a:effectRef>
          <a:fontRef idx="minor">
            <a:schemeClr val="tx1"/>
          </a:fontRef>
        </p:style>
      </p:cxnSp>
      <p:sp>
        <p:nvSpPr>
          <p:cNvPr id="4" name="Titel 3"/>
          <p:cNvSpPr>
            <a:spLocks noGrp="1"/>
          </p:cNvSpPr>
          <p:nvPr>
            <p:ph type="title"/>
          </p:nvPr>
        </p:nvSpPr>
        <p:spPr>
          <a:xfrm>
            <a:off x="1714500" y="279401"/>
            <a:ext cx="5734050" cy="1063624"/>
          </a:xfrm>
        </p:spPr>
        <p:txBody>
          <a:bodyPr/>
          <a:lstStyle/>
          <a:p>
            <a:pPr algn="ctr"/>
            <a:r>
              <a:rPr lang="de-DE" dirty="0" smtClean="0"/>
              <a:t>Solution</a:t>
            </a:r>
            <a:endParaRPr lang="de-DE" dirty="0"/>
          </a:p>
        </p:txBody>
      </p:sp>
      <p:sp>
        <p:nvSpPr>
          <p:cNvPr id="6" name="Rechteck 5"/>
          <p:cNvSpPr/>
          <p:nvPr/>
        </p:nvSpPr>
        <p:spPr>
          <a:xfrm flipH="1" flipV="1">
            <a:off x="0" y="0"/>
            <a:ext cx="9144000" cy="6858000"/>
          </a:xfrm>
          <a:prstGeom prst="rect">
            <a:avLst/>
          </a:prstGeom>
          <a:no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endParaRPr>
          </a:p>
        </p:txBody>
      </p:sp>
      <p:sp>
        <p:nvSpPr>
          <p:cNvPr id="10" name="Textfeld 9"/>
          <p:cNvSpPr txBox="1"/>
          <p:nvPr/>
        </p:nvSpPr>
        <p:spPr>
          <a:xfrm>
            <a:off x="333375" y="419100"/>
            <a:ext cx="1371600" cy="707886"/>
          </a:xfrm>
          <a:prstGeom prst="rect">
            <a:avLst/>
          </a:prstGeom>
          <a:noFill/>
        </p:spPr>
        <p:txBody>
          <a:bodyPr wrap="square" rtlCol="0">
            <a:spAutoFit/>
          </a:bodyPr>
          <a:lstStyle/>
          <a:p>
            <a:r>
              <a:rPr lang="de-DE" sz="4000" b="1" dirty="0" smtClean="0">
                <a:solidFill>
                  <a:schemeClr val="accent2"/>
                </a:solidFill>
                <a:latin typeface="Arial" panose="020B0604020202020204" pitchFamily="34" charset="0"/>
              </a:rPr>
              <a:t>A11</a:t>
            </a:r>
            <a:endParaRPr lang="de-DE" sz="4000" b="1" dirty="0">
              <a:solidFill>
                <a:schemeClr val="accent2"/>
              </a:solidFill>
              <a:latin typeface="Arial" panose="020B0604020202020204" pitchFamily="34" charset="0"/>
            </a:endParaRPr>
          </a:p>
        </p:txBody>
      </p:sp>
      <p:sp>
        <p:nvSpPr>
          <p:cNvPr id="16" name="Textfeld 15"/>
          <p:cNvSpPr txBox="1"/>
          <p:nvPr/>
        </p:nvSpPr>
        <p:spPr>
          <a:xfrm>
            <a:off x="7448550" y="188267"/>
            <a:ext cx="1398140" cy="461665"/>
          </a:xfrm>
          <a:prstGeom prst="rect">
            <a:avLst/>
          </a:prstGeom>
          <a:noFill/>
        </p:spPr>
        <p:txBody>
          <a:bodyPr wrap="none" rtlCol="0">
            <a:spAutoFit/>
          </a:bodyPr>
          <a:lstStyle/>
          <a:p>
            <a:r>
              <a:rPr lang="de-DE" sz="2400" b="1" dirty="0" smtClean="0">
                <a:solidFill>
                  <a:schemeClr val="accent1">
                    <a:lumMod val="50000"/>
                  </a:schemeClr>
                </a:solidFill>
                <a:latin typeface="Arial" panose="020B0604020202020204" pitchFamily="34" charset="0"/>
              </a:rPr>
              <a:t>FaSMEd</a:t>
            </a:r>
            <a:endParaRPr lang="de-DE" sz="2400" b="1" dirty="0">
              <a:solidFill>
                <a:schemeClr val="accent1">
                  <a:lumMod val="50000"/>
                </a:schemeClr>
              </a:solidFill>
              <a:latin typeface="Arial" panose="020B0604020202020204" pitchFamily="34" charset="0"/>
            </a:endParaRPr>
          </a:p>
        </p:txBody>
      </p:sp>
      <p:sp>
        <p:nvSpPr>
          <p:cNvPr id="11" name="Inhaltsplatzhalter 13"/>
          <p:cNvSpPr>
            <a:spLocks noGrp="1"/>
          </p:cNvSpPr>
          <p:nvPr>
            <p:ph idx="1"/>
          </p:nvPr>
        </p:nvSpPr>
        <p:spPr>
          <a:xfrm>
            <a:off x="333375" y="1730514"/>
            <a:ext cx="8463154" cy="4761726"/>
          </a:xfrm>
        </p:spPr>
        <p:txBody>
          <a:bodyPr>
            <a:normAutofit/>
          </a:bodyPr>
          <a:lstStyle/>
          <a:p>
            <a:pPr marL="0" indent="0">
              <a:buNone/>
            </a:pPr>
            <a:r>
              <a:rPr lang="en-US" sz="1800" dirty="0"/>
              <a:t>In this experiment the line graph is the most appropriate diagram type. </a:t>
            </a:r>
            <a:r>
              <a:rPr lang="en-US" sz="1800" dirty="0" smtClean="0"/>
              <a:t>The </a:t>
            </a:r>
            <a:r>
              <a:rPr lang="en-US" sz="1800" dirty="0"/>
              <a:t>questions you have to ask are</a:t>
            </a:r>
            <a:r>
              <a:rPr lang="en-US" sz="1800" dirty="0" smtClean="0"/>
              <a:t>:</a:t>
            </a:r>
          </a:p>
          <a:p>
            <a:pPr marL="0" indent="0">
              <a:buNone/>
            </a:pPr>
            <a:r>
              <a:rPr lang="en-US" sz="1800" i="1" dirty="0" smtClean="0"/>
              <a:t>How </a:t>
            </a:r>
            <a:r>
              <a:rPr lang="en-US" sz="1800" i="1" dirty="0"/>
              <a:t>do I enter my measured </a:t>
            </a:r>
            <a:r>
              <a:rPr lang="en-US" sz="1800" i="1" dirty="0" smtClean="0"/>
              <a:t>points?</a:t>
            </a:r>
          </a:p>
          <a:p>
            <a:pPr marL="0" indent="0">
              <a:buNone/>
            </a:pPr>
            <a:r>
              <a:rPr lang="en-US" sz="1800" i="1" dirty="0" smtClean="0"/>
              <a:t>How </a:t>
            </a:r>
            <a:r>
              <a:rPr lang="en-US" sz="1800" i="1" dirty="0"/>
              <a:t>do I connect the individual </a:t>
            </a:r>
            <a:r>
              <a:rPr lang="en-US" sz="1800" i="1" dirty="0" smtClean="0"/>
              <a:t>points?</a:t>
            </a:r>
            <a:endParaRPr lang="de-DE" sz="1800" i="1" dirty="0"/>
          </a:p>
        </p:txBody>
      </p:sp>
      <p:sp>
        <p:nvSpPr>
          <p:cNvPr id="12" name="Pfeil nach rechts 11">
            <a:hlinkClick r:id="" action="ppaction://hlinkshowjump?jump=lastslideviewed"/>
          </p:cNvPr>
          <p:cNvSpPr/>
          <p:nvPr/>
        </p:nvSpPr>
        <p:spPr>
          <a:xfrm rot="10800000">
            <a:off x="196469" y="6006978"/>
            <a:ext cx="578675" cy="566003"/>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endParaRPr>
          </a:p>
        </p:txBody>
      </p:sp>
      <p:sp>
        <p:nvSpPr>
          <p:cNvPr id="13" name="Textfeld 12"/>
          <p:cNvSpPr txBox="1"/>
          <p:nvPr/>
        </p:nvSpPr>
        <p:spPr>
          <a:xfrm>
            <a:off x="1166812" y="3360616"/>
            <a:ext cx="7177087" cy="369332"/>
          </a:xfrm>
          <a:prstGeom prst="rect">
            <a:avLst/>
          </a:prstGeom>
          <a:solidFill>
            <a:schemeClr val="accent1"/>
          </a:solidFill>
        </p:spPr>
        <p:style>
          <a:lnRef idx="2">
            <a:schemeClr val="accent1"/>
          </a:lnRef>
          <a:fillRef idx="1">
            <a:schemeClr val="lt1"/>
          </a:fillRef>
          <a:effectRef idx="0">
            <a:schemeClr val="accent1"/>
          </a:effectRef>
          <a:fontRef idx="minor">
            <a:schemeClr val="dk1"/>
          </a:fontRef>
        </p:style>
        <p:txBody>
          <a:bodyPr wrap="square" rtlCol="0">
            <a:spAutoFit/>
          </a:bodyPr>
          <a:lstStyle/>
          <a:p>
            <a:r>
              <a:rPr lang="de-DE" b="1" dirty="0" err="1" smtClean="0">
                <a:solidFill>
                  <a:schemeClr val="bg1"/>
                </a:solidFill>
                <a:latin typeface="Arial" panose="020B0604020202020204" pitchFamily="34" charset="0"/>
              </a:rPr>
              <a:t>How</a:t>
            </a:r>
            <a:r>
              <a:rPr lang="de-DE" b="1" dirty="0" smtClean="0">
                <a:solidFill>
                  <a:schemeClr val="bg1"/>
                </a:solidFill>
                <a:latin typeface="Arial" panose="020B0604020202020204" pitchFamily="34" charset="0"/>
              </a:rPr>
              <a:t> </a:t>
            </a:r>
            <a:r>
              <a:rPr lang="de-DE" b="1" dirty="0" err="1" smtClean="0">
                <a:solidFill>
                  <a:schemeClr val="bg1"/>
                </a:solidFill>
                <a:latin typeface="Arial" panose="020B0604020202020204" pitchFamily="34" charset="0"/>
              </a:rPr>
              <a:t>did</a:t>
            </a:r>
            <a:r>
              <a:rPr lang="de-DE" b="1" dirty="0" smtClean="0">
                <a:solidFill>
                  <a:schemeClr val="bg1"/>
                </a:solidFill>
                <a:latin typeface="Arial" panose="020B0604020202020204" pitchFamily="34" charset="0"/>
              </a:rPr>
              <a:t> I </a:t>
            </a:r>
            <a:r>
              <a:rPr lang="de-DE" b="1" dirty="0" err="1" smtClean="0">
                <a:solidFill>
                  <a:schemeClr val="bg1"/>
                </a:solidFill>
                <a:latin typeface="Arial" panose="020B0604020202020204" pitchFamily="34" charset="0"/>
              </a:rPr>
              <a:t>solve</a:t>
            </a:r>
            <a:r>
              <a:rPr lang="de-DE" b="1" dirty="0" smtClean="0">
                <a:solidFill>
                  <a:schemeClr val="bg1"/>
                </a:solidFill>
                <a:latin typeface="Arial" panose="020B0604020202020204" pitchFamily="34" charset="0"/>
              </a:rPr>
              <a:t> </a:t>
            </a:r>
            <a:r>
              <a:rPr lang="de-DE" b="1" dirty="0" err="1" smtClean="0">
                <a:solidFill>
                  <a:schemeClr val="bg1"/>
                </a:solidFill>
                <a:latin typeface="Arial" panose="020B0604020202020204" pitchFamily="34" charset="0"/>
              </a:rPr>
              <a:t>the</a:t>
            </a:r>
            <a:r>
              <a:rPr lang="de-DE" b="1" dirty="0" smtClean="0">
                <a:solidFill>
                  <a:schemeClr val="bg1"/>
                </a:solidFill>
                <a:latin typeface="Arial" panose="020B0604020202020204" pitchFamily="34" charset="0"/>
              </a:rPr>
              <a:t> </a:t>
            </a:r>
            <a:r>
              <a:rPr lang="de-DE" b="1" dirty="0" err="1" smtClean="0">
                <a:solidFill>
                  <a:schemeClr val="bg1"/>
                </a:solidFill>
                <a:latin typeface="Arial" panose="020B0604020202020204" pitchFamily="34" charset="0"/>
              </a:rPr>
              <a:t>problem</a:t>
            </a:r>
            <a:r>
              <a:rPr lang="de-DE" b="1" dirty="0" smtClean="0">
                <a:solidFill>
                  <a:schemeClr val="bg1"/>
                </a:solidFill>
                <a:latin typeface="Arial" panose="020B0604020202020204" pitchFamily="34" charset="0"/>
              </a:rPr>
              <a:t>?</a:t>
            </a:r>
          </a:p>
        </p:txBody>
      </p:sp>
      <p:sp>
        <p:nvSpPr>
          <p:cNvPr id="14" name="Textfeld 13">
            <a:hlinkClick r:id="rId2" action="ppaction://hlinksldjump"/>
          </p:cNvPr>
          <p:cNvSpPr txBox="1"/>
          <p:nvPr/>
        </p:nvSpPr>
        <p:spPr>
          <a:xfrm>
            <a:off x="1166812" y="3728162"/>
            <a:ext cx="7177087" cy="369332"/>
          </a:xfrm>
          <a:prstGeom prst="rect">
            <a:avLst/>
          </a:prstGeom>
          <a:solidFill>
            <a:schemeClr val="accent1">
              <a:lumMod val="20000"/>
              <a:lumOff val="80000"/>
            </a:schemeClr>
          </a:solidFill>
        </p:spPr>
        <p:style>
          <a:lnRef idx="2">
            <a:schemeClr val="accent1"/>
          </a:lnRef>
          <a:fillRef idx="1">
            <a:schemeClr val="lt1"/>
          </a:fillRef>
          <a:effectRef idx="0">
            <a:schemeClr val="accent1"/>
          </a:effectRef>
          <a:fontRef idx="minor">
            <a:schemeClr val="dk1"/>
          </a:fontRef>
        </p:style>
        <p:txBody>
          <a:bodyPr wrap="square" rtlCol="0">
            <a:spAutoFit/>
          </a:bodyPr>
          <a:lstStyle/>
          <a:p>
            <a:r>
              <a:rPr lang="en-US" dirty="0"/>
              <a:t>My diagram starts at zero</a:t>
            </a:r>
            <a:r>
              <a:rPr lang="de-DE" dirty="0" smtClean="0">
                <a:solidFill>
                  <a:schemeClr val="tx1"/>
                </a:solidFill>
                <a:latin typeface="Arial" panose="020B0604020202020204" pitchFamily="34" charset="0"/>
              </a:rPr>
              <a:t>. (A11.1)</a:t>
            </a:r>
          </a:p>
        </p:txBody>
      </p:sp>
      <p:sp>
        <p:nvSpPr>
          <p:cNvPr id="17" name="Textfeld 16">
            <a:hlinkClick r:id="rId3" action="ppaction://hlinksldjump"/>
          </p:cNvPr>
          <p:cNvSpPr txBox="1"/>
          <p:nvPr/>
        </p:nvSpPr>
        <p:spPr>
          <a:xfrm>
            <a:off x="1166812" y="4095708"/>
            <a:ext cx="7177087" cy="369332"/>
          </a:xfrm>
          <a:prstGeom prst="rect">
            <a:avLst/>
          </a:prstGeom>
          <a:solidFill>
            <a:schemeClr val="bg1">
              <a:lumMod val="95000"/>
            </a:schemeClr>
          </a:solidFill>
        </p:spPr>
        <p:style>
          <a:lnRef idx="2">
            <a:schemeClr val="accent1"/>
          </a:lnRef>
          <a:fillRef idx="1">
            <a:schemeClr val="lt1"/>
          </a:fillRef>
          <a:effectRef idx="0">
            <a:schemeClr val="accent1"/>
          </a:effectRef>
          <a:fontRef idx="minor">
            <a:schemeClr val="dk1"/>
          </a:fontRef>
        </p:style>
        <p:txBody>
          <a:bodyPr wrap="square" rtlCol="0">
            <a:spAutoFit/>
          </a:bodyPr>
          <a:lstStyle/>
          <a:p>
            <a:r>
              <a:rPr lang="en-US" dirty="0"/>
              <a:t>I’ve created three individual diagrams</a:t>
            </a:r>
            <a:r>
              <a:rPr lang="de-DE" dirty="0" smtClean="0">
                <a:solidFill>
                  <a:schemeClr val="tx1"/>
                </a:solidFill>
                <a:latin typeface="Arial" panose="020B0604020202020204" pitchFamily="34" charset="0"/>
              </a:rPr>
              <a:t>. (A11.2)</a:t>
            </a:r>
          </a:p>
        </p:txBody>
      </p:sp>
      <p:sp>
        <p:nvSpPr>
          <p:cNvPr id="18" name="Textfeld 17">
            <a:hlinkClick r:id="rId4" action="ppaction://hlinksldjump"/>
          </p:cNvPr>
          <p:cNvSpPr txBox="1"/>
          <p:nvPr/>
        </p:nvSpPr>
        <p:spPr>
          <a:xfrm>
            <a:off x="1166812" y="4463254"/>
            <a:ext cx="7177087" cy="646331"/>
          </a:xfrm>
          <a:prstGeom prst="rect">
            <a:avLst/>
          </a:prstGeom>
          <a:solidFill>
            <a:schemeClr val="accent1">
              <a:lumMod val="20000"/>
              <a:lumOff val="80000"/>
            </a:schemeClr>
          </a:solidFill>
        </p:spPr>
        <p:style>
          <a:lnRef idx="2">
            <a:schemeClr val="accent1"/>
          </a:lnRef>
          <a:fillRef idx="1">
            <a:schemeClr val="lt1"/>
          </a:fillRef>
          <a:effectRef idx="0">
            <a:schemeClr val="accent1"/>
          </a:effectRef>
          <a:fontRef idx="minor">
            <a:schemeClr val="dk1"/>
          </a:fontRef>
        </p:style>
        <p:txBody>
          <a:bodyPr wrap="square" rtlCol="0">
            <a:spAutoFit/>
          </a:bodyPr>
          <a:lstStyle/>
          <a:p>
            <a:r>
              <a:rPr lang="en-US" dirty="0"/>
              <a:t>I’ve connected the data points of each individual experimental </a:t>
            </a:r>
            <a:r>
              <a:rPr lang="en-US" dirty="0" smtClean="0"/>
              <a:t>approach</a:t>
            </a:r>
            <a:r>
              <a:rPr lang="de-DE" dirty="0" smtClean="0">
                <a:solidFill>
                  <a:schemeClr val="tx1"/>
                </a:solidFill>
                <a:latin typeface="Arial" panose="020B0604020202020204" pitchFamily="34" charset="0"/>
              </a:rPr>
              <a:t>. </a:t>
            </a:r>
            <a:r>
              <a:rPr lang="de-DE" dirty="0" smtClean="0">
                <a:solidFill>
                  <a:schemeClr val="tx1"/>
                </a:solidFill>
                <a:latin typeface="Arial" panose="020B0604020202020204" pitchFamily="34" charset="0"/>
              </a:rPr>
              <a:t>(A12)</a:t>
            </a:r>
          </a:p>
        </p:txBody>
      </p:sp>
      <p:sp>
        <p:nvSpPr>
          <p:cNvPr id="19" name="Textfeld 18">
            <a:hlinkClick r:id="rId5" action="ppaction://hlinksldjump"/>
          </p:cNvPr>
          <p:cNvSpPr txBox="1"/>
          <p:nvPr/>
        </p:nvSpPr>
        <p:spPr>
          <a:xfrm>
            <a:off x="1166812" y="5106013"/>
            <a:ext cx="7177087" cy="369332"/>
          </a:xfrm>
          <a:prstGeom prst="rect">
            <a:avLst/>
          </a:prstGeom>
          <a:solidFill>
            <a:schemeClr val="bg1">
              <a:lumMod val="95000"/>
            </a:schemeClr>
          </a:solidFill>
        </p:spPr>
        <p:style>
          <a:lnRef idx="2">
            <a:schemeClr val="accent1"/>
          </a:lnRef>
          <a:fillRef idx="1">
            <a:schemeClr val="lt1"/>
          </a:fillRef>
          <a:effectRef idx="0">
            <a:schemeClr val="accent1"/>
          </a:effectRef>
          <a:fontRef idx="minor">
            <a:schemeClr val="dk1"/>
          </a:fontRef>
        </p:style>
        <p:txBody>
          <a:bodyPr wrap="square" rtlCol="0">
            <a:spAutoFit/>
          </a:bodyPr>
          <a:lstStyle/>
          <a:p>
            <a:r>
              <a:rPr lang="en-US" dirty="0"/>
              <a:t>I’ve interconnected all data points</a:t>
            </a:r>
            <a:r>
              <a:rPr lang="de-DE" dirty="0" smtClean="0">
                <a:solidFill>
                  <a:schemeClr val="tx1"/>
                </a:solidFill>
                <a:latin typeface="Arial" panose="020B0604020202020204" pitchFamily="34" charset="0"/>
              </a:rPr>
              <a:t>. (A11.3)</a:t>
            </a:r>
          </a:p>
        </p:txBody>
      </p:sp>
      <p:sp>
        <p:nvSpPr>
          <p:cNvPr id="20" name="Textfeld 19">
            <a:hlinkClick r:id="rId5" action="ppaction://hlinksldjump"/>
          </p:cNvPr>
          <p:cNvSpPr txBox="1"/>
          <p:nvPr/>
        </p:nvSpPr>
        <p:spPr>
          <a:xfrm>
            <a:off x="1166812" y="5473559"/>
            <a:ext cx="7177087" cy="369332"/>
          </a:xfrm>
          <a:prstGeom prst="rect">
            <a:avLst/>
          </a:prstGeom>
          <a:solidFill>
            <a:schemeClr val="accent1">
              <a:lumMod val="20000"/>
              <a:lumOff val="80000"/>
            </a:schemeClr>
          </a:solidFill>
        </p:spPr>
        <p:style>
          <a:lnRef idx="2">
            <a:schemeClr val="accent1"/>
          </a:lnRef>
          <a:fillRef idx="1">
            <a:schemeClr val="lt1"/>
          </a:fillRef>
          <a:effectRef idx="0">
            <a:schemeClr val="accent1"/>
          </a:effectRef>
          <a:fontRef idx="minor">
            <a:schemeClr val="dk1"/>
          </a:fontRef>
        </p:style>
        <p:txBody>
          <a:bodyPr wrap="square" rtlCol="0">
            <a:spAutoFit/>
          </a:bodyPr>
          <a:lstStyle/>
          <a:p>
            <a:r>
              <a:rPr lang="en-US" dirty="0"/>
              <a:t>I didn’t connect the data points</a:t>
            </a:r>
            <a:r>
              <a:rPr lang="de-DE" dirty="0" smtClean="0">
                <a:solidFill>
                  <a:schemeClr val="tx1"/>
                </a:solidFill>
                <a:latin typeface="Arial" panose="020B0604020202020204" pitchFamily="34" charset="0"/>
              </a:rPr>
              <a:t>. (A11.3)</a:t>
            </a:r>
          </a:p>
        </p:txBody>
      </p:sp>
      <p:sp>
        <p:nvSpPr>
          <p:cNvPr id="21" name="Textfeld 20">
            <a:hlinkClick r:id="rId6" action="ppaction://hlinksldjump"/>
          </p:cNvPr>
          <p:cNvSpPr txBox="1"/>
          <p:nvPr/>
        </p:nvSpPr>
        <p:spPr>
          <a:xfrm>
            <a:off x="1166811" y="5837533"/>
            <a:ext cx="7177087" cy="369332"/>
          </a:xfrm>
          <a:prstGeom prst="rect">
            <a:avLst/>
          </a:prstGeom>
          <a:solidFill>
            <a:schemeClr val="bg1">
              <a:lumMod val="95000"/>
            </a:schemeClr>
          </a:solidFill>
        </p:spPr>
        <p:style>
          <a:lnRef idx="2">
            <a:schemeClr val="accent1"/>
          </a:lnRef>
          <a:fillRef idx="1">
            <a:schemeClr val="lt1"/>
          </a:fillRef>
          <a:effectRef idx="0">
            <a:schemeClr val="accent1"/>
          </a:effectRef>
          <a:fontRef idx="minor">
            <a:schemeClr val="dk1"/>
          </a:fontRef>
        </p:style>
        <p:txBody>
          <a:bodyPr wrap="square" rtlCol="0">
            <a:spAutoFit/>
          </a:bodyPr>
          <a:lstStyle/>
          <a:p>
            <a:r>
              <a:rPr lang="en-US" dirty="0"/>
              <a:t>I was unable to plot the data points into the diagram</a:t>
            </a:r>
            <a:r>
              <a:rPr lang="de-DE" dirty="0" smtClean="0">
                <a:solidFill>
                  <a:schemeClr val="tx1"/>
                </a:solidFill>
                <a:latin typeface="Arial" panose="020B0604020202020204" pitchFamily="34" charset="0"/>
              </a:rPr>
              <a:t>. (A11.4)</a:t>
            </a:r>
          </a:p>
        </p:txBody>
      </p:sp>
      <p:pic>
        <p:nvPicPr>
          <p:cNvPr id="22" name="Grafik 6">
            <a:hlinkClick r:id="rId7" action="ppaction://hlinksldjump"/>
          </p:cNvPr>
          <p:cNvPicPr>
            <a:picLocks noChangeAspect="1"/>
          </p:cNvPicPr>
          <p:nvPr/>
        </p:nvPicPr>
        <p:blipFill>
          <a:blip r:embed="rId8" cstate="print">
            <a:extLst>
              <a:ext uri="{28A0092B-C50C-407E-A947-70E740481C1C}">
                <a14:useLocalDpi xmlns:a14="http://schemas.microsoft.com/office/drawing/2010/main" val="0"/>
              </a:ext>
            </a:extLst>
          </a:blip>
          <a:srcRect r="64638"/>
          <a:stretch>
            <a:fillRect/>
          </a:stretch>
        </p:blipFill>
        <p:spPr bwMode="auto">
          <a:xfrm>
            <a:off x="8197881" y="279401"/>
            <a:ext cx="955644" cy="10636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788405504"/>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hteck 8"/>
          <p:cNvSpPr/>
          <p:nvPr/>
        </p:nvSpPr>
        <p:spPr>
          <a:xfrm>
            <a:off x="0" y="0"/>
            <a:ext cx="9144000" cy="1514475"/>
          </a:xfrm>
          <a:prstGeom prst="rect">
            <a:avLst/>
          </a:prstGeom>
          <a:solidFill>
            <a:srgbClr val="D9D9D9"/>
          </a:solidFill>
          <a:ln>
            <a:solidFill>
              <a:srgbClr val="D9D9D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endParaRPr>
          </a:p>
        </p:txBody>
      </p:sp>
      <p:cxnSp>
        <p:nvCxnSpPr>
          <p:cNvPr id="8" name="Gerader Verbinder 7"/>
          <p:cNvCxnSpPr/>
          <p:nvPr/>
        </p:nvCxnSpPr>
        <p:spPr>
          <a:xfrm>
            <a:off x="0" y="1514475"/>
            <a:ext cx="9144000" cy="0"/>
          </a:xfrm>
          <a:prstGeom prst="line">
            <a:avLst/>
          </a:prstGeom>
          <a:ln w="76200">
            <a:solidFill>
              <a:srgbClr val="1F497D"/>
            </a:solidFill>
          </a:ln>
        </p:spPr>
        <p:style>
          <a:lnRef idx="1">
            <a:schemeClr val="accent1"/>
          </a:lnRef>
          <a:fillRef idx="0">
            <a:schemeClr val="accent1"/>
          </a:fillRef>
          <a:effectRef idx="0">
            <a:schemeClr val="accent1"/>
          </a:effectRef>
          <a:fontRef idx="minor">
            <a:schemeClr val="tx1"/>
          </a:fontRef>
        </p:style>
      </p:cxnSp>
      <p:sp>
        <p:nvSpPr>
          <p:cNvPr id="4" name="Titel 3"/>
          <p:cNvSpPr>
            <a:spLocks noGrp="1"/>
          </p:cNvSpPr>
          <p:nvPr>
            <p:ph type="title"/>
          </p:nvPr>
        </p:nvSpPr>
        <p:spPr>
          <a:xfrm>
            <a:off x="1714500" y="279401"/>
            <a:ext cx="5734050" cy="1063624"/>
          </a:xfrm>
        </p:spPr>
        <p:txBody>
          <a:bodyPr>
            <a:normAutofit/>
          </a:bodyPr>
          <a:lstStyle/>
          <a:p>
            <a:pPr algn="ctr">
              <a:spcAft>
                <a:spcPts val="0"/>
              </a:spcAft>
            </a:pPr>
            <a:r>
              <a:rPr lang="de-DE" b="1" dirty="0" smtClean="0">
                <a:solidFill>
                  <a:srgbClr val="76923C"/>
                </a:solidFill>
                <a:ea typeface="MS Mincho" panose="02020609040205080304" pitchFamily="49" charset="-128"/>
                <a:cs typeface="Times New Roman" panose="02020603050405020304" pitchFamily="18" charset="0"/>
              </a:rPr>
              <a:t>GOAL</a:t>
            </a:r>
            <a:endParaRPr lang="de-DE" dirty="0"/>
          </a:p>
        </p:txBody>
      </p:sp>
      <p:sp>
        <p:nvSpPr>
          <p:cNvPr id="6" name="Rechteck 5"/>
          <p:cNvSpPr/>
          <p:nvPr/>
        </p:nvSpPr>
        <p:spPr>
          <a:xfrm flipH="1" flipV="1">
            <a:off x="0" y="0"/>
            <a:ext cx="9144000" cy="6858000"/>
          </a:xfrm>
          <a:prstGeom prst="rect">
            <a:avLst/>
          </a:prstGeom>
          <a:no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endParaRPr>
          </a:p>
        </p:txBody>
      </p:sp>
      <p:sp>
        <p:nvSpPr>
          <p:cNvPr id="10" name="Textfeld 9"/>
          <p:cNvSpPr txBox="1"/>
          <p:nvPr/>
        </p:nvSpPr>
        <p:spPr>
          <a:xfrm>
            <a:off x="333375" y="419100"/>
            <a:ext cx="1284410" cy="707886"/>
          </a:xfrm>
          <a:prstGeom prst="rect">
            <a:avLst/>
          </a:prstGeom>
          <a:noFill/>
        </p:spPr>
        <p:txBody>
          <a:bodyPr wrap="square" rtlCol="0">
            <a:spAutoFit/>
          </a:bodyPr>
          <a:lstStyle/>
          <a:p>
            <a:r>
              <a:rPr lang="de-DE" sz="4000" b="1" dirty="0" smtClean="0">
                <a:solidFill>
                  <a:schemeClr val="accent2"/>
                </a:solidFill>
                <a:latin typeface="Arial" panose="020B0604020202020204" pitchFamily="34" charset="0"/>
              </a:rPr>
              <a:t>A12</a:t>
            </a:r>
            <a:endParaRPr lang="de-DE" sz="4000" b="1" dirty="0">
              <a:solidFill>
                <a:schemeClr val="accent2"/>
              </a:solidFill>
              <a:latin typeface="Arial" panose="020B0604020202020204" pitchFamily="34" charset="0"/>
            </a:endParaRPr>
          </a:p>
        </p:txBody>
      </p:sp>
      <p:sp>
        <p:nvSpPr>
          <p:cNvPr id="16" name="Textfeld 15"/>
          <p:cNvSpPr txBox="1"/>
          <p:nvPr/>
        </p:nvSpPr>
        <p:spPr>
          <a:xfrm>
            <a:off x="7448550" y="188267"/>
            <a:ext cx="1398140" cy="461665"/>
          </a:xfrm>
          <a:prstGeom prst="rect">
            <a:avLst/>
          </a:prstGeom>
          <a:noFill/>
        </p:spPr>
        <p:txBody>
          <a:bodyPr wrap="none" rtlCol="0">
            <a:spAutoFit/>
          </a:bodyPr>
          <a:lstStyle/>
          <a:p>
            <a:r>
              <a:rPr lang="de-DE" sz="2400" b="1" dirty="0" smtClean="0">
                <a:solidFill>
                  <a:schemeClr val="accent1">
                    <a:lumMod val="50000"/>
                  </a:schemeClr>
                </a:solidFill>
                <a:latin typeface="Arial" panose="020B0604020202020204" pitchFamily="34" charset="0"/>
              </a:rPr>
              <a:t>FaSMEd</a:t>
            </a:r>
            <a:endParaRPr lang="de-DE" sz="2400" b="1" dirty="0">
              <a:solidFill>
                <a:schemeClr val="accent1">
                  <a:lumMod val="50000"/>
                </a:schemeClr>
              </a:solidFill>
              <a:latin typeface="Arial" panose="020B0604020202020204" pitchFamily="34" charset="0"/>
            </a:endParaRPr>
          </a:p>
        </p:txBody>
      </p:sp>
      <p:sp>
        <p:nvSpPr>
          <p:cNvPr id="11" name="Inhaltsplatzhalter 13"/>
          <p:cNvSpPr>
            <a:spLocks noGrp="1"/>
          </p:cNvSpPr>
          <p:nvPr>
            <p:ph idx="1"/>
          </p:nvPr>
        </p:nvSpPr>
        <p:spPr>
          <a:xfrm>
            <a:off x="333375" y="1730514"/>
            <a:ext cx="8463154" cy="4761726"/>
          </a:xfrm>
        </p:spPr>
        <p:txBody>
          <a:bodyPr/>
          <a:lstStyle/>
          <a:p>
            <a:pPr marL="0" indent="0">
              <a:buNone/>
            </a:pPr>
            <a:r>
              <a:rPr lang="en-US" b="1" dirty="0"/>
              <a:t>You are almost done! </a:t>
            </a:r>
            <a:r>
              <a:rPr lang="en-US" dirty="0" smtClean="0"/>
              <a:t>Finally, </a:t>
            </a:r>
            <a:r>
              <a:rPr lang="en-US" dirty="0"/>
              <a:t>use your diagram to check if you initial </a:t>
            </a:r>
            <a:r>
              <a:rPr lang="de-DE" dirty="0" err="1" smtClean="0">
                <a:hlinkClick r:id="rId2" action="ppaction://hlinksldjump"/>
              </a:rPr>
              <a:t>hypothesis</a:t>
            </a:r>
            <a:r>
              <a:rPr lang="de-DE" dirty="0" smtClean="0"/>
              <a:t> </a:t>
            </a:r>
            <a:r>
              <a:rPr lang="de-DE" dirty="0" err="1" smtClean="0"/>
              <a:t>can</a:t>
            </a:r>
            <a:r>
              <a:rPr lang="de-DE" dirty="0" smtClean="0"/>
              <a:t> </a:t>
            </a:r>
            <a:r>
              <a:rPr lang="de-DE" dirty="0" err="1" smtClean="0"/>
              <a:t>be</a:t>
            </a:r>
            <a:r>
              <a:rPr lang="de-DE" dirty="0"/>
              <a:t> </a:t>
            </a:r>
            <a:r>
              <a:rPr lang="de-DE" dirty="0" err="1" smtClean="0"/>
              <a:t>confirmed</a:t>
            </a:r>
            <a:r>
              <a:rPr lang="de-DE" dirty="0" smtClean="0"/>
              <a:t>.</a:t>
            </a:r>
            <a:endParaRPr lang="de-DE" dirty="0"/>
          </a:p>
          <a:p>
            <a:pPr marL="0" indent="0">
              <a:buNone/>
            </a:pPr>
            <a:r>
              <a:rPr lang="de-DE" dirty="0"/>
              <a:t> </a:t>
            </a:r>
          </a:p>
          <a:p>
            <a:pPr marL="0" indent="0">
              <a:buNone/>
            </a:pPr>
            <a:r>
              <a:rPr lang="en-US" dirty="0"/>
              <a:t>The diagram shows which </a:t>
            </a:r>
            <a:r>
              <a:rPr lang="en-US" dirty="0" smtClean="0"/>
              <a:t>approach </a:t>
            </a:r>
            <a:r>
              <a:rPr lang="en-US" dirty="0"/>
              <a:t>leads to which result</a:t>
            </a:r>
            <a:r>
              <a:rPr lang="en-US" dirty="0" smtClean="0"/>
              <a:t>.</a:t>
            </a:r>
          </a:p>
          <a:p>
            <a:pPr marL="0" indent="0">
              <a:buNone/>
            </a:pPr>
            <a:endParaRPr lang="en-US" dirty="0" smtClean="0"/>
          </a:p>
          <a:p>
            <a:pPr marL="0" indent="0" algn="ctr">
              <a:buNone/>
            </a:pPr>
            <a:r>
              <a:rPr lang="en-US" dirty="0" smtClean="0"/>
              <a:t> </a:t>
            </a:r>
            <a:r>
              <a:rPr lang="en-US" b="1" dirty="0"/>
              <a:t>Can you explain the differences</a:t>
            </a:r>
            <a:r>
              <a:rPr lang="de-DE" b="1" dirty="0" smtClean="0"/>
              <a:t>?</a:t>
            </a:r>
            <a:endParaRPr lang="de-DE" dirty="0"/>
          </a:p>
        </p:txBody>
      </p:sp>
      <p:sp>
        <p:nvSpPr>
          <p:cNvPr id="12" name="Pfeil nach rechts 11">
            <a:hlinkClick r:id="" action="ppaction://hlinkshowjump?jump=lastslideviewed"/>
          </p:cNvPr>
          <p:cNvSpPr/>
          <p:nvPr/>
        </p:nvSpPr>
        <p:spPr>
          <a:xfrm rot="10800000">
            <a:off x="196469" y="6006978"/>
            <a:ext cx="578675" cy="566003"/>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endParaRPr>
          </a:p>
        </p:txBody>
      </p:sp>
      <p:sp>
        <p:nvSpPr>
          <p:cNvPr id="13" name="Pfeil nach rechts 12">
            <a:hlinkClick r:id="" action="ppaction://hlinkshowjump?jump=nextslide"/>
          </p:cNvPr>
          <p:cNvSpPr/>
          <p:nvPr/>
        </p:nvSpPr>
        <p:spPr>
          <a:xfrm>
            <a:off x="7548563" y="5442433"/>
            <a:ext cx="1252728" cy="122529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endParaRPr>
          </a:p>
        </p:txBody>
      </p:sp>
      <p:pic>
        <p:nvPicPr>
          <p:cNvPr id="14" name="Grafik 6">
            <a:hlinkClick r:id="rId3" action="ppaction://hlinksldjump"/>
          </p:cNvPr>
          <p:cNvPicPr>
            <a:picLocks noChangeAspect="1"/>
          </p:cNvPicPr>
          <p:nvPr/>
        </p:nvPicPr>
        <p:blipFill>
          <a:blip r:embed="rId4" cstate="print">
            <a:extLst>
              <a:ext uri="{28A0092B-C50C-407E-A947-70E740481C1C}">
                <a14:useLocalDpi xmlns:a14="http://schemas.microsoft.com/office/drawing/2010/main" val="0"/>
              </a:ext>
            </a:extLst>
          </a:blip>
          <a:srcRect r="64638"/>
          <a:stretch>
            <a:fillRect/>
          </a:stretch>
        </p:blipFill>
        <p:spPr bwMode="auto">
          <a:xfrm>
            <a:off x="8197881" y="279401"/>
            <a:ext cx="955644" cy="10636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386214840"/>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hteck 8"/>
          <p:cNvSpPr/>
          <p:nvPr/>
        </p:nvSpPr>
        <p:spPr>
          <a:xfrm>
            <a:off x="0" y="0"/>
            <a:ext cx="9144000" cy="1514475"/>
          </a:xfrm>
          <a:prstGeom prst="rect">
            <a:avLst/>
          </a:prstGeom>
          <a:solidFill>
            <a:srgbClr val="D9D9D9"/>
          </a:solidFill>
          <a:ln>
            <a:solidFill>
              <a:srgbClr val="D9D9D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endParaRPr>
          </a:p>
        </p:txBody>
      </p:sp>
      <p:cxnSp>
        <p:nvCxnSpPr>
          <p:cNvPr id="8" name="Gerader Verbinder 7"/>
          <p:cNvCxnSpPr/>
          <p:nvPr/>
        </p:nvCxnSpPr>
        <p:spPr>
          <a:xfrm>
            <a:off x="0" y="1514475"/>
            <a:ext cx="9144000" cy="0"/>
          </a:xfrm>
          <a:prstGeom prst="line">
            <a:avLst/>
          </a:prstGeom>
          <a:ln w="76200">
            <a:solidFill>
              <a:srgbClr val="1F497D"/>
            </a:solidFill>
          </a:ln>
        </p:spPr>
        <p:style>
          <a:lnRef idx="1">
            <a:schemeClr val="accent1"/>
          </a:lnRef>
          <a:fillRef idx="0">
            <a:schemeClr val="accent1"/>
          </a:fillRef>
          <a:effectRef idx="0">
            <a:schemeClr val="accent1"/>
          </a:effectRef>
          <a:fontRef idx="minor">
            <a:schemeClr val="tx1"/>
          </a:fontRef>
        </p:style>
      </p:cxnSp>
      <p:sp>
        <p:nvSpPr>
          <p:cNvPr id="4" name="Titel 3"/>
          <p:cNvSpPr>
            <a:spLocks noGrp="1"/>
          </p:cNvSpPr>
          <p:nvPr>
            <p:ph type="title"/>
          </p:nvPr>
        </p:nvSpPr>
        <p:spPr>
          <a:xfrm>
            <a:off x="1714500" y="279401"/>
            <a:ext cx="5734050" cy="1063624"/>
          </a:xfrm>
        </p:spPr>
        <p:txBody>
          <a:bodyPr/>
          <a:lstStyle/>
          <a:p>
            <a:pPr algn="ctr"/>
            <a:r>
              <a:rPr lang="de-DE" dirty="0" smtClean="0"/>
              <a:t>Solution</a:t>
            </a:r>
            <a:endParaRPr lang="de-DE" dirty="0"/>
          </a:p>
        </p:txBody>
      </p:sp>
      <p:sp>
        <p:nvSpPr>
          <p:cNvPr id="6" name="Rechteck 5"/>
          <p:cNvSpPr/>
          <p:nvPr/>
        </p:nvSpPr>
        <p:spPr>
          <a:xfrm flipH="1" flipV="1">
            <a:off x="0" y="0"/>
            <a:ext cx="9144000" cy="6858000"/>
          </a:xfrm>
          <a:prstGeom prst="rect">
            <a:avLst/>
          </a:prstGeom>
          <a:no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endParaRPr>
          </a:p>
        </p:txBody>
      </p:sp>
      <p:sp>
        <p:nvSpPr>
          <p:cNvPr id="10" name="Textfeld 9"/>
          <p:cNvSpPr txBox="1"/>
          <p:nvPr/>
        </p:nvSpPr>
        <p:spPr>
          <a:xfrm>
            <a:off x="333375" y="419100"/>
            <a:ext cx="1167179" cy="707886"/>
          </a:xfrm>
          <a:prstGeom prst="rect">
            <a:avLst/>
          </a:prstGeom>
          <a:noFill/>
        </p:spPr>
        <p:txBody>
          <a:bodyPr wrap="square" rtlCol="0">
            <a:spAutoFit/>
          </a:bodyPr>
          <a:lstStyle/>
          <a:p>
            <a:r>
              <a:rPr lang="de-DE" sz="4000" b="1" dirty="0" smtClean="0">
                <a:solidFill>
                  <a:schemeClr val="accent2"/>
                </a:solidFill>
                <a:latin typeface="Arial" panose="020B0604020202020204" pitchFamily="34" charset="0"/>
              </a:rPr>
              <a:t>A12</a:t>
            </a:r>
            <a:endParaRPr lang="de-DE" sz="4000" b="1" dirty="0">
              <a:solidFill>
                <a:schemeClr val="accent2"/>
              </a:solidFill>
              <a:latin typeface="Arial" panose="020B0604020202020204" pitchFamily="34" charset="0"/>
            </a:endParaRPr>
          </a:p>
        </p:txBody>
      </p:sp>
      <p:sp>
        <p:nvSpPr>
          <p:cNvPr id="16" name="Textfeld 15"/>
          <p:cNvSpPr txBox="1"/>
          <p:nvPr/>
        </p:nvSpPr>
        <p:spPr>
          <a:xfrm>
            <a:off x="7448550" y="188267"/>
            <a:ext cx="1398140" cy="461665"/>
          </a:xfrm>
          <a:prstGeom prst="rect">
            <a:avLst/>
          </a:prstGeom>
          <a:noFill/>
        </p:spPr>
        <p:txBody>
          <a:bodyPr wrap="none" rtlCol="0">
            <a:spAutoFit/>
          </a:bodyPr>
          <a:lstStyle/>
          <a:p>
            <a:r>
              <a:rPr lang="de-DE" sz="2400" b="1" dirty="0" smtClean="0">
                <a:solidFill>
                  <a:schemeClr val="accent1">
                    <a:lumMod val="50000"/>
                  </a:schemeClr>
                </a:solidFill>
                <a:latin typeface="Arial" panose="020B0604020202020204" pitchFamily="34" charset="0"/>
              </a:rPr>
              <a:t>FaSMEd</a:t>
            </a:r>
            <a:endParaRPr lang="de-DE" sz="2400" b="1" dirty="0">
              <a:solidFill>
                <a:schemeClr val="accent1">
                  <a:lumMod val="50000"/>
                </a:schemeClr>
              </a:solidFill>
              <a:latin typeface="Arial" panose="020B0604020202020204" pitchFamily="34" charset="0"/>
            </a:endParaRPr>
          </a:p>
        </p:txBody>
      </p:sp>
      <p:sp>
        <p:nvSpPr>
          <p:cNvPr id="11" name="Inhaltsplatzhalter 13"/>
          <p:cNvSpPr>
            <a:spLocks noGrp="1"/>
          </p:cNvSpPr>
          <p:nvPr>
            <p:ph idx="1"/>
          </p:nvPr>
        </p:nvSpPr>
        <p:spPr>
          <a:xfrm>
            <a:off x="333374" y="1730514"/>
            <a:ext cx="8463154" cy="4761726"/>
          </a:xfrm>
        </p:spPr>
        <p:txBody>
          <a:bodyPr>
            <a:normAutofit/>
          </a:bodyPr>
          <a:lstStyle/>
          <a:p>
            <a:pPr marL="0" indent="0">
              <a:buNone/>
            </a:pPr>
            <a:r>
              <a:rPr lang="en-US" dirty="0"/>
              <a:t>In this experiment we investigated whether the </a:t>
            </a:r>
            <a:r>
              <a:rPr lang="en-US" b="1" dirty="0"/>
              <a:t>bite-sized apple pieces</a:t>
            </a:r>
            <a:r>
              <a:rPr lang="en-US" dirty="0"/>
              <a:t> can cause </a:t>
            </a:r>
            <a:r>
              <a:rPr lang="en-US" dirty="0" smtClean="0"/>
              <a:t>a faster </a:t>
            </a:r>
            <a:r>
              <a:rPr lang="en-US" dirty="0" smtClean="0"/>
              <a:t>water evaporation than the whol</a:t>
            </a:r>
            <a:r>
              <a:rPr lang="en-US" dirty="0" smtClean="0"/>
              <a:t>e apple</a:t>
            </a:r>
            <a:r>
              <a:rPr lang="en-US" dirty="0" smtClean="0"/>
              <a:t>.</a:t>
            </a:r>
            <a:endParaRPr lang="en-US" dirty="0" smtClean="0"/>
          </a:p>
          <a:p>
            <a:pPr marL="0" indent="0">
              <a:buNone/>
            </a:pPr>
            <a:r>
              <a:rPr lang="en-US" b="1" dirty="0" smtClean="0"/>
              <a:t>a) What </a:t>
            </a:r>
            <a:r>
              <a:rPr lang="en-US" b="1" dirty="0"/>
              <a:t>did you find </a:t>
            </a:r>
            <a:r>
              <a:rPr lang="en-US" b="1" dirty="0" smtClean="0"/>
              <a:t>out? </a:t>
            </a:r>
            <a:r>
              <a:rPr lang="en-US" dirty="0" smtClean="0"/>
              <a:t>Compare </a:t>
            </a:r>
            <a:r>
              <a:rPr lang="en-US" dirty="0"/>
              <a:t>the results of the different experimental approaches</a:t>
            </a:r>
            <a:r>
              <a:rPr lang="de-DE" dirty="0" smtClean="0"/>
              <a:t>. </a:t>
            </a:r>
          </a:p>
          <a:p>
            <a:pPr marL="0" indent="0">
              <a:buNone/>
            </a:pPr>
            <a:endParaRPr lang="de-DE" dirty="0" smtClean="0"/>
          </a:p>
          <a:p>
            <a:pPr marL="0" indent="0">
              <a:buNone/>
            </a:pPr>
            <a:r>
              <a:rPr lang="en-US" b="1" dirty="0" smtClean="0"/>
              <a:t>b) Do </a:t>
            </a:r>
            <a:r>
              <a:rPr lang="en-US" b="1" dirty="0"/>
              <a:t>you have any presumptions</a:t>
            </a:r>
            <a:r>
              <a:rPr lang="en-US" b="1" dirty="0" smtClean="0"/>
              <a:t>?</a:t>
            </a:r>
            <a:endParaRPr lang="de-DE" b="1" dirty="0" smtClean="0"/>
          </a:p>
          <a:p>
            <a:pPr marL="0" indent="0">
              <a:buNone/>
            </a:pPr>
            <a:endParaRPr lang="de-DE" dirty="0"/>
          </a:p>
          <a:p>
            <a:pPr marL="0" indent="0" algn="ctr">
              <a:buNone/>
            </a:pPr>
            <a:r>
              <a:rPr lang="de-DE" b="1" dirty="0" err="1" smtClean="0">
                <a:hlinkClick r:id="rId2" action="ppaction://hlinksldjump"/>
              </a:rPr>
              <a:t>Hint</a:t>
            </a:r>
            <a:r>
              <a:rPr lang="de-DE" b="1" dirty="0" smtClean="0">
                <a:hlinkClick r:id="rId2" action="ppaction://hlinksldjump"/>
              </a:rPr>
              <a:t>?!</a:t>
            </a:r>
            <a:endParaRPr lang="de-DE" dirty="0"/>
          </a:p>
        </p:txBody>
      </p:sp>
      <p:sp>
        <p:nvSpPr>
          <p:cNvPr id="12" name="Pfeil nach rechts 11">
            <a:hlinkClick r:id="" action="ppaction://hlinkshowjump?jump=lastslideviewed"/>
          </p:cNvPr>
          <p:cNvSpPr/>
          <p:nvPr/>
        </p:nvSpPr>
        <p:spPr>
          <a:xfrm rot="10800000">
            <a:off x="196469" y="6006978"/>
            <a:ext cx="578675" cy="566003"/>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endParaRPr>
          </a:p>
        </p:txBody>
      </p:sp>
      <p:sp>
        <p:nvSpPr>
          <p:cNvPr id="18" name="Pfeil nach rechts 17">
            <a:hlinkClick r:id="" action="ppaction://hlinkshowjump?jump=lastslide"/>
          </p:cNvPr>
          <p:cNvSpPr/>
          <p:nvPr/>
        </p:nvSpPr>
        <p:spPr>
          <a:xfrm>
            <a:off x="7548563" y="5442433"/>
            <a:ext cx="1252728" cy="122529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latin typeface="Arial" panose="020B0604020202020204" pitchFamily="34" charset="0"/>
              </a:rPr>
              <a:t>Ende</a:t>
            </a:r>
            <a:endParaRPr lang="de-DE" dirty="0">
              <a:latin typeface="Arial" panose="020B0604020202020204" pitchFamily="34" charset="0"/>
            </a:endParaRPr>
          </a:p>
        </p:txBody>
      </p:sp>
      <p:pic>
        <p:nvPicPr>
          <p:cNvPr id="13" name="Grafik 6">
            <a:hlinkClick r:id="rId3" action="ppaction://hlinksldjump"/>
          </p:cNvPr>
          <p:cNvPicPr>
            <a:picLocks noChangeAspect="1"/>
          </p:cNvPicPr>
          <p:nvPr/>
        </p:nvPicPr>
        <p:blipFill>
          <a:blip r:embed="rId4" cstate="print">
            <a:extLst>
              <a:ext uri="{28A0092B-C50C-407E-A947-70E740481C1C}">
                <a14:useLocalDpi xmlns:a14="http://schemas.microsoft.com/office/drawing/2010/main" val="0"/>
              </a:ext>
            </a:extLst>
          </a:blip>
          <a:srcRect r="64638"/>
          <a:stretch>
            <a:fillRect/>
          </a:stretch>
        </p:blipFill>
        <p:spPr bwMode="auto">
          <a:xfrm>
            <a:off x="8197881" y="279401"/>
            <a:ext cx="955644" cy="10636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356729412"/>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hteck 8"/>
          <p:cNvSpPr/>
          <p:nvPr/>
        </p:nvSpPr>
        <p:spPr>
          <a:xfrm>
            <a:off x="0" y="0"/>
            <a:ext cx="9144000" cy="1514475"/>
          </a:xfrm>
          <a:prstGeom prst="rect">
            <a:avLst/>
          </a:prstGeom>
          <a:solidFill>
            <a:schemeClr val="accent6">
              <a:lumMod val="20000"/>
              <a:lumOff val="80000"/>
            </a:schemeClr>
          </a:solidFill>
          <a:ln>
            <a:solidFill>
              <a:srgbClr val="D9D9D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endParaRPr>
          </a:p>
        </p:txBody>
      </p:sp>
      <p:cxnSp>
        <p:nvCxnSpPr>
          <p:cNvPr id="8" name="Gerader Verbinder 7"/>
          <p:cNvCxnSpPr/>
          <p:nvPr/>
        </p:nvCxnSpPr>
        <p:spPr>
          <a:xfrm>
            <a:off x="0" y="1514475"/>
            <a:ext cx="9144000" cy="0"/>
          </a:xfrm>
          <a:prstGeom prst="line">
            <a:avLst/>
          </a:prstGeom>
          <a:ln w="76200">
            <a:solidFill>
              <a:srgbClr val="1F497D"/>
            </a:solidFill>
          </a:ln>
        </p:spPr>
        <p:style>
          <a:lnRef idx="1">
            <a:schemeClr val="accent1"/>
          </a:lnRef>
          <a:fillRef idx="0">
            <a:schemeClr val="accent1"/>
          </a:fillRef>
          <a:effectRef idx="0">
            <a:schemeClr val="accent1"/>
          </a:effectRef>
          <a:fontRef idx="minor">
            <a:schemeClr val="tx1"/>
          </a:fontRef>
        </p:style>
      </p:cxnSp>
      <p:sp>
        <p:nvSpPr>
          <p:cNvPr id="4" name="Titel 3"/>
          <p:cNvSpPr>
            <a:spLocks noGrp="1"/>
          </p:cNvSpPr>
          <p:nvPr>
            <p:ph type="title"/>
          </p:nvPr>
        </p:nvSpPr>
        <p:spPr>
          <a:xfrm>
            <a:off x="1714500" y="279401"/>
            <a:ext cx="5734050" cy="1063624"/>
          </a:xfrm>
        </p:spPr>
        <p:txBody>
          <a:bodyPr/>
          <a:lstStyle/>
          <a:p>
            <a:pPr algn="ctr"/>
            <a:r>
              <a:rPr lang="de-DE" dirty="0" smtClean="0"/>
              <a:t>GTK</a:t>
            </a:r>
            <a:endParaRPr lang="de-DE" dirty="0"/>
          </a:p>
        </p:txBody>
      </p:sp>
      <p:sp>
        <p:nvSpPr>
          <p:cNvPr id="6" name="Rechteck 5"/>
          <p:cNvSpPr/>
          <p:nvPr/>
        </p:nvSpPr>
        <p:spPr>
          <a:xfrm flipH="1" flipV="1">
            <a:off x="0" y="0"/>
            <a:ext cx="9144000" cy="6858000"/>
          </a:xfrm>
          <a:prstGeom prst="rect">
            <a:avLst/>
          </a:prstGeom>
          <a:no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endParaRPr>
          </a:p>
        </p:txBody>
      </p:sp>
      <p:sp>
        <p:nvSpPr>
          <p:cNvPr id="10" name="Textfeld 9"/>
          <p:cNvSpPr txBox="1"/>
          <p:nvPr/>
        </p:nvSpPr>
        <p:spPr>
          <a:xfrm>
            <a:off x="333375" y="419100"/>
            <a:ext cx="1371600" cy="707886"/>
          </a:xfrm>
          <a:prstGeom prst="rect">
            <a:avLst/>
          </a:prstGeom>
          <a:noFill/>
        </p:spPr>
        <p:txBody>
          <a:bodyPr wrap="square" rtlCol="0">
            <a:spAutoFit/>
          </a:bodyPr>
          <a:lstStyle/>
          <a:p>
            <a:r>
              <a:rPr lang="de-DE" sz="4000" b="1" dirty="0" smtClean="0">
                <a:solidFill>
                  <a:schemeClr val="accent2"/>
                </a:solidFill>
                <a:latin typeface="Arial" panose="020B0604020202020204" pitchFamily="34" charset="0"/>
              </a:rPr>
              <a:t>A1.1</a:t>
            </a:r>
            <a:endParaRPr lang="de-DE" sz="4000" b="1" dirty="0">
              <a:solidFill>
                <a:schemeClr val="accent2"/>
              </a:solidFill>
              <a:latin typeface="Arial" panose="020B0604020202020204" pitchFamily="34" charset="0"/>
            </a:endParaRPr>
          </a:p>
        </p:txBody>
      </p:sp>
      <p:sp>
        <p:nvSpPr>
          <p:cNvPr id="16" name="Textfeld 15"/>
          <p:cNvSpPr txBox="1"/>
          <p:nvPr/>
        </p:nvSpPr>
        <p:spPr>
          <a:xfrm>
            <a:off x="7448550" y="188267"/>
            <a:ext cx="1398140" cy="461665"/>
          </a:xfrm>
          <a:prstGeom prst="rect">
            <a:avLst/>
          </a:prstGeom>
          <a:noFill/>
        </p:spPr>
        <p:txBody>
          <a:bodyPr wrap="none" rtlCol="0">
            <a:spAutoFit/>
          </a:bodyPr>
          <a:lstStyle/>
          <a:p>
            <a:r>
              <a:rPr lang="de-DE" sz="2400" b="1" dirty="0" smtClean="0">
                <a:solidFill>
                  <a:schemeClr val="accent1">
                    <a:lumMod val="50000"/>
                  </a:schemeClr>
                </a:solidFill>
                <a:latin typeface="Arial" panose="020B0604020202020204" pitchFamily="34" charset="0"/>
              </a:rPr>
              <a:t>FaSMEd</a:t>
            </a:r>
            <a:endParaRPr lang="de-DE" sz="2400" b="1" dirty="0">
              <a:solidFill>
                <a:schemeClr val="accent1">
                  <a:lumMod val="50000"/>
                </a:schemeClr>
              </a:solidFill>
              <a:latin typeface="Arial" panose="020B0604020202020204" pitchFamily="34" charset="0"/>
            </a:endParaRPr>
          </a:p>
        </p:txBody>
      </p:sp>
      <p:sp>
        <p:nvSpPr>
          <p:cNvPr id="11" name="Inhaltsplatzhalter 13"/>
          <p:cNvSpPr>
            <a:spLocks noGrp="1"/>
          </p:cNvSpPr>
          <p:nvPr>
            <p:ph idx="1"/>
          </p:nvPr>
        </p:nvSpPr>
        <p:spPr>
          <a:xfrm>
            <a:off x="333374" y="1730514"/>
            <a:ext cx="8463154" cy="4761726"/>
          </a:xfrm>
        </p:spPr>
        <p:txBody>
          <a:bodyPr>
            <a:normAutofit fontScale="92500" lnSpcReduction="10000"/>
          </a:bodyPr>
          <a:lstStyle/>
          <a:p>
            <a:pPr marL="0" indent="0">
              <a:buNone/>
            </a:pPr>
            <a:r>
              <a:rPr lang="en-US" dirty="0"/>
              <a:t>A </a:t>
            </a:r>
            <a:r>
              <a:rPr lang="en-US" b="1" dirty="0" smtClean="0">
                <a:hlinkClick r:id="rId2" action="ppaction://hlinksldjump"/>
              </a:rPr>
              <a:t>hypothesis</a:t>
            </a:r>
            <a:r>
              <a:rPr lang="en-US" dirty="0" smtClean="0"/>
              <a:t> is </a:t>
            </a:r>
            <a:r>
              <a:rPr lang="en-US" dirty="0"/>
              <a:t>a testable statement, which </a:t>
            </a:r>
            <a:r>
              <a:rPr lang="de-DE" dirty="0" err="1" smtClean="0"/>
              <a:t>can</a:t>
            </a:r>
            <a:r>
              <a:rPr lang="de-DE" dirty="0" smtClean="0"/>
              <a:t> </a:t>
            </a:r>
            <a:r>
              <a:rPr lang="de-DE" dirty="0" err="1" smtClean="0"/>
              <a:t>be</a:t>
            </a:r>
            <a:r>
              <a:rPr lang="de-DE" dirty="0" smtClean="0"/>
              <a:t> </a:t>
            </a:r>
            <a:r>
              <a:rPr lang="de-DE" dirty="0" err="1" smtClean="0"/>
              <a:t>checked</a:t>
            </a:r>
            <a:r>
              <a:rPr lang="de-DE" dirty="0" smtClean="0"/>
              <a:t> in an </a:t>
            </a:r>
            <a:r>
              <a:rPr lang="de-DE" dirty="0" err="1" smtClean="0"/>
              <a:t>experiment</a:t>
            </a:r>
            <a:r>
              <a:rPr lang="de-DE" dirty="0" smtClean="0"/>
              <a:t>.</a:t>
            </a:r>
            <a:endParaRPr lang="de-DE" dirty="0"/>
          </a:p>
          <a:p>
            <a:pPr marL="0" indent="0">
              <a:buNone/>
            </a:pPr>
            <a:r>
              <a:rPr lang="en-US" dirty="0" smtClean="0"/>
              <a:t>To test a hypothesis you have to check the relation between </a:t>
            </a:r>
            <a:r>
              <a:rPr lang="en-US" dirty="0"/>
              <a:t>two </a:t>
            </a:r>
            <a:r>
              <a:rPr lang="en-US" dirty="0" smtClean="0"/>
              <a:t>variables.</a:t>
            </a:r>
            <a:endParaRPr lang="de-DE" dirty="0"/>
          </a:p>
          <a:p>
            <a:pPr marL="0" indent="0">
              <a:buNone/>
            </a:pPr>
            <a:r>
              <a:rPr lang="en-US" dirty="0"/>
              <a:t> </a:t>
            </a:r>
            <a:endParaRPr lang="de-DE" dirty="0"/>
          </a:p>
          <a:p>
            <a:pPr marL="0" indent="0">
              <a:buNone/>
            </a:pPr>
            <a:r>
              <a:rPr lang="en-US" dirty="0" smtClean="0"/>
              <a:t>A scientific presumption should be </a:t>
            </a:r>
            <a:r>
              <a:rPr lang="en-US" dirty="0" err="1" smtClean="0"/>
              <a:t>forumulated</a:t>
            </a:r>
            <a:r>
              <a:rPr lang="en-US" dirty="0" smtClean="0"/>
              <a:t> like that:</a:t>
            </a:r>
          </a:p>
          <a:p>
            <a:pPr lvl="0"/>
            <a:r>
              <a:rPr lang="en-US" i="1" dirty="0" smtClean="0"/>
              <a:t>If</a:t>
            </a:r>
            <a:r>
              <a:rPr lang="en-US" dirty="0" smtClean="0"/>
              <a:t> </a:t>
            </a:r>
            <a:r>
              <a:rPr lang="en-US" dirty="0"/>
              <a:t>X is present, </a:t>
            </a:r>
            <a:r>
              <a:rPr lang="en-US" i="1" dirty="0"/>
              <a:t>then</a:t>
            </a:r>
            <a:r>
              <a:rPr lang="en-US" dirty="0"/>
              <a:t> something happens.</a:t>
            </a:r>
            <a:endParaRPr lang="de-DE" dirty="0"/>
          </a:p>
          <a:p>
            <a:pPr lvl="0"/>
            <a:r>
              <a:rPr lang="en-US" i="1" dirty="0"/>
              <a:t>If</a:t>
            </a:r>
            <a:r>
              <a:rPr lang="en-US" dirty="0"/>
              <a:t> X is not present, </a:t>
            </a:r>
            <a:r>
              <a:rPr lang="en-US" i="1" dirty="0"/>
              <a:t>then</a:t>
            </a:r>
            <a:r>
              <a:rPr lang="en-US" dirty="0"/>
              <a:t> something different happens</a:t>
            </a:r>
            <a:r>
              <a:rPr lang="en-US" dirty="0" smtClean="0"/>
              <a:t>.</a:t>
            </a:r>
            <a:endParaRPr lang="de-DE" dirty="0"/>
          </a:p>
          <a:p>
            <a:pPr marL="0" indent="0">
              <a:lnSpc>
                <a:spcPct val="120000"/>
              </a:lnSpc>
              <a:buNone/>
            </a:pPr>
            <a:r>
              <a:rPr lang="en-US" b="1" dirty="0"/>
              <a:t>Before you examine a relation between the</a:t>
            </a:r>
            <a:r>
              <a:rPr lang="en-US" dirty="0"/>
              <a:t> </a:t>
            </a:r>
            <a:r>
              <a:rPr lang="de-DE" b="1" dirty="0" smtClean="0">
                <a:hlinkClick r:id="rId3" action="ppaction://hlinksldjump"/>
              </a:rPr>
              <a:t>variables </a:t>
            </a:r>
            <a:r>
              <a:rPr lang="de-DE" b="1" dirty="0" smtClean="0"/>
              <a:t> </a:t>
            </a:r>
            <a:r>
              <a:rPr lang="en-US" b="1" dirty="0"/>
              <a:t>in </a:t>
            </a:r>
            <a:r>
              <a:rPr lang="en-US" b="1" dirty="0" smtClean="0"/>
              <a:t>an experiment</a:t>
            </a:r>
            <a:r>
              <a:rPr lang="en-US" b="1" dirty="0"/>
              <a:t>, you have to set </a:t>
            </a:r>
            <a:r>
              <a:rPr lang="en-US" b="1" dirty="0" smtClean="0"/>
              <a:t>a scientific </a:t>
            </a:r>
            <a:r>
              <a:rPr lang="en-US" b="1" dirty="0"/>
              <a:t>presumption.</a:t>
            </a:r>
            <a:r>
              <a:rPr lang="de-DE" dirty="0"/>
              <a:t> </a:t>
            </a:r>
          </a:p>
        </p:txBody>
      </p:sp>
      <p:sp>
        <p:nvSpPr>
          <p:cNvPr id="12" name="Pfeil nach rechts 11">
            <a:hlinkClick r:id="" action="ppaction://hlinkshowjump?jump=lastslideviewed"/>
          </p:cNvPr>
          <p:cNvSpPr/>
          <p:nvPr/>
        </p:nvSpPr>
        <p:spPr>
          <a:xfrm rot="10800000">
            <a:off x="7907271" y="5943230"/>
            <a:ext cx="794641" cy="77724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endParaRPr>
          </a:p>
        </p:txBody>
      </p:sp>
      <p:pic>
        <p:nvPicPr>
          <p:cNvPr id="13" name="Grafik 6">
            <a:hlinkClick r:id="rId4" action="ppaction://hlinksldjump"/>
          </p:cNvPr>
          <p:cNvPicPr>
            <a:picLocks noChangeAspect="1"/>
          </p:cNvPicPr>
          <p:nvPr/>
        </p:nvPicPr>
        <p:blipFill>
          <a:blip r:embed="rId5" cstate="print">
            <a:extLst>
              <a:ext uri="{28A0092B-C50C-407E-A947-70E740481C1C}">
                <a14:useLocalDpi xmlns:a14="http://schemas.microsoft.com/office/drawing/2010/main" val="0"/>
              </a:ext>
            </a:extLst>
          </a:blip>
          <a:srcRect r="64638"/>
          <a:stretch>
            <a:fillRect/>
          </a:stretch>
        </p:blipFill>
        <p:spPr bwMode="auto">
          <a:xfrm>
            <a:off x="8197881" y="279401"/>
            <a:ext cx="955644" cy="10636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850884516"/>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hteck 8"/>
          <p:cNvSpPr/>
          <p:nvPr/>
        </p:nvSpPr>
        <p:spPr>
          <a:xfrm>
            <a:off x="0" y="0"/>
            <a:ext cx="9144000" cy="1514475"/>
          </a:xfrm>
          <a:prstGeom prst="rect">
            <a:avLst/>
          </a:prstGeom>
          <a:solidFill>
            <a:schemeClr val="accent6">
              <a:lumMod val="20000"/>
              <a:lumOff val="80000"/>
            </a:schemeClr>
          </a:solidFill>
          <a:ln>
            <a:solidFill>
              <a:srgbClr val="D9D9D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endParaRPr>
          </a:p>
        </p:txBody>
      </p:sp>
      <p:cxnSp>
        <p:nvCxnSpPr>
          <p:cNvPr id="8" name="Gerader Verbinder 7"/>
          <p:cNvCxnSpPr/>
          <p:nvPr/>
        </p:nvCxnSpPr>
        <p:spPr>
          <a:xfrm>
            <a:off x="0" y="1514475"/>
            <a:ext cx="9144000" cy="0"/>
          </a:xfrm>
          <a:prstGeom prst="line">
            <a:avLst/>
          </a:prstGeom>
          <a:ln w="76200">
            <a:solidFill>
              <a:srgbClr val="1F497D"/>
            </a:solidFill>
          </a:ln>
        </p:spPr>
        <p:style>
          <a:lnRef idx="1">
            <a:schemeClr val="accent1"/>
          </a:lnRef>
          <a:fillRef idx="0">
            <a:schemeClr val="accent1"/>
          </a:fillRef>
          <a:effectRef idx="0">
            <a:schemeClr val="accent1"/>
          </a:effectRef>
          <a:fontRef idx="minor">
            <a:schemeClr val="tx1"/>
          </a:fontRef>
        </p:style>
      </p:cxnSp>
      <p:sp>
        <p:nvSpPr>
          <p:cNvPr id="4" name="Titel 3"/>
          <p:cNvSpPr>
            <a:spLocks noGrp="1"/>
          </p:cNvSpPr>
          <p:nvPr>
            <p:ph type="title"/>
          </p:nvPr>
        </p:nvSpPr>
        <p:spPr>
          <a:xfrm>
            <a:off x="1714500" y="279401"/>
            <a:ext cx="5734050" cy="1063624"/>
          </a:xfrm>
        </p:spPr>
        <p:txBody>
          <a:bodyPr/>
          <a:lstStyle/>
          <a:p>
            <a:pPr algn="ctr"/>
            <a:r>
              <a:rPr lang="de-DE" dirty="0" smtClean="0"/>
              <a:t>GTK</a:t>
            </a:r>
            <a:endParaRPr lang="de-DE" dirty="0"/>
          </a:p>
        </p:txBody>
      </p:sp>
      <p:sp>
        <p:nvSpPr>
          <p:cNvPr id="6" name="Rechteck 5"/>
          <p:cNvSpPr/>
          <p:nvPr/>
        </p:nvSpPr>
        <p:spPr>
          <a:xfrm flipH="1" flipV="1">
            <a:off x="0" y="0"/>
            <a:ext cx="9144000" cy="6858000"/>
          </a:xfrm>
          <a:prstGeom prst="rect">
            <a:avLst/>
          </a:prstGeom>
          <a:no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endParaRPr>
          </a:p>
        </p:txBody>
      </p:sp>
      <p:sp>
        <p:nvSpPr>
          <p:cNvPr id="10" name="Textfeld 9"/>
          <p:cNvSpPr txBox="1"/>
          <p:nvPr/>
        </p:nvSpPr>
        <p:spPr>
          <a:xfrm>
            <a:off x="333375" y="419100"/>
            <a:ext cx="1371600" cy="707886"/>
          </a:xfrm>
          <a:prstGeom prst="rect">
            <a:avLst/>
          </a:prstGeom>
          <a:noFill/>
        </p:spPr>
        <p:txBody>
          <a:bodyPr wrap="square" rtlCol="0">
            <a:spAutoFit/>
          </a:bodyPr>
          <a:lstStyle/>
          <a:p>
            <a:r>
              <a:rPr lang="de-DE" sz="4000" b="1" dirty="0" smtClean="0">
                <a:solidFill>
                  <a:schemeClr val="accent2"/>
                </a:solidFill>
                <a:latin typeface="Arial" panose="020B0604020202020204" pitchFamily="34" charset="0"/>
              </a:rPr>
              <a:t>A1.2</a:t>
            </a:r>
            <a:endParaRPr lang="de-DE" sz="4000" b="1" dirty="0">
              <a:solidFill>
                <a:schemeClr val="accent2"/>
              </a:solidFill>
              <a:latin typeface="Arial" panose="020B0604020202020204" pitchFamily="34" charset="0"/>
            </a:endParaRPr>
          </a:p>
        </p:txBody>
      </p:sp>
      <p:sp>
        <p:nvSpPr>
          <p:cNvPr id="16" name="Textfeld 15"/>
          <p:cNvSpPr txBox="1"/>
          <p:nvPr/>
        </p:nvSpPr>
        <p:spPr>
          <a:xfrm>
            <a:off x="7448550" y="188267"/>
            <a:ext cx="1398140" cy="461665"/>
          </a:xfrm>
          <a:prstGeom prst="rect">
            <a:avLst/>
          </a:prstGeom>
          <a:noFill/>
        </p:spPr>
        <p:txBody>
          <a:bodyPr wrap="none" rtlCol="0">
            <a:spAutoFit/>
          </a:bodyPr>
          <a:lstStyle/>
          <a:p>
            <a:r>
              <a:rPr lang="de-DE" sz="2400" b="1" dirty="0" smtClean="0">
                <a:solidFill>
                  <a:schemeClr val="accent1">
                    <a:lumMod val="50000"/>
                  </a:schemeClr>
                </a:solidFill>
                <a:latin typeface="Arial" panose="020B0604020202020204" pitchFamily="34" charset="0"/>
              </a:rPr>
              <a:t>FaSMEd</a:t>
            </a:r>
            <a:endParaRPr lang="de-DE" sz="2400" b="1" dirty="0">
              <a:solidFill>
                <a:schemeClr val="accent1">
                  <a:lumMod val="50000"/>
                </a:schemeClr>
              </a:solidFill>
              <a:latin typeface="Arial" panose="020B0604020202020204" pitchFamily="34" charset="0"/>
            </a:endParaRPr>
          </a:p>
        </p:txBody>
      </p:sp>
      <p:sp>
        <p:nvSpPr>
          <p:cNvPr id="3" name="Inhaltsplatzhalter 2"/>
          <p:cNvSpPr>
            <a:spLocks noGrp="1"/>
          </p:cNvSpPr>
          <p:nvPr>
            <p:ph idx="1"/>
          </p:nvPr>
        </p:nvSpPr>
        <p:spPr/>
        <p:txBody>
          <a:bodyPr>
            <a:normAutofit/>
          </a:bodyPr>
          <a:lstStyle/>
          <a:p>
            <a:pPr marL="0" indent="0">
              <a:buNone/>
            </a:pPr>
            <a:r>
              <a:rPr lang="en-US" sz="2000" b="1" u="sng" dirty="0" err="1" smtClean="0"/>
              <a:t>Eexample</a:t>
            </a:r>
            <a:r>
              <a:rPr lang="en-US" sz="2000" dirty="0" smtClean="0"/>
              <a:t>:</a:t>
            </a:r>
          </a:p>
          <a:p>
            <a:pPr marL="0" indent="0">
              <a:lnSpc>
                <a:spcPct val="100000"/>
              </a:lnSpc>
              <a:buNone/>
            </a:pPr>
            <a:r>
              <a:rPr lang="en-US" sz="2000" dirty="0" smtClean="0"/>
              <a:t>Imagine </a:t>
            </a:r>
            <a:r>
              <a:rPr lang="en-US" sz="2000" dirty="0"/>
              <a:t>you are getting a cut apple from your mother to school. Unfortunately you forgot to eat it so you find the apple after a week in your schoolbag. </a:t>
            </a:r>
            <a:r>
              <a:rPr lang="en-US" sz="2000" dirty="0" smtClean="0"/>
              <a:t>Now t</a:t>
            </a:r>
            <a:r>
              <a:rPr lang="en-US" sz="2000" dirty="0" smtClean="0"/>
              <a:t>he </a:t>
            </a:r>
            <a:r>
              <a:rPr lang="en-US" sz="2000" dirty="0"/>
              <a:t>apple pieces are </a:t>
            </a:r>
            <a:r>
              <a:rPr lang="en-US" sz="2000" dirty="0" smtClean="0"/>
              <a:t>shriveled </a:t>
            </a:r>
            <a:r>
              <a:rPr lang="en-US" sz="2000" dirty="0"/>
              <a:t>and </a:t>
            </a:r>
            <a:r>
              <a:rPr lang="en-US" sz="2000" dirty="0" smtClean="0"/>
              <a:t>collapsed. They also lost weight. </a:t>
            </a:r>
            <a:r>
              <a:rPr lang="en-US" sz="2000" dirty="0"/>
              <a:t>This process has already begun on the first day. Sometimes it’s difficult to discover these differences in the first few minutes.</a:t>
            </a:r>
            <a:endParaRPr lang="de-DE" sz="2000" dirty="0"/>
          </a:p>
          <a:p>
            <a:pPr marL="0" indent="0">
              <a:buNone/>
            </a:pPr>
            <a:r>
              <a:rPr lang="en-US" sz="2000" dirty="0"/>
              <a:t> </a:t>
            </a:r>
            <a:endParaRPr lang="de-DE" sz="2000" dirty="0"/>
          </a:p>
          <a:p>
            <a:pPr marL="0" indent="0">
              <a:buNone/>
            </a:pPr>
            <a:r>
              <a:rPr lang="en-US" sz="2000" dirty="0"/>
              <a:t> </a:t>
            </a:r>
            <a:endParaRPr lang="de-DE" sz="2000" dirty="0"/>
          </a:p>
          <a:p>
            <a:pPr marL="0" indent="0" algn="ctr">
              <a:lnSpc>
                <a:spcPct val="150000"/>
              </a:lnSpc>
              <a:buNone/>
            </a:pPr>
            <a:r>
              <a:rPr lang="en-US" sz="2000" b="1" dirty="0" smtClean="0"/>
              <a:t>The scale helps to determine </a:t>
            </a:r>
            <a:r>
              <a:rPr lang="en-US" sz="2000" b="1" dirty="0"/>
              <a:t>the weight repeatedly. Please note that the </a:t>
            </a:r>
            <a:r>
              <a:rPr lang="en-US" sz="2000" b="1" dirty="0" smtClean="0"/>
              <a:t>scale must </a:t>
            </a:r>
            <a:r>
              <a:rPr lang="en-US" sz="2000" b="1" dirty="0"/>
              <a:t>be set correctly.</a:t>
            </a:r>
            <a:endParaRPr lang="de-DE" sz="2000" b="1" dirty="0"/>
          </a:p>
        </p:txBody>
      </p:sp>
      <p:sp>
        <p:nvSpPr>
          <p:cNvPr id="12" name="Pfeil nach rechts 11">
            <a:hlinkClick r:id="" action="ppaction://hlinkshowjump?jump=lastslideviewed"/>
          </p:cNvPr>
          <p:cNvSpPr/>
          <p:nvPr/>
        </p:nvSpPr>
        <p:spPr>
          <a:xfrm rot="10800000">
            <a:off x="7907271" y="5943230"/>
            <a:ext cx="794641" cy="77724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endParaRPr>
          </a:p>
        </p:txBody>
      </p:sp>
      <p:pic>
        <p:nvPicPr>
          <p:cNvPr id="11" name="Grafik 6">
            <a:hlinkClick r:id="rId2" action="ppaction://hlinksldjump"/>
          </p:cNvPr>
          <p:cNvPicPr>
            <a:picLocks noChangeAspect="1"/>
          </p:cNvPicPr>
          <p:nvPr/>
        </p:nvPicPr>
        <p:blipFill>
          <a:blip r:embed="rId3" cstate="print">
            <a:extLst>
              <a:ext uri="{28A0092B-C50C-407E-A947-70E740481C1C}">
                <a14:useLocalDpi xmlns:a14="http://schemas.microsoft.com/office/drawing/2010/main" val="0"/>
              </a:ext>
            </a:extLst>
          </a:blip>
          <a:srcRect r="64638"/>
          <a:stretch>
            <a:fillRect/>
          </a:stretch>
        </p:blipFill>
        <p:spPr bwMode="auto">
          <a:xfrm>
            <a:off x="8197881" y="279401"/>
            <a:ext cx="955644" cy="10636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873425835"/>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hteck 8"/>
          <p:cNvSpPr/>
          <p:nvPr/>
        </p:nvSpPr>
        <p:spPr>
          <a:xfrm>
            <a:off x="0" y="0"/>
            <a:ext cx="9144000" cy="1514475"/>
          </a:xfrm>
          <a:prstGeom prst="rect">
            <a:avLst/>
          </a:prstGeom>
          <a:solidFill>
            <a:schemeClr val="accent6">
              <a:lumMod val="20000"/>
              <a:lumOff val="80000"/>
            </a:schemeClr>
          </a:solidFill>
          <a:ln>
            <a:solidFill>
              <a:srgbClr val="D9D9D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endParaRPr>
          </a:p>
        </p:txBody>
      </p:sp>
      <p:cxnSp>
        <p:nvCxnSpPr>
          <p:cNvPr id="8" name="Gerader Verbinder 7"/>
          <p:cNvCxnSpPr/>
          <p:nvPr/>
        </p:nvCxnSpPr>
        <p:spPr>
          <a:xfrm>
            <a:off x="0" y="1514475"/>
            <a:ext cx="9144000" cy="0"/>
          </a:xfrm>
          <a:prstGeom prst="line">
            <a:avLst/>
          </a:prstGeom>
          <a:ln w="76200">
            <a:solidFill>
              <a:srgbClr val="1F497D"/>
            </a:solidFill>
          </a:ln>
        </p:spPr>
        <p:style>
          <a:lnRef idx="1">
            <a:schemeClr val="accent1"/>
          </a:lnRef>
          <a:fillRef idx="0">
            <a:schemeClr val="accent1"/>
          </a:fillRef>
          <a:effectRef idx="0">
            <a:schemeClr val="accent1"/>
          </a:effectRef>
          <a:fontRef idx="minor">
            <a:schemeClr val="tx1"/>
          </a:fontRef>
        </p:style>
      </p:cxnSp>
      <p:sp>
        <p:nvSpPr>
          <p:cNvPr id="4" name="Titel 3"/>
          <p:cNvSpPr>
            <a:spLocks noGrp="1"/>
          </p:cNvSpPr>
          <p:nvPr>
            <p:ph type="title"/>
          </p:nvPr>
        </p:nvSpPr>
        <p:spPr>
          <a:xfrm>
            <a:off x="1714500" y="279401"/>
            <a:ext cx="5734050" cy="1063624"/>
          </a:xfrm>
        </p:spPr>
        <p:txBody>
          <a:bodyPr/>
          <a:lstStyle/>
          <a:p>
            <a:pPr algn="ctr"/>
            <a:r>
              <a:rPr lang="de-DE" dirty="0" smtClean="0"/>
              <a:t>GTK</a:t>
            </a:r>
            <a:endParaRPr lang="de-DE" dirty="0"/>
          </a:p>
        </p:txBody>
      </p:sp>
      <p:sp>
        <p:nvSpPr>
          <p:cNvPr id="6" name="Rechteck 5"/>
          <p:cNvSpPr/>
          <p:nvPr/>
        </p:nvSpPr>
        <p:spPr>
          <a:xfrm flipH="1" flipV="1">
            <a:off x="0" y="0"/>
            <a:ext cx="9144000" cy="6858000"/>
          </a:xfrm>
          <a:prstGeom prst="rect">
            <a:avLst/>
          </a:prstGeom>
          <a:no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endParaRPr>
          </a:p>
        </p:txBody>
      </p:sp>
      <p:sp>
        <p:nvSpPr>
          <p:cNvPr id="10" name="Textfeld 9"/>
          <p:cNvSpPr txBox="1"/>
          <p:nvPr/>
        </p:nvSpPr>
        <p:spPr>
          <a:xfrm>
            <a:off x="333375" y="419100"/>
            <a:ext cx="1371600" cy="707886"/>
          </a:xfrm>
          <a:prstGeom prst="rect">
            <a:avLst/>
          </a:prstGeom>
          <a:noFill/>
        </p:spPr>
        <p:txBody>
          <a:bodyPr wrap="square" rtlCol="0">
            <a:spAutoFit/>
          </a:bodyPr>
          <a:lstStyle/>
          <a:p>
            <a:r>
              <a:rPr lang="de-DE" sz="4000" b="1" dirty="0" smtClean="0">
                <a:solidFill>
                  <a:schemeClr val="accent2"/>
                </a:solidFill>
                <a:latin typeface="Arial" panose="020B0604020202020204" pitchFamily="34" charset="0"/>
              </a:rPr>
              <a:t>A2.1</a:t>
            </a:r>
            <a:endParaRPr lang="de-DE" sz="4000" b="1" dirty="0">
              <a:solidFill>
                <a:schemeClr val="accent2"/>
              </a:solidFill>
              <a:latin typeface="Arial" panose="020B0604020202020204" pitchFamily="34" charset="0"/>
            </a:endParaRPr>
          </a:p>
        </p:txBody>
      </p:sp>
      <p:sp>
        <p:nvSpPr>
          <p:cNvPr id="16" name="Textfeld 15"/>
          <p:cNvSpPr txBox="1"/>
          <p:nvPr/>
        </p:nvSpPr>
        <p:spPr>
          <a:xfrm>
            <a:off x="7448550" y="188267"/>
            <a:ext cx="1398140" cy="461665"/>
          </a:xfrm>
          <a:prstGeom prst="rect">
            <a:avLst/>
          </a:prstGeom>
          <a:noFill/>
        </p:spPr>
        <p:txBody>
          <a:bodyPr wrap="none" rtlCol="0">
            <a:spAutoFit/>
          </a:bodyPr>
          <a:lstStyle/>
          <a:p>
            <a:r>
              <a:rPr lang="de-DE" sz="2400" b="1" dirty="0" smtClean="0">
                <a:solidFill>
                  <a:schemeClr val="accent1">
                    <a:lumMod val="50000"/>
                  </a:schemeClr>
                </a:solidFill>
                <a:latin typeface="Arial" panose="020B0604020202020204" pitchFamily="34" charset="0"/>
              </a:rPr>
              <a:t>FaSMEd</a:t>
            </a:r>
            <a:endParaRPr lang="de-DE" sz="2400" b="1" dirty="0">
              <a:solidFill>
                <a:schemeClr val="accent1">
                  <a:lumMod val="50000"/>
                </a:schemeClr>
              </a:solidFill>
              <a:latin typeface="Arial" panose="020B0604020202020204" pitchFamily="34" charset="0"/>
            </a:endParaRPr>
          </a:p>
        </p:txBody>
      </p:sp>
      <p:sp>
        <p:nvSpPr>
          <p:cNvPr id="11" name="Inhaltsplatzhalter 13"/>
          <p:cNvSpPr>
            <a:spLocks noGrp="1"/>
          </p:cNvSpPr>
          <p:nvPr>
            <p:ph idx="1"/>
          </p:nvPr>
        </p:nvSpPr>
        <p:spPr>
          <a:xfrm>
            <a:off x="333374" y="1730514"/>
            <a:ext cx="8463154" cy="4761726"/>
          </a:xfrm>
        </p:spPr>
        <p:txBody>
          <a:bodyPr>
            <a:normAutofit fontScale="77500" lnSpcReduction="20000"/>
          </a:bodyPr>
          <a:lstStyle/>
          <a:p>
            <a:pPr marL="0" indent="0" algn="just">
              <a:lnSpc>
                <a:spcPct val="150000"/>
              </a:lnSpc>
              <a:buNone/>
            </a:pPr>
            <a:r>
              <a:rPr lang="en-US" b="1" dirty="0"/>
              <a:t>You can only </a:t>
            </a:r>
            <a:r>
              <a:rPr lang="en-US" b="1" dirty="0" smtClean="0"/>
              <a:t>draw conclusions </a:t>
            </a:r>
            <a:r>
              <a:rPr lang="en-US" b="1" dirty="0"/>
              <a:t>from your </a:t>
            </a:r>
            <a:r>
              <a:rPr lang="en-US" b="1" dirty="0" smtClean="0"/>
              <a:t>observations, </a:t>
            </a:r>
            <a:r>
              <a:rPr lang="en-US" b="1" dirty="0"/>
              <a:t>if you </a:t>
            </a:r>
            <a:r>
              <a:rPr lang="en-US" b="1" dirty="0" smtClean="0"/>
              <a:t>change </a:t>
            </a:r>
            <a:r>
              <a:rPr lang="en-US" b="1" dirty="0"/>
              <a:t>the chosen variable </a:t>
            </a:r>
            <a:r>
              <a:rPr lang="en-US" b="1" u="sng" dirty="0"/>
              <a:t>consciously</a:t>
            </a:r>
            <a:r>
              <a:rPr lang="en-US" b="1" dirty="0" smtClean="0"/>
              <a:t>.</a:t>
            </a:r>
            <a:r>
              <a:rPr lang="de-DE" b="1" dirty="0">
                <a:ea typeface="MS Mincho" panose="02020609040205080304" pitchFamily="49" charset="-128"/>
                <a:cs typeface="Times New Roman" panose="02020603050405020304" pitchFamily="18" charset="0"/>
              </a:rPr>
              <a:t> </a:t>
            </a:r>
            <a:endParaRPr lang="de-DE" b="1" dirty="0" smtClean="0">
              <a:ea typeface="MS Mincho" panose="02020609040205080304" pitchFamily="49" charset="-128"/>
              <a:cs typeface="Times New Roman" panose="02020603050405020304" pitchFamily="18" charset="0"/>
            </a:endParaRPr>
          </a:p>
          <a:p>
            <a:pPr marL="0" indent="0" algn="just">
              <a:lnSpc>
                <a:spcPct val="120000"/>
              </a:lnSpc>
              <a:buNone/>
            </a:pPr>
            <a:endParaRPr lang="de-DE" dirty="0">
              <a:ea typeface="MS Mincho" panose="02020609040205080304" pitchFamily="49" charset="-128"/>
              <a:cs typeface="Times New Roman" panose="02020603050405020304" pitchFamily="18" charset="0"/>
            </a:endParaRPr>
          </a:p>
          <a:p>
            <a:pPr marL="0" indent="0">
              <a:lnSpc>
                <a:spcPct val="120000"/>
              </a:lnSpc>
              <a:buNone/>
            </a:pPr>
            <a:r>
              <a:rPr lang="en-US" dirty="0"/>
              <a:t>Read the </a:t>
            </a:r>
            <a:r>
              <a:rPr lang="en-US" dirty="0" smtClean="0"/>
              <a:t>story again</a:t>
            </a:r>
            <a:r>
              <a:rPr lang="en-US" dirty="0"/>
              <a:t>. The question </a:t>
            </a:r>
            <a:r>
              <a:rPr lang="en-US" dirty="0" smtClean="0"/>
              <a:t>is: </a:t>
            </a:r>
            <a:r>
              <a:rPr lang="en-US" dirty="0"/>
              <a:t>W</a:t>
            </a:r>
            <a:r>
              <a:rPr lang="en-US" dirty="0" smtClean="0"/>
              <a:t>hich </a:t>
            </a:r>
            <a:r>
              <a:rPr lang="en-US" dirty="0"/>
              <a:t>child (</a:t>
            </a:r>
            <a:r>
              <a:rPr lang="en-US" dirty="0" err="1"/>
              <a:t>Bahri</a:t>
            </a:r>
            <a:r>
              <a:rPr lang="en-US" dirty="0"/>
              <a:t> or Sandra) will probably </a:t>
            </a:r>
            <a:r>
              <a:rPr lang="en-US" dirty="0" smtClean="0"/>
              <a:t>enjoy the </a:t>
            </a:r>
            <a:r>
              <a:rPr lang="en-US" dirty="0"/>
              <a:t>juiciest apple in the </a:t>
            </a:r>
            <a:r>
              <a:rPr lang="en-US" dirty="0" smtClean="0"/>
              <a:t>afternoon? </a:t>
            </a:r>
            <a:r>
              <a:rPr lang="en-US" dirty="0"/>
              <a:t>The apples differ in their </a:t>
            </a:r>
            <a:r>
              <a:rPr lang="en-US" dirty="0" smtClean="0"/>
              <a:t>sizes: </a:t>
            </a:r>
            <a:r>
              <a:rPr lang="en-US" dirty="0" err="1"/>
              <a:t>Bahris’s</a:t>
            </a:r>
            <a:r>
              <a:rPr lang="en-US" dirty="0"/>
              <a:t> apple </a:t>
            </a:r>
            <a:r>
              <a:rPr lang="en-US" dirty="0" smtClean="0"/>
              <a:t>is peeled </a:t>
            </a:r>
            <a:r>
              <a:rPr lang="en-US" dirty="0" smtClean="0"/>
              <a:t>and </a:t>
            </a:r>
            <a:r>
              <a:rPr lang="en-US" dirty="0"/>
              <a:t>Sandra’s apple </a:t>
            </a:r>
            <a:r>
              <a:rPr lang="en-US" dirty="0" smtClean="0"/>
              <a:t>is peeled </a:t>
            </a:r>
            <a:r>
              <a:rPr lang="en-US" dirty="0" smtClean="0"/>
              <a:t>and </a:t>
            </a:r>
            <a:r>
              <a:rPr lang="en-US" dirty="0" smtClean="0"/>
              <a:t>cut </a:t>
            </a:r>
            <a:r>
              <a:rPr lang="en-US" dirty="0"/>
              <a:t>into bite-sized pieces. </a:t>
            </a:r>
            <a:endParaRPr lang="de-DE" dirty="0"/>
          </a:p>
          <a:p>
            <a:pPr marL="0" indent="0">
              <a:lnSpc>
                <a:spcPct val="120000"/>
              </a:lnSpc>
              <a:buNone/>
            </a:pPr>
            <a:r>
              <a:rPr lang="en-US" dirty="0"/>
              <a:t> </a:t>
            </a:r>
            <a:endParaRPr lang="de-DE" dirty="0"/>
          </a:p>
          <a:p>
            <a:pPr marL="0" indent="0">
              <a:lnSpc>
                <a:spcPct val="120000"/>
              </a:lnSpc>
              <a:buNone/>
            </a:pPr>
            <a:r>
              <a:rPr lang="en-US" dirty="0"/>
              <a:t>The light comes mostly from the sun. This is likely to be the same for all students on their excursion. Keep this in mind for your experiment!</a:t>
            </a:r>
            <a:endParaRPr lang="de-DE" dirty="0"/>
          </a:p>
          <a:p>
            <a:pPr marL="0" indent="0">
              <a:buNone/>
            </a:pPr>
            <a:endParaRPr lang="de-DE" dirty="0"/>
          </a:p>
        </p:txBody>
      </p:sp>
      <p:sp>
        <p:nvSpPr>
          <p:cNvPr id="12" name="Pfeil nach rechts 11">
            <a:hlinkClick r:id="" action="ppaction://hlinkshowjump?jump=lastslideviewed"/>
          </p:cNvPr>
          <p:cNvSpPr/>
          <p:nvPr/>
        </p:nvSpPr>
        <p:spPr>
          <a:xfrm rot="10800000">
            <a:off x="7907271" y="5943230"/>
            <a:ext cx="794641" cy="77724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endParaRPr>
          </a:p>
        </p:txBody>
      </p:sp>
      <p:pic>
        <p:nvPicPr>
          <p:cNvPr id="13" name="Grafik 6">
            <a:hlinkClick r:id="rId2" action="ppaction://hlinksldjump"/>
          </p:cNvPr>
          <p:cNvPicPr>
            <a:picLocks noChangeAspect="1"/>
          </p:cNvPicPr>
          <p:nvPr/>
        </p:nvPicPr>
        <p:blipFill>
          <a:blip r:embed="rId3" cstate="print">
            <a:extLst>
              <a:ext uri="{28A0092B-C50C-407E-A947-70E740481C1C}">
                <a14:useLocalDpi xmlns:a14="http://schemas.microsoft.com/office/drawing/2010/main" val="0"/>
              </a:ext>
            </a:extLst>
          </a:blip>
          <a:srcRect r="64638"/>
          <a:stretch>
            <a:fillRect/>
          </a:stretch>
        </p:blipFill>
        <p:spPr bwMode="auto">
          <a:xfrm>
            <a:off x="8197881" y="279401"/>
            <a:ext cx="955644" cy="10636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7921770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hteck 8"/>
          <p:cNvSpPr/>
          <p:nvPr/>
        </p:nvSpPr>
        <p:spPr>
          <a:xfrm>
            <a:off x="0" y="0"/>
            <a:ext cx="9144000" cy="1514475"/>
          </a:xfrm>
          <a:prstGeom prst="rect">
            <a:avLst/>
          </a:prstGeom>
          <a:solidFill>
            <a:srgbClr val="D9D9D9"/>
          </a:solidFill>
          <a:ln>
            <a:solidFill>
              <a:srgbClr val="D9D9D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endParaRPr>
          </a:p>
        </p:txBody>
      </p:sp>
      <p:cxnSp>
        <p:nvCxnSpPr>
          <p:cNvPr id="8" name="Gerader Verbinder 7"/>
          <p:cNvCxnSpPr/>
          <p:nvPr/>
        </p:nvCxnSpPr>
        <p:spPr>
          <a:xfrm>
            <a:off x="0" y="1514475"/>
            <a:ext cx="9144000" cy="0"/>
          </a:xfrm>
          <a:prstGeom prst="line">
            <a:avLst/>
          </a:prstGeom>
          <a:ln w="76200">
            <a:solidFill>
              <a:srgbClr val="1F497D"/>
            </a:solidFill>
          </a:ln>
        </p:spPr>
        <p:style>
          <a:lnRef idx="1">
            <a:schemeClr val="accent1"/>
          </a:lnRef>
          <a:fillRef idx="0">
            <a:schemeClr val="accent1"/>
          </a:fillRef>
          <a:effectRef idx="0">
            <a:schemeClr val="accent1"/>
          </a:effectRef>
          <a:fontRef idx="minor">
            <a:schemeClr val="tx1"/>
          </a:fontRef>
        </p:style>
      </p:cxnSp>
      <p:sp>
        <p:nvSpPr>
          <p:cNvPr id="4" name="Titel 3"/>
          <p:cNvSpPr>
            <a:spLocks noGrp="1"/>
          </p:cNvSpPr>
          <p:nvPr>
            <p:ph type="title"/>
          </p:nvPr>
        </p:nvSpPr>
        <p:spPr>
          <a:xfrm>
            <a:off x="1714500" y="279401"/>
            <a:ext cx="5734050" cy="1063624"/>
          </a:xfrm>
        </p:spPr>
        <p:txBody>
          <a:bodyPr>
            <a:noAutofit/>
          </a:bodyPr>
          <a:lstStyle/>
          <a:p>
            <a:pPr algn="ctr">
              <a:spcAft>
                <a:spcPts val="0"/>
              </a:spcAft>
            </a:pPr>
            <a:r>
              <a:rPr lang="de-DE" sz="3200" b="1" dirty="0">
                <a:solidFill>
                  <a:srgbClr val="76923C"/>
                </a:solidFill>
                <a:latin typeface="Arial" panose="020B0604020202020204" pitchFamily="34" charset="0"/>
                <a:ea typeface="MS Mincho" panose="02020609040205080304" pitchFamily="49" charset="-128"/>
                <a:cs typeface="Arial" panose="020B0604020202020204" pitchFamily="34" charset="0"/>
              </a:rPr>
              <a:t>EXPERIMENT</a:t>
            </a:r>
            <a:r>
              <a:rPr lang="de-DE" sz="2000" dirty="0">
                <a:latin typeface="Arial" panose="020B0604020202020204" pitchFamily="34" charset="0"/>
                <a:ea typeface="MS Mincho" panose="02020609040205080304" pitchFamily="49" charset="-128"/>
                <a:cs typeface="Arial" panose="020B0604020202020204" pitchFamily="34" charset="0"/>
              </a:rPr>
              <a:t/>
            </a:r>
            <a:br>
              <a:rPr lang="de-DE" sz="2000" dirty="0">
                <a:latin typeface="Arial" panose="020B0604020202020204" pitchFamily="34" charset="0"/>
                <a:ea typeface="MS Mincho" panose="02020609040205080304" pitchFamily="49" charset="-128"/>
                <a:cs typeface="Arial" panose="020B0604020202020204" pitchFamily="34" charset="0"/>
              </a:rPr>
            </a:br>
            <a:r>
              <a:rPr lang="de-DE" sz="2400" b="1" dirty="0" smtClean="0">
                <a:solidFill>
                  <a:srgbClr val="000000"/>
                </a:solidFill>
                <a:latin typeface="Arial" panose="020B0604020202020204" pitchFamily="34" charset="0"/>
                <a:ea typeface="MS Mincho" panose="02020609040205080304" pitchFamily="49" charset="-128"/>
                <a:cs typeface="Arial" panose="020B0604020202020204" pitchFamily="34" charset="0"/>
              </a:rPr>
              <a:t>Can I </a:t>
            </a:r>
            <a:r>
              <a:rPr lang="de-DE" sz="2400" b="1" dirty="0" err="1">
                <a:solidFill>
                  <a:srgbClr val="000000"/>
                </a:solidFill>
                <a:ea typeface="MS Mincho" panose="02020609040205080304" pitchFamily="49" charset="-128"/>
                <a:cs typeface="Arial" panose="020B0604020202020204" pitchFamily="34" charset="0"/>
              </a:rPr>
              <a:t>p</a:t>
            </a:r>
            <a:r>
              <a:rPr lang="de-DE" sz="2400" b="1" dirty="0" err="1" smtClean="0">
                <a:solidFill>
                  <a:srgbClr val="000000"/>
                </a:solidFill>
                <a:latin typeface="Arial" panose="020B0604020202020204" pitchFamily="34" charset="0"/>
                <a:ea typeface="MS Mincho" panose="02020609040205080304" pitchFamily="49" charset="-128"/>
                <a:cs typeface="Arial" panose="020B0604020202020204" pitchFamily="34" charset="0"/>
              </a:rPr>
              <a:t>ropose</a:t>
            </a:r>
            <a:r>
              <a:rPr lang="de-DE" sz="2400" b="1" dirty="0" smtClean="0">
                <a:solidFill>
                  <a:srgbClr val="000000"/>
                </a:solidFill>
                <a:latin typeface="Arial" panose="020B0604020202020204" pitchFamily="34" charset="0"/>
                <a:ea typeface="MS Mincho" panose="02020609040205080304" pitchFamily="49" charset="-128"/>
                <a:cs typeface="Arial" panose="020B0604020202020204" pitchFamily="34" charset="0"/>
              </a:rPr>
              <a:t> a </a:t>
            </a:r>
            <a:r>
              <a:rPr lang="de-DE" sz="2400" b="1" dirty="0" err="1" smtClean="0">
                <a:solidFill>
                  <a:srgbClr val="000000"/>
                </a:solidFill>
                <a:latin typeface="Arial" panose="020B0604020202020204" pitchFamily="34" charset="0"/>
                <a:ea typeface="MS Mincho" panose="02020609040205080304" pitchFamily="49" charset="-128"/>
                <a:cs typeface="Arial" panose="020B0604020202020204" pitchFamily="34" charset="0"/>
              </a:rPr>
              <a:t>hypothesis</a:t>
            </a:r>
            <a:r>
              <a:rPr lang="de-DE" sz="2400" b="1" dirty="0" smtClean="0">
                <a:solidFill>
                  <a:srgbClr val="000000"/>
                </a:solidFill>
                <a:latin typeface="Arial" panose="020B0604020202020204" pitchFamily="34" charset="0"/>
                <a:ea typeface="MS Mincho" panose="02020609040205080304" pitchFamily="49" charset="-128"/>
                <a:cs typeface="Arial" panose="020B0604020202020204" pitchFamily="34" charset="0"/>
              </a:rPr>
              <a:t> </a:t>
            </a:r>
            <a:r>
              <a:rPr lang="de-DE" sz="2400" b="1" dirty="0" err="1" smtClean="0">
                <a:solidFill>
                  <a:srgbClr val="000000"/>
                </a:solidFill>
                <a:latin typeface="Arial" panose="020B0604020202020204" pitchFamily="34" charset="0"/>
                <a:ea typeface="MS Mincho" panose="02020609040205080304" pitchFamily="49" charset="-128"/>
                <a:cs typeface="Arial" panose="020B0604020202020204" pitchFamily="34" charset="0"/>
              </a:rPr>
              <a:t>to</a:t>
            </a:r>
            <a:r>
              <a:rPr lang="de-DE" sz="2400" b="1" dirty="0" smtClean="0">
                <a:solidFill>
                  <a:srgbClr val="000000"/>
                </a:solidFill>
                <a:latin typeface="Arial" panose="020B0604020202020204" pitchFamily="34" charset="0"/>
                <a:ea typeface="MS Mincho" panose="02020609040205080304" pitchFamily="49" charset="-128"/>
                <a:cs typeface="Arial" panose="020B0604020202020204" pitchFamily="34" charset="0"/>
              </a:rPr>
              <a:t> </a:t>
            </a:r>
            <a:r>
              <a:rPr lang="de-DE" sz="2400" b="1" dirty="0" err="1" smtClean="0">
                <a:solidFill>
                  <a:srgbClr val="000000"/>
                </a:solidFill>
                <a:latin typeface="Arial" panose="020B0604020202020204" pitchFamily="34" charset="0"/>
                <a:ea typeface="MS Mincho" panose="02020609040205080304" pitchFamily="49" charset="-128"/>
                <a:cs typeface="Arial" panose="020B0604020202020204" pitchFamily="34" charset="0"/>
              </a:rPr>
              <a:t>the</a:t>
            </a:r>
            <a:r>
              <a:rPr lang="de-DE" sz="2400" b="1" dirty="0" smtClean="0">
                <a:solidFill>
                  <a:srgbClr val="000000"/>
                </a:solidFill>
                <a:latin typeface="Arial" panose="020B0604020202020204" pitchFamily="34" charset="0"/>
                <a:ea typeface="MS Mincho" panose="02020609040205080304" pitchFamily="49" charset="-128"/>
                <a:cs typeface="Arial" panose="020B0604020202020204" pitchFamily="34" charset="0"/>
              </a:rPr>
              <a:t> </a:t>
            </a:r>
            <a:r>
              <a:rPr lang="de-DE" sz="2400" b="1" dirty="0" err="1" smtClean="0">
                <a:solidFill>
                  <a:srgbClr val="000000"/>
                </a:solidFill>
                <a:latin typeface="Arial" panose="020B0604020202020204" pitchFamily="34" charset="0"/>
                <a:ea typeface="MS Mincho" panose="02020609040205080304" pitchFamily="49" charset="-128"/>
                <a:cs typeface="Arial" panose="020B0604020202020204" pitchFamily="34" charset="0"/>
              </a:rPr>
              <a:t>given</a:t>
            </a:r>
            <a:r>
              <a:rPr lang="de-DE" sz="2400" b="1" dirty="0" smtClean="0">
                <a:solidFill>
                  <a:srgbClr val="000000"/>
                </a:solidFill>
                <a:latin typeface="Arial" panose="020B0604020202020204" pitchFamily="34" charset="0"/>
                <a:ea typeface="MS Mincho" panose="02020609040205080304" pitchFamily="49" charset="-128"/>
                <a:cs typeface="Arial" panose="020B0604020202020204" pitchFamily="34" charset="0"/>
              </a:rPr>
              <a:t> </a:t>
            </a:r>
            <a:r>
              <a:rPr lang="de-DE" sz="2400" b="1" dirty="0" err="1" smtClean="0">
                <a:solidFill>
                  <a:srgbClr val="000000"/>
                </a:solidFill>
                <a:latin typeface="Arial" panose="020B0604020202020204" pitchFamily="34" charset="0"/>
                <a:ea typeface="MS Mincho" panose="02020609040205080304" pitchFamily="49" charset="-128"/>
                <a:cs typeface="Arial" panose="020B0604020202020204" pitchFamily="34" charset="0"/>
              </a:rPr>
              <a:t>problem</a:t>
            </a:r>
            <a:r>
              <a:rPr lang="de-DE" sz="2400" b="1" dirty="0" smtClean="0">
                <a:solidFill>
                  <a:srgbClr val="000000"/>
                </a:solidFill>
                <a:latin typeface="Arial" panose="020B0604020202020204" pitchFamily="34" charset="0"/>
                <a:ea typeface="MS Mincho" panose="02020609040205080304" pitchFamily="49" charset="-128"/>
                <a:cs typeface="Arial" panose="020B0604020202020204" pitchFamily="34" charset="0"/>
              </a:rPr>
              <a:t>?</a:t>
            </a:r>
            <a:endParaRPr lang="de-DE" sz="2400" dirty="0">
              <a:latin typeface="Arial" panose="020B0604020202020204" pitchFamily="34" charset="0"/>
              <a:cs typeface="Arial" panose="020B0604020202020204" pitchFamily="34" charset="0"/>
            </a:endParaRPr>
          </a:p>
        </p:txBody>
      </p:sp>
      <p:sp>
        <p:nvSpPr>
          <p:cNvPr id="6" name="Rechteck 5"/>
          <p:cNvSpPr/>
          <p:nvPr/>
        </p:nvSpPr>
        <p:spPr>
          <a:xfrm flipH="1" flipV="1">
            <a:off x="0" y="0"/>
            <a:ext cx="9144000" cy="6858000"/>
          </a:xfrm>
          <a:prstGeom prst="rect">
            <a:avLst/>
          </a:prstGeom>
          <a:no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endParaRPr>
          </a:p>
        </p:txBody>
      </p:sp>
      <p:sp>
        <p:nvSpPr>
          <p:cNvPr id="10" name="Textfeld 9"/>
          <p:cNvSpPr txBox="1"/>
          <p:nvPr/>
        </p:nvSpPr>
        <p:spPr>
          <a:xfrm>
            <a:off x="333375" y="419100"/>
            <a:ext cx="1033653" cy="707886"/>
          </a:xfrm>
          <a:prstGeom prst="rect">
            <a:avLst/>
          </a:prstGeom>
          <a:noFill/>
        </p:spPr>
        <p:txBody>
          <a:bodyPr wrap="square" rtlCol="0">
            <a:spAutoFit/>
          </a:bodyPr>
          <a:lstStyle/>
          <a:p>
            <a:r>
              <a:rPr lang="de-DE" sz="4000" b="1" dirty="0" smtClean="0">
                <a:solidFill>
                  <a:schemeClr val="accent2"/>
                </a:solidFill>
                <a:latin typeface="Arial" panose="020B0604020202020204" pitchFamily="34" charset="0"/>
                <a:cs typeface="Arial" panose="020B0604020202020204" pitchFamily="34" charset="0"/>
              </a:rPr>
              <a:t>A1</a:t>
            </a:r>
            <a:endParaRPr lang="de-DE" sz="4000" b="1" dirty="0">
              <a:solidFill>
                <a:schemeClr val="accent2"/>
              </a:solidFill>
              <a:latin typeface="Arial" panose="020B0604020202020204" pitchFamily="34" charset="0"/>
              <a:cs typeface="Arial" panose="020B0604020202020204" pitchFamily="34" charset="0"/>
            </a:endParaRPr>
          </a:p>
        </p:txBody>
      </p:sp>
      <p:sp>
        <p:nvSpPr>
          <p:cNvPr id="16" name="Textfeld 15"/>
          <p:cNvSpPr txBox="1"/>
          <p:nvPr/>
        </p:nvSpPr>
        <p:spPr>
          <a:xfrm>
            <a:off x="7448550" y="188267"/>
            <a:ext cx="1398140" cy="461665"/>
          </a:xfrm>
          <a:prstGeom prst="rect">
            <a:avLst/>
          </a:prstGeom>
          <a:noFill/>
        </p:spPr>
        <p:txBody>
          <a:bodyPr wrap="none" rtlCol="0">
            <a:spAutoFit/>
          </a:bodyPr>
          <a:lstStyle/>
          <a:p>
            <a:r>
              <a:rPr lang="de-DE" sz="2400" b="1" dirty="0" smtClean="0">
                <a:solidFill>
                  <a:schemeClr val="accent1">
                    <a:lumMod val="50000"/>
                  </a:schemeClr>
                </a:solidFill>
                <a:latin typeface="Arial" panose="020B0604020202020204" pitchFamily="34" charset="0"/>
              </a:rPr>
              <a:t>FaSMEd</a:t>
            </a:r>
            <a:endParaRPr lang="de-DE" sz="2400" b="1" dirty="0">
              <a:solidFill>
                <a:schemeClr val="accent1">
                  <a:lumMod val="50000"/>
                </a:schemeClr>
              </a:solidFill>
              <a:latin typeface="Arial" panose="020B0604020202020204" pitchFamily="34" charset="0"/>
            </a:endParaRPr>
          </a:p>
        </p:txBody>
      </p:sp>
      <p:sp>
        <p:nvSpPr>
          <p:cNvPr id="11" name="Inhaltsplatzhalter 13"/>
          <p:cNvSpPr>
            <a:spLocks noGrp="1"/>
          </p:cNvSpPr>
          <p:nvPr>
            <p:ph idx="1"/>
          </p:nvPr>
        </p:nvSpPr>
        <p:spPr>
          <a:xfrm>
            <a:off x="333374" y="1730514"/>
            <a:ext cx="8463154" cy="4761726"/>
          </a:xfrm>
        </p:spPr>
        <p:txBody>
          <a:bodyPr>
            <a:normAutofit/>
          </a:bodyPr>
          <a:lstStyle/>
          <a:p>
            <a:pPr marL="0" indent="0">
              <a:buNone/>
            </a:pPr>
            <a:endParaRPr lang="en-US" sz="2400" b="1" i="1" dirty="0" smtClean="0"/>
          </a:p>
          <a:p>
            <a:pPr marL="0" indent="0">
              <a:buNone/>
            </a:pPr>
            <a:r>
              <a:rPr lang="en-US" sz="2400" dirty="0" smtClean="0"/>
              <a:t>Read the </a:t>
            </a:r>
            <a:r>
              <a:rPr lang="en-US" sz="2400" dirty="0" smtClean="0"/>
              <a:t>story again </a:t>
            </a:r>
            <a:r>
              <a:rPr lang="en-US" sz="2400" dirty="0" smtClean="0"/>
              <a:t>on the worksheet.</a:t>
            </a:r>
            <a:endParaRPr lang="en-US" sz="2400" dirty="0"/>
          </a:p>
          <a:p>
            <a:pPr marL="0" indent="0">
              <a:buNone/>
            </a:pPr>
            <a:endParaRPr lang="en-US" sz="2400" b="1" i="1" dirty="0" smtClean="0"/>
          </a:p>
          <a:p>
            <a:pPr marL="0" indent="0">
              <a:lnSpc>
                <a:spcPct val="150000"/>
              </a:lnSpc>
              <a:buNone/>
            </a:pPr>
            <a:endParaRPr lang="en-US" sz="2400" b="1" i="1" dirty="0" smtClean="0"/>
          </a:p>
          <a:p>
            <a:pPr marL="0" indent="0" algn="ctr">
              <a:lnSpc>
                <a:spcPct val="150000"/>
              </a:lnSpc>
              <a:buNone/>
            </a:pPr>
            <a:r>
              <a:rPr lang="en-US" sz="2400" b="1" i="1" dirty="0" smtClean="0"/>
              <a:t>Propose </a:t>
            </a:r>
            <a:r>
              <a:rPr lang="en-US" sz="2400" b="1" i="1" dirty="0"/>
              <a:t>a </a:t>
            </a:r>
            <a:r>
              <a:rPr lang="en-US" sz="2400" b="1" i="1" dirty="0" smtClean="0"/>
              <a:t>justified presumption </a:t>
            </a:r>
            <a:r>
              <a:rPr lang="en-US" sz="2400" b="1" i="1" dirty="0"/>
              <a:t>(</a:t>
            </a:r>
            <a:r>
              <a:rPr lang="en-US" sz="2400" b="1" i="1" dirty="0">
                <a:hlinkClick r:id="rId2" action="ppaction://hlinksldjump"/>
              </a:rPr>
              <a:t>hypothesis</a:t>
            </a:r>
            <a:r>
              <a:rPr lang="en-US" sz="2400" b="1" i="1" dirty="0" smtClean="0"/>
              <a:t>) </a:t>
            </a:r>
            <a:r>
              <a:rPr lang="en-US" sz="2400" b="1" i="1" dirty="0"/>
              <a:t>for the </a:t>
            </a:r>
            <a:r>
              <a:rPr lang="en-US" sz="2400" b="1" i="1" dirty="0">
                <a:hlinkClick r:id="rId3" action="ppaction://hlinksldjump"/>
              </a:rPr>
              <a:t>stated </a:t>
            </a:r>
            <a:r>
              <a:rPr lang="en-US" sz="2400" b="1" i="1" dirty="0" smtClean="0">
                <a:hlinkClick r:id="rId3" action="ppaction://hlinksldjump"/>
              </a:rPr>
              <a:t>problem.</a:t>
            </a:r>
            <a:r>
              <a:rPr lang="en-US" sz="2400" b="1" i="1" dirty="0" smtClean="0">
                <a:hlinkClick r:id="rId2" action="ppaction://hlinksldjump"/>
              </a:rPr>
              <a:t> </a:t>
            </a:r>
            <a:r>
              <a:rPr lang="en-US" sz="2400" b="1" i="1" dirty="0" smtClean="0"/>
              <a:t>Write it down in your experimental protocol.</a:t>
            </a:r>
          </a:p>
        </p:txBody>
      </p:sp>
      <p:sp>
        <p:nvSpPr>
          <p:cNvPr id="12" name="Pfeil nach rechts 11">
            <a:hlinkClick r:id="rId4" action="ppaction://hlinksldjump"/>
          </p:cNvPr>
          <p:cNvSpPr/>
          <p:nvPr/>
        </p:nvSpPr>
        <p:spPr>
          <a:xfrm rot="10800000">
            <a:off x="333374" y="6134062"/>
            <a:ext cx="578675" cy="566003"/>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endParaRPr>
          </a:p>
        </p:txBody>
      </p:sp>
      <p:sp>
        <p:nvSpPr>
          <p:cNvPr id="13" name="Pfeil nach rechts 12">
            <a:hlinkClick r:id="rId5" action="ppaction://hlinksldjump"/>
          </p:cNvPr>
          <p:cNvSpPr/>
          <p:nvPr/>
        </p:nvSpPr>
        <p:spPr>
          <a:xfrm>
            <a:off x="7548563" y="5442433"/>
            <a:ext cx="1252728" cy="122529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endParaRPr>
          </a:p>
        </p:txBody>
      </p:sp>
      <p:pic>
        <p:nvPicPr>
          <p:cNvPr id="14" name="Grafik 6">
            <a:hlinkClick r:id="rId4" action="ppaction://hlinksldjump"/>
          </p:cNvPr>
          <p:cNvPicPr>
            <a:picLocks noChangeAspect="1"/>
          </p:cNvPicPr>
          <p:nvPr/>
        </p:nvPicPr>
        <p:blipFill>
          <a:blip r:embed="rId6" cstate="print">
            <a:extLst>
              <a:ext uri="{28A0092B-C50C-407E-A947-70E740481C1C}">
                <a14:useLocalDpi xmlns:a14="http://schemas.microsoft.com/office/drawing/2010/main" val="0"/>
              </a:ext>
            </a:extLst>
          </a:blip>
          <a:srcRect r="64638"/>
          <a:stretch>
            <a:fillRect/>
          </a:stretch>
        </p:blipFill>
        <p:spPr bwMode="auto">
          <a:xfrm>
            <a:off x="8197881" y="279401"/>
            <a:ext cx="955644" cy="10636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045460612"/>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hteck 8"/>
          <p:cNvSpPr/>
          <p:nvPr/>
        </p:nvSpPr>
        <p:spPr>
          <a:xfrm>
            <a:off x="0" y="0"/>
            <a:ext cx="9144000" cy="1514475"/>
          </a:xfrm>
          <a:prstGeom prst="rect">
            <a:avLst/>
          </a:prstGeom>
          <a:solidFill>
            <a:schemeClr val="accent6">
              <a:lumMod val="20000"/>
              <a:lumOff val="80000"/>
            </a:schemeClr>
          </a:solidFill>
          <a:ln>
            <a:solidFill>
              <a:srgbClr val="D9D9D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endParaRPr>
          </a:p>
        </p:txBody>
      </p:sp>
      <p:cxnSp>
        <p:nvCxnSpPr>
          <p:cNvPr id="8" name="Gerader Verbinder 7"/>
          <p:cNvCxnSpPr/>
          <p:nvPr/>
        </p:nvCxnSpPr>
        <p:spPr>
          <a:xfrm>
            <a:off x="0" y="1514475"/>
            <a:ext cx="9144000" cy="0"/>
          </a:xfrm>
          <a:prstGeom prst="line">
            <a:avLst/>
          </a:prstGeom>
          <a:ln w="76200">
            <a:solidFill>
              <a:srgbClr val="1F497D"/>
            </a:solidFill>
          </a:ln>
        </p:spPr>
        <p:style>
          <a:lnRef idx="1">
            <a:schemeClr val="accent1"/>
          </a:lnRef>
          <a:fillRef idx="0">
            <a:schemeClr val="accent1"/>
          </a:fillRef>
          <a:effectRef idx="0">
            <a:schemeClr val="accent1"/>
          </a:effectRef>
          <a:fontRef idx="minor">
            <a:schemeClr val="tx1"/>
          </a:fontRef>
        </p:style>
      </p:cxnSp>
      <p:sp>
        <p:nvSpPr>
          <p:cNvPr id="4" name="Titel 3"/>
          <p:cNvSpPr>
            <a:spLocks noGrp="1"/>
          </p:cNvSpPr>
          <p:nvPr>
            <p:ph type="title"/>
          </p:nvPr>
        </p:nvSpPr>
        <p:spPr>
          <a:xfrm>
            <a:off x="1714500" y="279401"/>
            <a:ext cx="5734050" cy="1063624"/>
          </a:xfrm>
        </p:spPr>
        <p:txBody>
          <a:bodyPr/>
          <a:lstStyle/>
          <a:p>
            <a:pPr algn="ctr"/>
            <a:r>
              <a:rPr lang="de-DE" dirty="0" smtClean="0"/>
              <a:t>GTK</a:t>
            </a:r>
            <a:endParaRPr lang="de-DE" dirty="0"/>
          </a:p>
        </p:txBody>
      </p:sp>
      <p:sp>
        <p:nvSpPr>
          <p:cNvPr id="6" name="Rechteck 5"/>
          <p:cNvSpPr/>
          <p:nvPr/>
        </p:nvSpPr>
        <p:spPr>
          <a:xfrm flipH="1" flipV="1">
            <a:off x="0" y="0"/>
            <a:ext cx="9144000" cy="6858000"/>
          </a:xfrm>
          <a:prstGeom prst="rect">
            <a:avLst/>
          </a:prstGeom>
          <a:no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endParaRPr>
          </a:p>
        </p:txBody>
      </p:sp>
      <p:sp>
        <p:nvSpPr>
          <p:cNvPr id="10" name="Textfeld 9"/>
          <p:cNvSpPr txBox="1"/>
          <p:nvPr/>
        </p:nvSpPr>
        <p:spPr>
          <a:xfrm>
            <a:off x="333375" y="419100"/>
            <a:ext cx="1371600" cy="707886"/>
          </a:xfrm>
          <a:prstGeom prst="rect">
            <a:avLst/>
          </a:prstGeom>
          <a:noFill/>
        </p:spPr>
        <p:txBody>
          <a:bodyPr wrap="square" rtlCol="0">
            <a:spAutoFit/>
          </a:bodyPr>
          <a:lstStyle/>
          <a:p>
            <a:r>
              <a:rPr lang="de-DE" sz="4000" b="1" dirty="0" smtClean="0">
                <a:solidFill>
                  <a:schemeClr val="accent2"/>
                </a:solidFill>
                <a:latin typeface="Arial" panose="020B0604020202020204" pitchFamily="34" charset="0"/>
              </a:rPr>
              <a:t>A2.2</a:t>
            </a:r>
            <a:endParaRPr lang="de-DE" sz="4000" b="1" dirty="0">
              <a:solidFill>
                <a:schemeClr val="accent2"/>
              </a:solidFill>
              <a:latin typeface="Arial" panose="020B0604020202020204" pitchFamily="34" charset="0"/>
            </a:endParaRPr>
          </a:p>
        </p:txBody>
      </p:sp>
      <p:sp>
        <p:nvSpPr>
          <p:cNvPr id="16" name="Textfeld 15"/>
          <p:cNvSpPr txBox="1"/>
          <p:nvPr/>
        </p:nvSpPr>
        <p:spPr>
          <a:xfrm>
            <a:off x="7448550" y="188267"/>
            <a:ext cx="1398140" cy="461665"/>
          </a:xfrm>
          <a:prstGeom prst="rect">
            <a:avLst/>
          </a:prstGeom>
          <a:noFill/>
        </p:spPr>
        <p:txBody>
          <a:bodyPr wrap="none" rtlCol="0">
            <a:spAutoFit/>
          </a:bodyPr>
          <a:lstStyle/>
          <a:p>
            <a:r>
              <a:rPr lang="de-DE" sz="2400" b="1" dirty="0" smtClean="0">
                <a:solidFill>
                  <a:schemeClr val="accent1">
                    <a:lumMod val="50000"/>
                  </a:schemeClr>
                </a:solidFill>
                <a:latin typeface="Arial" panose="020B0604020202020204" pitchFamily="34" charset="0"/>
              </a:rPr>
              <a:t>FaSMEd</a:t>
            </a:r>
            <a:endParaRPr lang="de-DE" sz="2400" b="1" dirty="0">
              <a:solidFill>
                <a:schemeClr val="accent1">
                  <a:lumMod val="50000"/>
                </a:schemeClr>
              </a:solidFill>
              <a:latin typeface="Arial" panose="020B0604020202020204" pitchFamily="34" charset="0"/>
            </a:endParaRPr>
          </a:p>
        </p:txBody>
      </p:sp>
      <p:sp>
        <p:nvSpPr>
          <p:cNvPr id="11" name="Inhaltsplatzhalter 13"/>
          <p:cNvSpPr>
            <a:spLocks noGrp="1"/>
          </p:cNvSpPr>
          <p:nvPr>
            <p:ph idx="1"/>
          </p:nvPr>
        </p:nvSpPr>
        <p:spPr>
          <a:xfrm>
            <a:off x="333374" y="1730514"/>
            <a:ext cx="8463154" cy="4761726"/>
          </a:xfrm>
        </p:spPr>
        <p:txBody>
          <a:bodyPr>
            <a:normAutofit/>
          </a:bodyPr>
          <a:lstStyle/>
          <a:p>
            <a:pPr marL="0" indent="0" algn="just">
              <a:lnSpc>
                <a:spcPct val="150000"/>
              </a:lnSpc>
              <a:spcAft>
                <a:spcPts val="0"/>
              </a:spcAft>
              <a:buNone/>
            </a:pPr>
            <a:endParaRPr lang="de-DE" sz="2400" b="1" dirty="0" smtClean="0">
              <a:ea typeface="MS Mincho" panose="02020609040205080304" pitchFamily="49" charset="-128"/>
              <a:cs typeface="Times New Roman" panose="02020603050405020304" pitchFamily="18" charset="0"/>
            </a:endParaRPr>
          </a:p>
          <a:p>
            <a:pPr marL="0" indent="0" algn="just">
              <a:lnSpc>
                <a:spcPct val="150000"/>
              </a:lnSpc>
              <a:spcAft>
                <a:spcPts val="0"/>
              </a:spcAft>
              <a:buNone/>
            </a:pPr>
            <a:r>
              <a:rPr lang="de-DE" sz="2400" b="1" dirty="0" smtClean="0">
                <a:ea typeface="MS Mincho" panose="02020609040205080304" pitchFamily="49" charset="-128"/>
                <a:cs typeface="Times New Roman" panose="02020603050405020304" pitchFamily="18" charset="0"/>
              </a:rPr>
              <a:t>Read </a:t>
            </a:r>
            <a:r>
              <a:rPr lang="de-DE" sz="2400" b="1" dirty="0" err="1" smtClean="0">
                <a:ea typeface="MS Mincho" panose="02020609040205080304" pitchFamily="49" charset="-128"/>
                <a:cs typeface="Times New Roman" panose="02020603050405020304" pitchFamily="18" charset="0"/>
              </a:rPr>
              <a:t>the</a:t>
            </a:r>
            <a:r>
              <a:rPr lang="de-DE" sz="2400" b="1" dirty="0" smtClean="0">
                <a:ea typeface="MS Mincho" panose="02020609040205080304" pitchFamily="49" charset="-128"/>
                <a:cs typeface="Times New Roman" panose="02020603050405020304" pitchFamily="18" charset="0"/>
              </a:rPr>
              <a:t> </a:t>
            </a:r>
            <a:r>
              <a:rPr lang="de-DE" sz="2400" b="1" dirty="0" err="1" smtClean="0">
                <a:ea typeface="MS Mincho" panose="02020609040205080304" pitchFamily="49" charset="-128"/>
                <a:cs typeface="Times New Roman" panose="02020603050405020304" pitchFamily="18" charset="0"/>
              </a:rPr>
              <a:t>story</a:t>
            </a:r>
            <a:r>
              <a:rPr lang="de-DE" sz="2400" b="1" dirty="0" smtClean="0">
                <a:ea typeface="MS Mincho" panose="02020609040205080304" pitchFamily="49" charset="-128"/>
                <a:cs typeface="Times New Roman" panose="02020603050405020304" pitchFamily="18" charset="0"/>
              </a:rPr>
              <a:t> </a:t>
            </a:r>
            <a:r>
              <a:rPr lang="de-DE" sz="2400" b="1" dirty="0" err="1" smtClean="0">
                <a:ea typeface="MS Mincho" panose="02020609040205080304" pitchFamily="49" charset="-128"/>
                <a:cs typeface="Times New Roman" panose="02020603050405020304" pitchFamily="18" charset="0"/>
              </a:rPr>
              <a:t>again</a:t>
            </a:r>
            <a:r>
              <a:rPr lang="de-DE" sz="2400" b="1" dirty="0" smtClean="0">
                <a:ea typeface="MS Mincho" panose="02020609040205080304" pitchFamily="49" charset="-128"/>
                <a:cs typeface="Times New Roman" panose="02020603050405020304" pitchFamily="18" charset="0"/>
              </a:rPr>
              <a:t>.</a:t>
            </a:r>
            <a:endParaRPr lang="de-DE" sz="2400" dirty="0">
              <a:ea typeface="MS Mincho" panose="02020609040205080304" pitchFamily="49" charset="-128"/>
              <a:cs typeface="Times New Roman" panose="02020603050405020304" pitchFamily="18" charset="0"/>
            </a:endParaRPr>
          </a:p>
          <a:p>
            <a:pPr marL="0" indent="0">
              <a:lnSpc>
                <a:spcPct val="150000"/>
              </a:lnSpc>
              <a:buNone/>
            </a:pPr>
            <a:endParaRPr lang="de-DE" sz="2400" dirty="0" smtClean="0">
              <a:ea typeface="MS Mincho" panose="02020609040205080304" pitchFamily="49" charset="-128"/>
              <a:cs typeface="Times New Roman" panose="02020603050405020304" pitchFamily="18" charset="0"/>
            </a:endParaRPr>
          </a:p>
          <a:p>
            <a:pPr marL="0" indent="0">
              <a:lnSpc>
                <a:spcPct val="150000"/>
              </a:lnSpc>
              <a:buNone/>
            </a:pPr>
            <a:r>
              <a:rPr lang="en-US" sz="2400" dirty="0" err="1"/>
              <a:t>Bahri’s</a:t>
            </a:r>
            <a:r>
              <a:rPr lang="en-US" sz="2400" dirty="0"/>
              <a:t> apple </a:t>
            </a:r>
            <a:r>
              <a:rPr lang="en-US" sz="2400" dirty="0" smtClean="0"/>
              <a:t>is peeled</a:t>
            </a:r>
            <a:r>
              <a:rPr lang="en-US" sz="2400" dirty="0"/>
              <a:t>, Sandra’s apple is peeled and </a:t>
            </a:r>
            <a:r>
              <a:rPr lang="en-US" sz="2400" dirty="0" smtClean="0"/>
              <a:t>cut </a:t>
            </a:r>
            <a:r>
              <a:rPr lang="en-US" sz="2400" dirty="0"/>
              <a:t>into bite-sized </a:t>
            </a:r>
            <a:r>
              <a:rPr lang="en-US" sz="2400" dirty="0" smtClean="0"/>
              <a:t>pieces</a:t>
            </a:r>
            <a:r>
              <a:rPr lang="de-DE" sz="2400" dirty="0" smtClean="0">
                <a:ea typeface="MS Mincho" panose="02020609040205080304" pitchFamily="49" charset="-128"/>
                <a:cs typeface="Times New Roman" panose="02020603050405020304" pitchFamily="18" charset="0"/>
              </a:rPr>
              <a:t>. </a:t>
            </a:r>
            <a:endParaRPr lang="de-DE" sz="2400" dirty="0"/>
          </a:p>
        </p:txBody>
      </p:sp>
      <p:sp>
        <p:nvSpPr>
          <p:cNvPr id="12" name="Pfeil nach rechts 11">
            <a:hlinkClick r:id="" action="ppaction://hlinkshowjump?jump=lastslideviewed"/>
          </p:cNvPr>
          <p:cNvSpPr/>
          <p:nvPr/>
        </p:nvSpPr>
        <p:spPr>
          <a:xfrm rot="10800000">
            <a:off x="7907271" y="5943230"/>
            <a:ext cx="794641" cy="77724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endParaRPr>
          </a:p>
        </p:txBody>
      </p:sp>
      <p:pic>
        <p:nvPicPr>
          <p:cNvPr id="13" name="Grafik 6">
            <a:hlinkClick r:id="rId2" action="ppaction://hlinksldjump"/>
          </p:cNvPr>
          <p:cNvPicPr>
            <a:picLocks noChangeAspect="1"/>
          </p:cNvPicPr>
          <p:nvPr/>
        </p:nvPicPr>
        <p:blipFill>
          <a:blip r:embed="rId3" cstate="print">
            <a:extLst>
              <a:ext uri="{28A0092B-C50C-407E-A947-70E740481C1C}">
                <a14:useLocalDpi xmlns:a14="http://schemas.microsoft.com/office/drawing/2010/main" val="0"/>
              </a:ext>
            </a:extLst>
          </a:blip>
          <a:srcRect r="64638"/>
          <a:stretch>
            <a:fillRect/>
          </a:stretch>
        </p:blipFill>
        <p:spPr bwMode="auto">
          <a:xfrm>
            <a:off x="8197881" y="279401"/>
            <a:ext cx="955644" cy="10636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139415153"/>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hteck 8"/>
          <p:cNvSpPr/>
          <p:nvPr/>
        </p:nvSpPr>
        <p:spPr>
          <a:xfrm>
            <a:off x="0" y="0"/>
            <a:ext cx="9144000" cy="1514475"/>
          </a:xfrm>
          <a:prstGeom prst="rect">
            <a:avLst/>
          </a:prstGeom>
          <a:solidFill>
            <a:schemeClr val="accent6">
              <a:lumMod val="20000"/>
              <a:lumOff val="80000"/>
            </a:schemeClr>
          </a:solidFill>
          <a:ln>
            <a:solidFill>
              <a:srgbClr val="D9D9D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endParaRPr>
          </a:p>
        </p:txBody>
      </p:sp>
      <p:cxnSp>
        <p:nvCxnSpPr>
          <p:cNvPr id="8" name="Gerader Verbinder 7"/>
          <p:cNvCxnSpPr/>
          <p:nvPr/>
        </p:nvCxnSpPr>
        <p:spPr>
          <a:xfrm>
            <a:off x="0" y="1514475"/>
            <a:ext cx="9144000" cy="0"/>
          </a:xfrm>
          <a:prstGeom prst="line">
            <a:avLst/>
          </a:prstGeom>
          <a:ln w="76200">
            <a:solidFill>
              <a:srgbClr val="1F497D"/>
            </a:solidFill>
          </a:ln>
        </p:spPr>
        <p:style>
          <a:lnRef idx="1">
            <a:schemeClr val="accent1"/>
          </a:lnRef>
          <a:fillRef idx="0">
            <a:schemeClr val="accent1"/>
          </a:fillRef>
          <a:effectRef idx="0">
            <a:schemeClr val="accent1"/>
          </a:effectRef>
          <a:fontRef idx="minor">
            <a:schemeClr val="tx1"/>
          </a:fontRef>
        </p:style>
      </p:cxnSp>
      <p:sp>
        <p:nvSpPr>
          <p:cNvPr id="4" name="Titel 3"/>
          <p:cNvSpPr>
            <a:spLocks noGrp="1"/>
          </p:cNvSpPr>
          <p:nvPr>
            <p:ph type="title"/>
          </p:nvPr>
        </p:nvSpPr>
        <p:spPr>
          <a:xfrm>
            <a:off x="1714500" y="279401"/>
            <a:ext cx="5734050" cy="1063624"/>
          </a:xfrm>
        </p:spPr>
        <p:txBody>
          <a:bodyPr/>
          <a:lstStyle/>
          <a:p>
            <a:pPr algn="ctr"/>
            <a:r>
              <a:rPr lang="de-DE" dirty="0" smtClean="0"/>
              <a:t>GTK</a:t>
            </a:r>
            <a:endParaRPr lang="de-DE" dirty="0"/>
          </a:p>
        </p:txBody>
      </p:sp>
      <p:sp>
        <p:nvSpPr>
          <p:cNvPr id="6" name="Rechteck 5"/>
          <p:cNvSpPr/>
          <p:nvPr/>
        </p:nvSpPr>
        <p:spPr>
          <a:xfrm flipH="1" flipV="1">
            <a:off x="0" y="0"/>
            <a:ext cx="9144000" cy="6858000"/>
          </a:xfrm>
          <a:prstGeom prst="rect">
            <a:avLst/>
          </a:prstGeom>
          <a:no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endParaRPr>
          </a:p>
        </p:txBody>
      </p:sp>
      <p:sp>
        <p:nvSpPr>
          <p:cNvPr id="10" name="Textfeld 9"/>
          <p:cNvSpPr txBox="1"/>
          <p:nvPr/>
        </p:nvSpPr>
        <p:spPr>
          <a:xfrm>
            <a:off x="333375" y="419100"/>
            <a:ext cx="1371600" cy="707886"/>
          </a:xfrm>
          <a:prstGeom prst="rect">
            <a:avLst/>
          </a:prstGeom>
          <a:noFill/>
        </p:spPr>
        <p:txBody>
          <a:bodyPr wrap="square" rtlCol="0">
            <a:spAutoFit/>
          </a:bodyPr>
          <a:lstStyle/>
          <a:p>
            <a:r>
              <a:rPr lang="de-DE" sz="4000" b="1" dirty="0" smtClean="0">
                <a:solidFill>
                  <a:schemeClr val="accent2"/>
                </a:solidFill>
                <a:latin typeface="Arial" panose="020B0604020202020204" pitchFamily="34" charset="0"/>
              </a:rPr>
              <a:t>A2.3</a:t>
            </a:r>
            <a:endParaRPr lang="de-DE" sz="4000" b="1" dirty="0">
              <a:solidFill>
                <a:schemeClr val="accent2"/>
              </a:solidFill>
              <a:latin typeface="Arial" panose="020B0604020202020204" pitchFamily="34" charset="0"/>
            </a:endParaRPr>
          </a:p>
        </p:txBody>
      </p:sp>
      <p:sp>
        <p:nvSpPr>
          <p:cNvPr id="16" name="Textfeld 15"/>
          <p:cNvSpPr txBox="1"/>
          <p:nvPr/>
        </p:nvSpPr>
        <p:spPr>
          <a:xfrm>
            <a:off x="7448550" y="188267"/>
            <a:ext cx="1398140" cy="461665"/>
          </a:xfrm>
          <a:prstGeom prst="rect">
            <a:avLst/>
          </a:prstGeom>
          <a:noFill/>
        </p:spPr>
        <p:txBody>
          <a:bodyPr wrap="none" rtlCol="0">
            <a:spAutoFit/>
          </a:bodyPr>
          <a:lstStyle/>
          <a:p>
            <a:r>
              <a:rPr lang="de-DE" sz="2400" b="1" dirty="0" smtClean="0">
                <a:solidFill>
                  <a:schemeClr val="accent1">
                    <a:lumMod val="50000"/>
                  </a:schemeClr>
                </a:solidFill>
                <a:latin typeface="Arial" panose="020B0604020202020204" pitchFamily="34" charset="0"/>
              </a:rPr>
              <a:t>FaSMEd</a:t>
            </a:r>
            <a:endParaRPr lang="de-DE" sz="2400" b="1" dirty="0">
              <a:solidFill>
                <a:schemeClr val="accent1">
                  <a:lumMod val="50000"/>
                </a:schemeClr>
              </a:solidFill>
              <a:latin typeface="Arial" panose="020B0604020202020204" pitchFamily="34" charset="0"/>
            </a:endParaRPr>
          </a:p>
        </p:txBody>
      </p:sp>
      <p:sp>
        <p:nvSpPr>
          <p:cNvPr id="11" name="Inhaltsplatzhalter 13"/>
          <p:cNvSpPr>
            <a:spLocks noGrp="1"/>
          </p:cNvSpPr>
          <p:nvPr>
            <p:ph idx="1"/>
          </p:nvPr>
        </p:nvSpPr>
        <p:spPr>
          <a:xfrm>
            <a:off x="333374" y="1730514"/>
            <a:ext cx="8463154" cy="4761726"/>
          </a:xfrm>
        </p:spPr>
        <p:txBody>
          <a:bodyPr>
            <a:normAutofit fontScale="70000" lnSpcReduction="20000"/>
          </a:bodyPr>
          <a:lstStyle/>
          <a:p>
            <a:pPr marL="0" indent="0" algn="just">
              <a:lnSpc>
                <a:spcPct val="150000"/>
              </a:lnSpc>
              <a:spcAft>
                <a:spcPts val="0"/>
              </a:spcAft>
              <a:buNone/>
            </a:pPr>
            <a:r>
              <a:rPr lang="en-US" b="1" i="1" dirty="0"/>
              <a:t>Variable</a:t>
            </a:r>
            <a:r>
              <a:rPr lang="en-US" b="1" dirty="0"/>
              <a:t> X is changed consciously under controlled conditions</a:t>
            </a:r>
            <a:r>
              <a:rPr lang="de-DE" b="1" dirty="0" smtClean="0">
                <a:ea typeface="MS Mincho" panose="02020609040205080304" pitchFamily="49" charset="-128"/>
                <a:cs typeface="Times New Roman" panose="02020603050405020304" pitchFamily="18" charset="0"/>
              </a:rPr>
              <a:t>.</a:t>
            </a:r>
            <a:endParaRPr lang="de-DE" dirty="0">
              <a:ea typeface="MS Mincho" panose="02020609040205080304" pitchFamily="49" charset="-128"/>
              <a:cs typeface="Times New Roman" panose="02020603050405020304" pitchFamily="18" charset="0"/>
            </a:endParaRPr>
          </a:p>
          <a:p>
            <a:pPr marL="0" indent="0" algn="just">
              <a:lnSpc>
                <a:spcPct val="150000"/>
              </a:lnSpc>
              <a:spcAft>
                <a:spcPts val="0"/>
              </a:spcAft>
              <a:buNone/>
            </a:pPr>
            <a:r>
              <a:rPr lang="de-DE" dirty="0">
                <a:ea typeface="MS Mincho" panose="02020609040205080304" pitchFamily="49" charset="-128"/>
                <a:cs typeface="Times New Roman" panose="02020603050405020304" pitchFamily="18" charset="0"/>
              </a:rPr>
              <a:t> </a:t>
            </a:r>
          </a:p>
          <a:p>
            <a:pPr marL="0" indent="0" algn="just">
              <a:lnSpc>
                <a:spcPct val="150000"/>
              </a:lnSpc>
              <a:spcAft>
                <a:spcPts val="0"/>
              </a:spcAft>
              <a:buNone/>
            </a:pPr>
            <a:r>
              <a:rPr lang="de-DE" dirty="0" smtClean="0">
                <a:ea typeface="MS Mincho" panose="02020609040205080304" pitchFamily="49" charset="-128"/>
                <a:cs typeface="Times New Roman" panose="02020603050405020304" pitchFamily="18" charset="0"/>
              </a:rPr>
              <a:t>The </a:t>
            </a:r>
            <a:r>
              <a:rPr lang="de-DE" dirty="0" err="1" smtClean="0">
                <a:ea typeface="MS Mincho" panose="02020609040205080304" pitchFamily="49" charset="-128"/>
                <a:cs typeface="Times New Roman" panose="02020603050405020304" pitchFamily="18" charset="0"/>
              </a:rPr>
              <a:t>apple</a:t>
            </a:r>
            <a:r>
              <a:rPr lang="de-DE" dirty="0" smtClean="0">
                <a:ea typeface="MS Mincho" panose="02020609040205080304" pitchFamily="49" charset="-128"/>
                <a:cs typeface="Times New Roman" panose="02020603050405020304" pitchFamily="18" charset="0"/>
              </a:rPr>
              <a:t> </a:t>
            </a:r>
            <a:r>
              <a:rPr lang="de-DE" dirty="0" err="1" smtClean="0">
                <a:ea typeface="MS Mincho" panose="02020609040205080304" pitchFamily="49" charset="-128"/>
                <a:cs typeface="Times New Roman" panose="02020603050405020304" pitchFamily="18" charset="0"/>
              </a:rPr>
              <a:t>variety</a:t>
            </a:r>
            <a:r>
              <a:rPr lang="de-DE" dirty="0" smtClean="0">
                <a:ea typeface="MS Mincho" panose="02020609040205080304" pitchFamily="49" charset="-128"/>
                <a:cs typeface="Times New Roman" panose="02020603050405020304" pitchFamily="18" charset="0"/>
              </a:rPr>
              <a:t>, </a:t>
            </a:r>
            <a:r>
              <a:rPr lang="de-DE" dirty="0" err="1" smtClean="0">
                <a:ea typeface="MS Mincho" panose="02020609040205080304" pitchFamily="49" charset="-128"/>
                <a:cs typeface="Times New Roman" panose="02020603050405020304" pitchFamily="18" charset="0"/>
              </a:rPr>
              <a:t>the</a:t>
            </a:r>
            <a:r>
              <a:rPr lang="de-DE" dirty="0" smtClean="0">
                <a:ea typeface="MS Mincho" panose="02020609040205080304" pitchFamily="49" charset="-128"/>
                <a:cs typeface="Times New Roman" panose="02020603050405020304" pitchFamily="18" charset="0"/>
              </a:rPr>
              <a:t> </a:t>
            </a:r>
            <a:r>
              <a:rPr lang="de-DE" dirty="0" smtClean="0">
                <a:ea typeface="MS Mincho" panose="02020609040205080304" pitchFamily="49" charset="-128"/>
                <a:cs typeface="Times New Roman" panose="02020603050405020304" pitchFamily="18" charset="0"/>
                <a:hlinkClick r:id="rId2" action="ppaction://hlinksldjump"/>
              </a:rPr>
              <a:t>initial </a:t>
            </a:r>
            <a:r>
              <a:rPr lang="de-DE" dirty="0" err="1" smtClean="0">
                <a:ea typeface="MS Mincho" panose="02020609040205080304" pitchFamily="49" charset="-128"/>
                <a:cs typeface="Times New Roman" panose="02020603050405020304" pitchFamily="18" charset="0"/>
                <a:hlinkClick r:id="rId2" action="ppaction://hlinksldjump"/>
              </a:rPr>
              <a:t>weight</a:t>
            </a:r>
            <a:r>
              <a:rPr lang="de-DE" dirty="0" smtClean="0">
                <a:ea typeface="MS Mincho" panose="02020609040205080304" pitchFamily="49" charset="-128"/>
                <a:cs typeface="Times New Roman" panose="02020603050405020304" pitchFamily="18" charset="0"/>
              </a:rPr>
              <a:t>, </a:t>
            </a:r>
            <a:r>
              <a:rPr lang="de-DE" dirty="0" err="1" smtClean="0">
                <a:ea typeface="MS Mincho" panose="02020609040205080304" pitchFamily="49" charset="-128"/>
                <a:cs typeface="Times New Roman" panose="02020603050405020304" pitchFamily="18" charset="0"/>
              </a:rPr>
              <a:t>the</a:t>
            </a:r>
            <a:r>
              <a:rPr lang="de-DE" dirty="0" smtClean="0">
                <a:ea typeface="MS Mincho" panose="02020609040205080304" pitchFamily="49" charset="-128"/>
                <a:cs typeface="Times New Roman" panose="02020603050405020304" pitchFamily="18" charset="0"/>
              </a:rPr>
              <a:t> </a:t>
            </a:r>
            <a:r>
              <a:rPr lang="de-DE" dirty="0" err="1" smtClean="0">
                <a:ea typeface="MS Mincho" panose="02020609040205080304" pitchFamily="49" charset="-128"/>
                <a:cs typeface="Times New Roman" panose="02020603050405020304" pitchFamily="18" charset="0"/>
              </a:rPr>
              <a:t>temperature</a:t>
            </a:r>
            <a:r>
              <a:rPr lang="de-DE" dirty="0" smtClean="0">
                <a:ea typeface="MS Mincho" panose="02020609040205080304" pitchFamily="49" charset="-128"/>
                <a:cs typeface="Times New Roman" panose="02020603050405020304" pitchFamily="18" charset="0"/>
              </a:rPr>
              <a:t> </a:t>
            </a:r>
            <a:r>
              <a:rPr lang="de-DE" dirty="0" err="1" smtClean="0">
                <a:ea typeface="MS Mincho" panose="02020609040205080304" pitchFamily="49" charset="-128"/>
                <a:cs typeface="Times New Roman" panose="02020603050405020304" pitchFamily="18" charset="0"/>
              </a:rPr>
              <a:t>and</a:t>
            </a:r>
            <a:r>
              <a:rPr lang="de-DE" dirty="0" smtClean="0">
                <a:ea typeface="MS Mincho" panose="02020609040205080304" pitchFamily="49" charset="-128"/>
                <a:cs typeface="Times New Roman" panose="02020603050405020304" pitchFamily="18" charset="0"/>
              </a:rPr>
              <a:t> </a:t>
            </a:r>
            <a:r>
              <a:rPr lang="de-DE" dirty="0" err="1" smtClean="0">
                <a:ea typeface="MS Mincho" panose="02020609040205080304" pitchFamily="49" charset="-128"/>
                <a:cs typeface="Times New Roman" panose="02020603050405020304" pitchFamily="18" charset="0"/>
              </a:rPr>
              <a:t>the</a:t>
            </a:r>
            <a:r>
              <a:rPr lang="de-DE" dirty="0" smtClean="0">
                <a:ea typeface="MS Mincho" panose="02020609040205080304" pitchFamily="49" charset="-128"/>
                <a:cs typeface="Times New Roman" panose="02020603050405020304" pitchFamily="18" charset="0"/>
              </a:rPr>
              <a:t> </a:t>
            </a:r>
            <a:r>
              <a:rPr lang="de-DE" dirty="0" err="1" smtClean="0">
                <a:ea typeface="MS Mincho" panose="02020609040205080304" pitchFamily="49" charset="-128"/>
                <a:cs typeface="Times New Roman" panose="02020603050405020304" pitchFamily="18" charset="0"/>
              </a:rPr>
              <a:t>air</a:t>
            </a:r>
            <a:r>
              <a:rPr lang="de-DE" dirty="0" smtClean="0">
                <a:ea typeface="MS Mincho" panose="02020609040205080304" pitchFamily="49" charset="-128"/>
                <a:cs typeface="Times New Roman" panose="02020603050405020304" pitchFamily="18" charset="0"/>
              </a:rPr>
              <a:t> </a:t>
            </a:r>
            <a:r>
              <a:rPr lang="de-DE" dirty="0" err="1" smtClean="0">
                <a:ea typeface="MS Mincho" panose="02020609040205080304" pitchFamily="49" charset="-128"/>
                <a:cs typeface="Times New Roman" panose="02020603050405020304" pitchFamily="18" charset="0"/>
              </a:rPr>
              <a:t>flow</a:t>
            </a:r>
            <a:r>
              <a:rPr lang="de-DE" dirty="0" smtClean="0">
                <a:ea typeface="MS Mincho" panose="02020609040205080304" pitchFamily="49" charset="-128"/>
                <a:cs typeface="Times New Roman" panose="02020603050405020304" pitchFamily="18" charset="0"/>
              </a:rPr>
              <a:t> </a:t>
            </a:r>
            <a:r>
              <a:rPr lang="de-DE" dirty="0" err="1" smtClean="0">
                <a:ea typeface="MS Mincho" panose="02020609040205080304" pitchFamily="49" charset="-128"/>
                <a:cs typeface="Times New Roman" panose="02020603050405020304" pitchFamily="18" charset="0"/>
              </a:rPr>
              <a:t>should</a:t>
            </a:r>
            <a:r>
              <a:rPr lang="de-DE" dirty="0" smtClean="0">
                <a:ea typeface="MS Mincho" panose="02020609040205080304" pitchFamily="49" charset="-128"/>
                <a:cs typeface="Times New Roman" panose="02020603050405020304" pitchFamily="18" charset="0"/>
              </a:rPr>
              <a:t> </a:t>
            </a:r>
            <a:r>
              <a:rPr lang="de-DE" dirty="0" err="1" smtClean="0">
                <a:ea typeface="MS Mincho" panose="02020609040205080304" pitchFamily="49" charset="-128"/>
                <a:cs typeface="Times New Roman" panose="02020603050405020304" pitchFamily="18" charset="0"/>
              </a:rPr>
              <a:t>be</a:t>
            </a:r>
            <a:r>
              <a:rPr lang="de-DE" dirty="0" smtClean="0">
                <a:ea typeface="MS Mincho" panose="02020609040205080304" pitchFamily="49" charset="-128"/>
                <a:cs typeface="Times New Roman" panose="02020603050405020304" pitchFamily="18" charset="0"/>
              </a:rPr>
              <a:t> </a:t>
            </a:r>
            <a:r>
              <a:rPr lang="de-DE" dirty="0" err="1" smtClean="0">
                <a:ea typeface="MS Mincho" panose="02020609040205080304" pitchFamily="49" charset="-128"/>
                <a:cs typeface="Times New Roman" panose="02020603050405020304" pitchFamily="18" charset="0"/>
              </a:rPr>
              <a:t>kept</a:t>
            </a:r>
            <a:r>
              <a:rPr lang="de-DE" dirty="0" smtClean="0">
                <a:ea typeface="MS Mincho" panose="02020609040205080304" pitchFamily="49" charset="-128"/>
                <a:cs typeface="Times New Roman" panose="02020603050405020304" pitchFamily="18" charset="0"/>
              </a:rPr>
              <a:t> </a:t>
            </a:r>
            <a:r>
              <a:rPr lang="de-DE" dirty="0" err="1" smtClean="0">
                <a:ea typeface="MS Mincho" panose="02020609040205080304" pitchFamily="49" charset="-128"/>
                <a:cs typeface="Times New Roman" panose="02020603050405020304" pitchFamily="18" charset="0"/>
                <a:hlinkClick r:id="rId3" action="ppaction://hlinksldjump"/>
              </a:rPr>
              <a:t>constant</a:t>
            </a:r>
            <a:r>
              <a:rPr lang="de-DE" dirty="0" smtClean="0">
                <a:ea typeface="MS Mincho" panose="02020609040205080304" pitchFamily="49" charset="-128"/>
                <a:cs typeface="Times New Roman" panose="02020603050405020304" pitchFamily="18" charset="0"/>
              </a:rPr>
              <a:t>. </a:t>
            </a:r>
            <a:r>
              <a:rPr lang="de-DE" dirty="0" err="1" smtClean="0">
                <a:ea typeface="MS Mincho" panose="02020609040205080304" pitchFamily="49" charset="-128"/>
                <a:cs typeface="Times New Roman" panose="02020603050405020304" pitchFamily="18" charset="0"/>
              </a:rPr>
              <a:t>If</a:t>
            </a:r>
            <a:r>
              <a:rPr lang="de-DE" dirty="0" smtClean="0">
                <a:ea typeface="MS Mincho" panose="02020609040205080304" pitchFamily="49" charset="-128"/>
                <a:cs typeface="Times New Roman" panose="02020603050405020304" pitchFamily="18" charset="0"/>
              </a:rPr>
              <a:t> </a:t>
            </a:r>
            <a:r>
              <a:rPr lang="de-DE" dirty="0" err="1" smtClean="0">
                <a:ea typeface="MS Mincho" panose="02020609040205080304" pitchFamily="49" charset="-128"/>
                <a:cs typeface="Times New Roman" panose="02020603050405020304" pitchFamily="18" charset="0"/>
              </a:rPr>
              <a:t>they</a:t>
            </a:r>
            <a:r>
              <a:rPr lang="de-DE" dirty="0" smtClean="0">
                <a:ea typeface="MS Mincho" panose="02020609040205080304" pitchFamily="49" charset="-128"/>
                <a:cs typeface="Times New Roman" panose="02020603050405020304" pitchFamily="18" charset="0"/>
              </a:rPr>
              <a:t> </a:t>
            </a:r>
            <a:r>
              <a:rPr lang="de-DE" dirty="0" err="1" smtClean="0">
                <a:ea typeface="MS Mincho" panose="02020609040205080304" pitchFamily="49" charset="-128"/>
                <a:cs typeface="Times New Roman" panose="02020603050405020304" pitchFamily="18" charset="0"/>
              </a:rPr>
              <a:t>change</a:t>
            </a:r>
            <a:r>
              <a:rPr lang="de-DE" dirty="0" smtClean="0">
                <a:ea typeface="MS Mincho" panose="02020609040205080304" pitchFamily="49" charset="-128"/>
                <a:cs typeface="Times New Roman" panose="02020603050405020304" pitchFamily="18" charset="0"/>
              </a:rPr>
              <a:t>, </a:t>
            </a:r>
            <a:r>
              <a:rPr lang="en-US" dirty="0" smtClean="0"/>
              <a:t>th</a:t>
            </a:r>
            <a:r>
              <a:rPr lang="en-US" dirty="0" smtClean="0"/>
              <a:t>ey would impact </a:t>
            </a:r>
            <a:r>
              <a:rPr lang="en-US" dirty="0"/>
              <a:t>the </a:t>
            </a:r>
            <a:r>
              <a:rPr lang="en-US" dirty="0" smtClean="0"/>
              <a:t>experiment and the results. </a:t>
            </a:r>
            <a:r>
              <a:rPr lang="de-DE" dirty="0">
                <a:ea typeface="MS Mincho" panose="02020609040205080304" pitchFamily="49" charset="-128"/>
                <a:cs typeface="Times New Roman" panose="02020603050405020304" pitchFamily="18" charset="0"/>
              </a:rPr>
              <a:t> </a:t>
            </a:r>
          </a:p>
          <a:p>
            <a:pPr marL="0" indent="0" algn="just">
              <a:lnSpc>
                <a:spcPct val="150000"/>
              </a:lnSpc>
              <a:spcAft>
                <a:spcPts val="0"/>
              </a:spcAft>
              <a:buNone/>
            </a:pPr>
            <a:r>
              <a:rPr lang="en-US" dirty="0"/>
              <a:t>Read the </a:t>
            </a:r>
            <a:r>
              <a:rPr lang="en-US" dirty="0" smtClean="0"/>
              <a:t>situation </a:t>
            </a:r>
            <a:r>
              <a:rPr lang="en-US" dirty="0"/>
              <a:t>again. The question is: Which child will probably </a:t>
            </a:r>
            <a:r>
              <a:rPr lang="en-US" dirty="0" smtClean="0"/>
              <a:t>enjoy the </a:t>
            </a:r>
            <a:r>
              <a:rPr lang="en-US" dirty="0"/>
              <a:t>juiciest apple in the </a:t>
            </a:r>
            <a:r>
              <a:rPr lang="en-US" dirty="0" smtClean="0"/>
              <a:t>afternoon? </a:t>
            </a:r>
            <a:r>
              <a:rPr lang="en-US" dirty="0"/>
              <a:t>The apples differ in their size. </a:t>
            </a:r>
            <a:r>
              <a:rPr lang="en-US" dirty="0" err="1"/>
              <a:t>Bahri’s</a:t>
            </a:r>
            <a:r>
              <a:rPr lang="en-US" dirty="0"/>
              <a:t> apple </a:t>
            </a:r>
            <a:r>
              <a:rPr lang="en-US" dirty="0" smtClean="0"/>
              <a:t>is peeled</a:t>
            </a:r>
            <a:r>
              <a:rPr lang="en-US" dirty="0"/>
              <a:t>, Sandra’s apple is peeled and was cut into bite-sized pieces.</a:t>
            </a:r>
            <a:endParaRPr lang="de-DE" dirty="0"/>
          </a:p>
        </p:txBody>
      </p:sp>
      <p:sp>
        <p:nvSpPr>
          <p:cNvPr id="12" name="Pfeil nach rechts 11">
            <a:hlinkClick r:id="" action="ppaction://hlinkshowjump?jump=lastslideviewed"/>
          </p:cNvPr>
          <p:cNvSpPr/>
          <p:nvPr/>
        </p:nvSpPr>
        <p:spPr>
          <a:xfrm rot="10800000">
            <a:off x="7907271" y="5943230"/>
            <a:ext cx="794641" cy="77724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endParaRPr>
          </a:p>
        </p:txBody>
      </p:sp>
      <p:pic>
        <p:nvPicPr>
          <p:cNvPr id="13" name="Grafik 6">
            <a:hlinkClick r:id="rId4" action="ppaction://hlinksldjump"/>
          </p:cNvPr>
          <p:cNvPicPr>
            <a:picLocks noChangeAspect="1"/>
          </p:cNvPicPr>
          <p:nvPr/>
        </p:nvPicPr>
        <p:blipFill>
          <a:blip r:embed="rId5" cstate="print">
            <a:extLst>
              <a:ext uri="{28A0092B-C50C-407E-A947-70E740481C1C}">
                <a14:useLocalDpi xmlns:a14="http://schemas.microsoft.com/office/drawing/2010/main" val="0"/>
              </a:ext>
            </a:extLst>
          </a:blip>
          <a:srcRect r="64638"/>
          <a:stretch>
            <a:fillRect/>
          </a:stretch>
        </p:blipFill>
        <p:spPr bwMode="auto">
          <a:xfrm>
            <a:off x="8197881" y="279401"/>
            <a:ext cx="955644" cy="10636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072894220"/>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hteck 8"/>
          <p:cNvSpPr/>
          <p:nvPr/>
        </p:nvSpPr>
        <p:spPr>
          <a:xfrm>
            <a:off x="0" y="0"/>
            <a:ext cx="9144000" cy="1514475"/>
          </a:xfrm>
          <a:prstGeom prst="rect">
            <a:avLst/>
          </a:prstGeom>
          <a:solidFill>
            <a:schemeClr val="accent6">
              <a:lumMod val="20000"/>
              <a:lumOff val="80000"/>
            </a:schemeClr>
          </a:solidFill>
          <a:ln>
            <a:solidFill>
              <a:srgbClr val="D9D9D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endParaRPr>
          </a:p>
        </p:txBody>
      </p:sp>
      <p:cxnSp>
        <p:nvCxnSpPr>
          <p:cNvPr id="8" name="Gerader Verbinder 7"/>
          <p:cNvCxnSpPr/>
          <p:nvPr/>
        </p:nvCxnSpPr>
        <p:spPr>
          <a:xfrm>
            <a:off x="0" y="1514475"/>
            <a:ext cx="9144000" cy="0"/>
          </a:xfrm>
          <a:prstGeom prst="line">
            <a:avLst/>
          </a:prstGeom>
          <a:ln w="76200">
            <a:solidFill>
              <a:srgbClr val="1F497D"/>
            </a:solidFill>
          </a:ln>
        </p:spPr>
        <p:style>
          <a:lnRef idx="1">
            <a:schemeClr val="accent1"/>
          </a:lnRef>
          <a:fillRef idx="0">
            <a:schemeClr val="accent1"/>
          </a:fillRef>
          <a:effectRef idx="0">
            <a:schemeClr val="accent1"/>
          </a:effectRef>
          <a:fontRef idx="minor">
            <a:schemeClr val="tx1"/>
          </a:fontRef>
        </p:style>
      </p:cxnSp>
      <p:sp>
        <p:nvSpPr>
          <p:cNvPr id="4" name="Titel 3"/>
          <p:cNvSpPr>
            <a:spLocks noGrp="1"/>
          </p:cNvSpPr>
          <p:nvPr>
            <p:ph type="title"/>
          </p:nvPr>
        </p:nvSpPr>
        <p:spPr>
          <a:xfrm>
            <a:off x="1714500" y="279401"/>
            <a:ext cx="5734050" cy="1063624"/>
          </a:xfrm>
        </p:spPr>
        <p:txBody>
          <a:bodyPr/>
          <a:lstStyle/>
          <a:p>
            <a:pPr algn="ctr"/>
            <a:r>
              <a:rPr lang="de-DE" dirty="0" smtClean="0"/>
              <a:t>GTK</a:t>
            </a:r>
            <a:endParaRPr lang="de-DE" dirty="0"/>
          </a:p>
        </p:txBody>
      </p:sp>
      <p:sp>
        <p:nvSpPr>
          <p:cNvPr id="6" name="Rechteck 5"/>
          <p:cNvSpPr/>
          <p:nvPr/>
        </p:nvSpPr>
        <p:spPr>
          <a:xfrm flipH="1" flipV="1">
            <a:off x="0" y="0"/>
            <a:ext cx="9144000" cy="6858000"/>
          </a:xfrm>
          <a:prstGeom prst="rect">
            <a:avLst/>
          </a:prstGeom>
          <a:no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endParaRPr>
          </a:p>
        </p:txBody>
      </p:sp>
      <p:sp>
        <p:nvSpPr>
          <p:cNvPr id="10" name="Textfeld 9"/>
          <p:cNvSpPr txBox="1"/>
          <p:nvPr/>
        </p:nvSpPr>
        <p:spPr>
          <a:xfrm>
            <a:off x="333375" y="419100"/>
            <a:ext cx="1514086" cy="707886"/>
          </a:xfrm>
          <a:prstGeom prst="rect">
            <a:avLst/>
          </a:prstGeom>
          <a:noFill/>
        </p:spPr>
        <p:txBody>
          <a:bodyPr wrap="square" rtlCol="0">
            <a:spAutoFit/>
          </a:bodyPr>
          <a:lstStyle/>
          <a:p>
            <a:r>
              <a:rPr lang="de-DE" sz="4000" b="1" dirty="0" smtClean="0">
                <a:solidFill>
                  <a:schemeClr val="accent2"/>
                </a:solidFill>
                <a:latin typeface="Arial" panose="020B0604020202020204" pitchFamily="34" charset="0"/>
              </a:rPr>
              <a:t>A3.1</a:t>
            </a:r>
            <a:endParaRPr lang="de-DE" sz="4000" b="1" dirty="0">
              <a:solidFill>
                <a:schemeClr val="accent2"/>
              </a:solidFill>
              <a:latin typeface="Arial" panose="020B0604020202020204" pitchFamily="34" charset="0"/>
            </a:endParaRPr>
          </a:p>
        </p:txBody>
      </p:sp>
      <p:sp>
        <p:nvSpPr>
          <p:cNvPr id="16" name="Textfeld 15"/>
          <p:cNvSpPr txBox="1"/>
          <p:nvPr/>
        </p:nvSpPr>
        <p:spPr>
          <a:xfrm>
            <a:off x="7448550" y="188267"/>
            <a:ext cx="1398140" cy="461665"/>
          </a:xfrm>
          <a:prstGeom prst="rect">
            <a:avLst/>
          </a:prstGeom>
          <a:noFill/>
        </p:spPr>
        <p:txBody>
          <a:bodyPr wrap="none" rtlCol="0">
            <a:spAutoFit/>
          </a:bodyPr>
          <a:lstStyle/>
          <a:p>
            <a:r>
              <a:rPr lang="de-DE" sz="2400" b="1" dirty="0" smtClean="0">
                <a:solidFill>
                  <a:schemeClr val="accent1">
                    <a:lumMod val="50000"/>
                  </a:schemeClr>
                </a:solidFill>
                <a:latin typeface="Arial" panose="020B0604020202020204" pitchFamily="34" charset="0"/>
              </a:rPr>
              <a:t>FaSMEd</a:t>
            </a:r>
            <a:endParaRPr lang="de-DE" sz="2400" b="1" dirty="0">
              <a:solidFill>
                <a:schemeClr val="accent1">
                  <a:lumMod val="50000"/>
                </a:schemeClr>
              </a:solidFill>
              <a:latin typeface="Arial" panose="020B0604020202020204" pitchFamily="34" charset="0"/>
            </a:endParaRPr>
          </a:p>
        </p:txBody>
      </p:sp>
      <p:sp>
        <p:nvSpPr>
          <p:cNvPr id="11" name="Inhaltsplatzhalter 13"/>
          <p:cNvSpPr>
            <a:spLocks noGrp="1"/>
          </p:cNvSpPr>
          <p:nvPr>
            <p:ph idx="1"/>
          </p:nvPr>
        </p:nvSpPr>
        <p:spPr>
          <a:xfrm>
            <a:off x="333374" y="1730514"/>
            <a:ext cx="8463154" cy="4761726"/>
          </a:xfrm>
        </p:spPr>
        <p:txBody>
          <a:bodyPr>
            <a:normAutofit/>
          </a:bodyPr>
          <a:lstStyle/>
          <a:p>
            <a:pPr marL="0" indent="0" algn="just">
              <a:lnSpc>
                <a:spcPct val="150000"/>
              </a:lnSpc>
              <a:buNone/>
            </a:pPr>
            <a:r>
              <a:rPr lang="en-US" sz="2000" b="1" dirty="0" smtClean="0"/>
              <a:t>With the help of your experiment you will get results which can be measured.</a:t>
            </a:r>
            <a:endParaRPr lang="en-US" sz="2000" b="1" dirty="0" smtClean="0"/>
          </a:p>
          <a:p>
            <a:pPr marL="0" indent="0" algn="just">
              <a:lnSpc>
                <a:spcPct val="150000"/>
              </a:lnSpc>
              <a:buNone/>
            </a:pPr>
            <a:endParaRPr lang="en-US" sz="2000" b="1" dirty="0">
              <a:ea typeface="MS Mincho" panose="02020609040205080304" pitchFamily="49" charset="-128"/>
              <a:cs typeface="Times New Roman" panose="02020603050405020304" pitchFamily="18" charset="0"/>
            </a:endParaRPr>
          </a:p>
          <a:p>
            <a:pPr marL="0" indent="0" algn="just">
              <a:lnSpc>
                <a:spcPct val="150000"/>
              </a:lnSpc>
              <a:buNone/>
            </a:pPr>
            <a:r>
              <a:rPr lang="en-US" sz="1800" b="1" u="sng" dirty="0" smtClean="0">
                <a:ea typeface="MS Mincho" panose="02020609040205080304" pitchFamily="49" charset="-128"/>
                <a:cs typeface="Times New Roman" panose="02020603050405020304" pitchFamily="18" charset="0"/>
              </a:rPr>
              <a:t>Hint:</a:t>
            </a:r>
            <a:r>
              <a:rPr lang="de-DE" sz="1800" u="sng" dirty="0">
                <a:ea typeface="MS Mincho" panose="02020609040205080304" pitchFamily="49" charset="-128"/>
                <a:cs typeface="Times New Roman" panose="02020603050405020304" pitchFamily="18" charset="0"/>
              </a:rPr>
              <a:t> </a:t>
            </a:r>
          </a:p>
          <a:p>
            <a:pPr marL="0" indent="0">
              <a:lnSpc>
                <a:spcPct val="150000"/>
              </a:lnSpc>
              <a:buNone/>
            </a:pPr>
            <a:r>
              <a:rPr lang="en-US" sz="1800" dirty="0" smtClean="0"/>
              <a:t>The light intensity depends on </a:t>
            </a:r>
            <a:r>
              <a:rPr lang="en-US" sz="1800" dirty="0" smtClean="0"/>
              <a:t>the sun and is likely </a:t>
            </a:r>
            <a:r>
              <a:rPr lang="en-US" sz="1800" dirty="0" smtClean="0"/>
              <a:t>the </a:t>
            </a:r>
            <a:r>
              <a:rPr lang="en-US" sz="1800" dirty="0"/>
              <a:t>same for all students on their excursion.</a:t>
            </a:r>
            <a:endParaRPr lang="de-DE" sz="1800" dirty="0"/>
          </a:p>
        </p:txBody>
      </p:sp>
      <p:sp>
        <p:nvSpPr>
          <p:cNvPr id="12" name="Pfeil nach rechts 11">
            <a:hlinkClick r:id="" action="ppaction://hlinkshowjump?jump=lastslideviewed"/>
          </p:cNvPr>
          <p:cNvSpPr/>
          <p:nvPr/>
        </p:nvSpPr>
        <p:spPr>
          <a:xfrm rot="10800000">
            <a:off x="7907271" y="5943230"/>
            <a:ext cx="794641" cy="77724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endParaRPr>
          </a:p>
        </p:txBody>
      </p:sp>
      <p:pic>
        <p:nvPicPr>
          <p:cNvPr id="13" name="Grafik 6">
            <a:hlinkClick r:id="rId2" action="ppaction://hlinksldjump"/>
          </p:cNvPr>
          <p:cNvPicPr>
            <a:picLocks noChangeAspect="1"/>
          </p:cNvPicPr>
          <p:nvPr/>
        </p:nvPicPr>
        <p:blipFill>
          <a:blip r:embed="rId3" cstate="print">
            <a:extLst>
              <a:ext uri="{28A0092B-C50C-407E-A947-70E740481C1C}">
                <a14:useLocalDpi xmlns:a14="http://schemas.microsoft.com/office/drawing/2010/main" val="0"/>
              </a:ext>
            </a:extLst>
          </a:blip>
          <a:srcRect r="64638"/>
          <a:stretch>
            <a:fillRect/>
          </a:stretch>
        </p:blipFill>
        <p:spPr bwMode="auto">
          <a:xfrm>
            <a:off x="8197881" y="279401"/>
            <a:ext cx="955644" cy="10636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143730318"/>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hteck 8"/>
          <p:cNvSpPr/>
          <p:nvPr/>
        </p:nvSpPr>
        <p:spPr>
          <a:xfrm>
            <a:off x="0" y="0"/>
            <a:ext cx="9144000" cy="1514475"/>
          </a:xfrm>
          <a:prstGeom prst="rect">
            <a:avLst/>
          </a:prstGeom>
          <a:solidFill>
            <a:schemeClr val="accent6">
              <a:lumMod val="20000"/>
              <a:lumOff val="80000"/>
            </a:schemeClr>
          </a:solidFill>
          <a:ln>
            <a:solidFill>
              <a:srgbClr val="D9D9D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endParaRPr>
          </a:p>
        </p:txBody>
      </p:sp>
      <p:cxnSp>
        <p:nvCxnSpPr>
          <p:cNvPr id="8" name="Gerader Verbinder 7"/>
          <p:cNvCxnSpPr/>
          <p:nvPr/>
        </p:nvCxnSpPr>
        <p:spPr>
          <a:xfrm>
            <a:off x="0" y="1514475"/>
            <a:ext cx="9144000" cy="0"/>
          </a:xfrm>
          <a:prstGeom prst="line">
            <a:avLst/>
          </a:prstGeom>
          <a:ln w="76200">
            <a:solidFill>
              <a:srgbClr val="1F497D"/>
            </a:solidFill>
          </a:ln>
        </p:spPr>
        <p:style>
          <a:lnRef idx="1">
            <a:schemeClr val="accent1"/>
          </a:lnRef>
          <a:fillRef idx="0">
            <a:schemeClr val="accent1"/>
          </a:fillRef>
          <a:effectRef idx="0">
            <a:schemeClr val="accent1"/>
          </a:effectRef>
          <a:fontRef idx="minor">
            <a:schemeClr val="tx1"/>
          </a:fontRef>
        </p:style>
      </p:cxnSp>
      <p:sp>
        <p:nvSpPr>
          <p:cNvPr id="4" name="Titel 3"/>
          <p:cNvSpPr>
            <a:spLocks noGrp="1"/>
          </p:cNvSpPr>
          <p:nvPr>
            <p:ph type="title"/>
          </p:nvPr>
        </p:nvSpPr>
        <p:spPr>
          <a:xfrm>
            <a:off x="1714500" y="279401"/>
            <a:ext cx="5734050" cy="1063624"/>
          </a:xfrm>
        </p:spPr>
        <p:txBody>
          <a:bodyPr/>
          <a:lstStyle/>
          <a:p>
            <a:pPr algn="ctr"/>
            <a:r>
              <a:rPr lang="de-DE" dirty="0" smtClean="0"/>
              <a:t>GTK</a:t>
            </a:r>
            <a:endParaRPr lang="de-DE" dirty="0"/>
          </a:p>
        </p:txBody>
      </p:sp>
      <p:sp>
        <p:nvSpPr>
          <p:cNvPr id="6" name="Rechteck 5"/>
          <p:cNvSpPr/>
          <p:nvPr/>
        </p:nvSpPr>
        <p:spPr>
          <a:xfrm flipH="1" flipV="1">
            <a:off x="0" y="0"/>
            <a:ext cx="9144000" cy="6858000"/>
          </a:xfrm>
          <a:prstGeom prst="rect">
            <a:avLst/>
          </a:prstGeom>
          <a:no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endParaRPr>
          </a:p>
        </p:txBody>
      </p:sp>
      <p:sp>
        <p:nvSpPr>
          <p:cNvPr id="10" name="Textfeld 9"/>
          <p:cNvSpPr txBox="1"/>
          <p:nvPr/>
        </p:nvSpPr>
        <p:spPr>
          <a:xfrm>
            <a:off x="333375" y="419100"/>
            <a:ext cx="1371600" cy="707886"/>
          </a:xfrm>
          <a:prstGeom prst="rect">
            <a:avLst/>
          </a:prstGeom>
          <a:noFill/>
        </p:spPr>
        <p:txBody>
          <a:bodyPr wrap="square" rtlCol="0">
            <a:spAutoFit/>
          </a:bodyPr>
          <a:lstStyle/>
          <a:p>
            <a:r>
              <a:rPr lang="de-DE" sz="4000" b="1" dirty="0" smtClean="0">
                <a:solidFill>
                  <a:schemeClr val="accent2"/>
                </a:solidFill>
                <a:latin typeface="Arial" panose="020B0604020202020204" pitchFamily="34" charset="0"/>
              </a:rPr>
              <a:t>A3.2</a:t>
            </a:r>
            <a:endParaRPr lang="de-DE" sz="4000" b="1" dirty="0">
              <a:solidFill>
                <a:schemeClr val="accent2"/>
              </a:solidFill>
              <a:latin typeface="Arial" panose="020B0604020202020204" pitchFamily="34" charset="0"/>
            </a:endParaRPr>
          </a:p>
        </p:txBody>
      </p:sp>
      <p:sp>
        <p:nvSpPr>
          <p:cNvPr id="16" name="Textfeld 15"/>
          <p:cNvSpPr txBox="1"/>
          <p:nvPr/>
        </p:nvSpPr>
        <p:spPr>
          <a:xfrm>
            <a:off x="7448550" y="188267"/>
            <a:ext cx="1398140" cy="461665"/>
          </a:xfrm>
          <a:prstGeom prst="rect">
            <a:avLst/>
          </a:prstGeom>
          <a:noFill/>
        </p:spPr>
        <p:txBody>
          <a:bodyPr wrap="none" rtlCol="0">
            <a:spAutoFit/>
          </a:bodyPr>
          <a:lstStyle/>
          <a:p>
            <a:r>
              <a:rPr lang="de-DE" sz="2400" b="1" dirty="0" smtClean="0">
                <a:solidFill>
                  <a:schemeClr val="accent1">
                    <a:lumMod val="50000"/>
                  </a:schemeClr>
                </a:solidFill>
                <a:latin typeface="Arial" panose="020B0604020202020204" pitchFamily="34" charset="0"/>
              </a:rPr>
              <a:t>FaSMEd</a:t>
            </a:r>
            <a:endParaRPr lang="de-DE" sz="2400" b="1" dirty="0">
              <a:solidFill>
                <a:schemeClr val="accent1">
                  <a:lumMod val="50000"/>
                </a:schemeClr>
              </a:solidFill>
              <a:latin typeface="Arial" panose="020B0604020202020204" pitchFamily="34" charset="0"/>
            </a:endParaRPr>
          </a:p>
        </p:txBody>
      </p:sp>
      <p:sp>
        <p:nvSpPr>
          <p:cNvPr id="11" name="Inhaltsplatzhalter 13"/>
          <p:cNvSpPr>
            <a:spLocks noGrp="1"/>
          </p:cNvSpPr>
          <p:nvPr>
            <p:ph idx="1"/>
          </p:nvPr>
        </p:nvSpPr>
        <p:spPr>
          <a:xfrm>
            <a:off x="333374" y="1730514"/>
            <a:ext cx="8463154" cy="4761726"/>
          </a:xfrm>
        </p:spPr>
        <p:txBody>
          <a:bodyPr>
            <a:normAutofit/>
          </a:bodyPr>
          <a:lstStyle/>
          <a:p>
            <a:pPr marL="0" indent="0" algn="just">
              <a:lnSpc>
                <a:spcPct val="150000"/>
              </a:lnSpc>
              <a:buNone/>
            </a:pPr>
            <a:r>
              <a:rPr lang="en-US" b="1" dirty="0"/>
              <a:t>With the help of your experiment you will get results which can be measured.</a:t>
            </a:r>
          </a:p>
          <a:p>
            <a:pPr marL="0" indent="0">
              <a:lnSpc>
                <a:spcPct val="150000"/>
              </a:lnSpc>
              <a:buNone/>
            </a:pPr>
            <a:r>
              <a:rPr lang="en-US" dirty="0"/>
              <a:t> </a:t>
            </a:r>
            <a:endParaRPr lang="de-DE" dirty="0" smtClean="0"/>
          </a:p>
          <a:p>
            <a:pPr marL="0" indent="0">
              <a:lnSpc>
                <a:spcPct val="150000"/>
              </a:lnSpc>
              <a:buNone/>
            </a:pPr>
            <a:r>
              <a:rPr lang="de-DE" dirty="0" smtClean="0"/>
              <a:t>The </a:t>
            </a:r>
            <a:r>
              <a:rPr lang="de-DE" dirty="0" err="1" smtClean="0"/>
              <a:t>weight</a:t>
            </a:r>
            <a:r>
              <a:rPr lang="de-DE" dirty="0" smtClean="0"/>
              <a:t> </a:t>
            </a:r>
            <a:r>
              <a:rPr lang="de-DE" dirty="0" err="1" smtClean="0"/>
              <a:t>of</a:t>
            </a:r>
            <a:r>
              <a:rPr lang="de-DE" dirty="0" smtClean="0"/>
              <a:t> </a:t>
            </a:r>
            <a:r>
              <a:rPr lang="de-DE" dirty="0" err="1" smtClean="0"/>
              <a:t>the</a:t>
            </a:r>
            <a:r>
              <a:rPr lang="de-DE" dirty="0" smtClean="0"/>
              <a:t> </a:t>
            </a:r>
            <a:r>
              <a:rPr lang="de-DE" dirty="0" err="1" smtClean="0"/>
              <a:t>apple</a:t>
            </a:r>
            <a:r>
              <a:rPr lang="de-DE" dirty="0" smtClean="0"/>
              <a:t> will </a:t>
            </a:r>
            <a:r>
              <a:rPr lang="de-DE" dirty="0" err="1" smtClean="0"/>
              <a:t>change</a:t>
            </a:r>
            <a:r>
              <a:rPr lang="de-DE" dirty="0" smtClean="0"/>
              <a:t> </a:t>
            </a:r>
            <a:r>
              <a:rPr lang="de-DE" dirty="0" err="1" smtClean="0"/>
              <a:t>during</a:t>
            </a:r>
            <a:r>
              <a:rPr lang="de-DE" dirty="0" smtClean="0"/>
              <a:t> </a:t>
            </a:r>
            <a:r>
              <a:rPr lang="de-DE" dirty="0" err="1" smtClean="0"/>
              <a:t>the</a:t>
            </a:r>
            <a:r>
              <a:rPr lang="de-DE" dirty="0" smtClean="0"/>
              <a:t> </a:t>
            </a:r>
            <a:r>
              <a:rPr lang="de-DE" dirty="0" err="1" smtClean="0"/>
              <a:t>experiment</a:t>
            </a:r>
            <a:r>
              <a:rPr lang="de-DE" dirty="0" smtClean="0"/>
              <a:t>. </a:t>
            </a:r>
            <a:r>
              <a:rPr lang="de-DE" dirty="0" err="1" smtClean="0"/>
              <a:t>Only</a:t>
            </a:r>
            <a:r>
              <a:rPr lang="de-DE" dirty="0" smtClean="0"/>
              <a:t> </a:t>
            </a:r>
            <a:r>
              <a:rPr lang="de-DE" dirty="0" err="1" smtClean="0"/>
              <a:t>the</a:t>
            </a:r>
            <a:r>
              <a:rPr lang="de-DE" dirty="0" smtClean="0"/>
              <a:t> </a:t>
            </a:r>
            <a:r>
              <a:rPr lang="de-DE" dirty="0" err="1" smtClean="0"/>
              <a:t>weight</a:t>
            </a:r>
            <a:r>
              <a:rPr lang="de-DE" dirty="0" smtClean="0"/>
              <a:t> at </a:t>
            </a:r>
            <a:r>
              <a:rPr lang="de-DE" dirty="0" err="1" smtClean="0"/>
              <a:t>the</a:t>
            </a:r>
            <a:r>
              <a:rPr lang="de-DE" dirty="0" smtClean="0"/>
              <a:t> </a:t>
            </a:r>
            <a:r>
              <a:rPr lang="de-DE" dirty="0" err="1" smtClean="0"/>
              <a:t>beginning</a:t>
            </a:r>
            <a:r>
              <a:rPr lang="de-DE" dirty="0" smtClean="0"/>
              <a:t> </a:t>
            </a:r>
            <a:r>
              <a:rPr lang="de-DE" dirty="0" err="1" smtClean="0"/>
              <a:t>is</a:t>
            </a:r>
            <a:r>
              <a:rPr lang="de-DE" dirty="0" smtClean="0"/>
              <a:t> </a:t>
            </a:r>
            <a:r>
              <a:rPr lang="de-DE" dirty="0" err="1" smtClean="0"/>
              <a:t>called</a:t>
            </a:r>
            <a:r>
              <a:rPr lang="de-DE" dirty="0" smtClean="0"/>
              <a:t> „initial </a:t>
            </a:r>
            <a:r>
              <a:rPr lang="de-DE" dirty="0" err="1" smtClean="0"/>
              <a:t>weight</a:t>
            </a:r>
            <a:r>
              <a:rPr lang="de-DE" dirty="0" smtClean="0"/>
              <a:t>“.</a:t>
            </a:r>
            <a:endParaRPr lang="de-DE" dirty="0"/>
          </a:p>
          <a:p>
            <a:pPr marL="0" indent="0">
              <a:buNone/>
            </a:pPr>
            <a:endParaRPr lang="de-DE" dirty="0" smtClean="0"/>
          </a:p>
        </p:txBody>
      </p:sp>
      <p:sp>
        <p:nvSpPr>
          <p:cNvPr id="12" name="Pfeil nach rechts 11">
            <a:hlinkClick r:id="" action="ppaction://hlinkshowjump?jump=lastslideviewed"/>
          </p:cNvPr>
          <p:cNvSpPr/>
          <p:nvPr/>
        </p:nvSpPr>
        <p:spPr>
          <a:xfrm rot="10800000">
            <a:off x="7907271" y="5943230"/>
            <a:ext cx="794641" cy="77724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endParaRPr>
          </a:p>
        </p:txBody>
      </p:sp>
      <p:pic>
        <p:nvPicPr>
          <p:cNvPr id="13" name="Grafik 6">
            <a:hlinkClick r:id="rId2" action="ppaction://hlinksldjump"/>
          </p:cNvPr>
          <p:cNvPicPr>
            <a:picLocks noChangeAspect="1"/>
          </p:cNvPicPr>
          <p:nvPr/>
        </p:nvPicPr>
        <p:blipFill>
          <a:blip r:embed="rId3" cstate="print">
            <a:extLst>
              <a:ext uri="{28A0092B-C50C-407E-A947-70E740481C1C}">
                <a14:useLocalDpi xmlns:a14="http://schemas.microsoft.com/office/drawing/2010/main" val="0"/>
              </a:ext>
            </a:extLst>
          </a:blip>
          <a:srcRect r="64638"/>
          <a:stretch>
            <a:fillRect/>
          </a:stretch>
        </p:blipFill>
        <p:spPr bwMode="auto">
          <a:xfrm>
            <a:off x="8197881" y="279401"/>
            <a:ext cx="955644" cy="10636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763011930"/>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hteck 8"/>
          <p:cNvSpPr/>
          <p:nvPr/>
        </p:nvSpPr>
        <p:spPr>
          <a:xfrm>
            <a:off x="0" y="0"/>
            <a:ext cx="9144000" cy="1514475"/>
          </a:xfrm>
          <a:prstGeom prst="rect">
            <a:avLst/>
          </a:prstGeom>
          <a:solidFill>
            <a:schemeClr val="accent6">
              <a:lumMod val="20000"/>
              <a:lumOff val="80000"/>
            </a:schemeClr>
          </a:solidFill>
          <a:ln>
            <a:solidFill>
              <a:srgbClr val="D9D9D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endParaRPr>
          </a:p>
        </p:txBody>
      </p:sp>
      <p:cxnSp>
        <p:nvCxnSpPr>
          <p:cNvPr id="8" name="Gerader Verbinder 7"/>
          <p:cNvCxnSpPr/>
          <p:nvPr/>
        </p:nvCxnSpPr>
        <p:spPr>
          <a:xfrm>
            <a:off x="0" y="1514475"/>
            <a:ext cx="9144000" cy="0"/>
          </a:xfrm>
          <a:prstGeom prst="line">
            <a:avLst/>
          </a:prstGeom>
          <a:ln w="76200">
            <a:solidFill>
              <a:srgbClr val="1F497D"/>
            </a:solidFill>
          </a:ln>
        </p:spPr>
        <p:style>
          <a:lnRef idx="1">
            <a:schemeClr val="accent1"/>
          </a:lnRef>
          <a:fillRef idx="0">
            <a:schemeClr val="accent1"/>
          </a:fillRef>
          <a:effectRef idx="0">
            <a:schemeClr val="accent1"/>
          </a:effectRef>
          <a:fontRef idx="minor">
            <a:schemeClr val="tx1"/>
          </a:fontRef>
        </p:style>
      </p:cxnSp>
      <p:sp>
        <p:nvSpPr>
          <p:cNvPr id="4" name="Titel 3"/>
          <p:cNvSpPr>
            <a:spLocks noGrp="1"/>
          </p:cNvSpPr>
          <p:nvPr>
            <p:ph type="title"/>
          </p:nvPr>
        </p:nvSpPr>
        <p:spPr>
          <a:xfrm>
            <a:off x="1714500" y="279401"/>
            <a:ext cx="5734050" cy="1063624"/>
          </a:xfrm>
        </p:spPr>
        <p:txBody>
          <a:bodyPr/>
          <a:lstStyle/>
          <a:p>
            <a:pPr algn="ctr"/>
            <a:r>
              <a:rPr lang="de-DE" dirty="0" smtClean="0"/>
              <a:t>GTK</a:t>
            </a:r>
            <a:endParaRPr lang="de-DE" dirty="0"/>
          </a:p>
        </p:txBody>
      </p:sp>
      <p:sp>
        <p:nvSpPr>
          <p:cNvPr id="6" name="Rechteck 5"/>
          <p:cNvSpPr/>
          <p:nvPr/>
        </p:nvSpPr>
        <p:spPr>
          <a:xfrm flipH="1" flipV="1">
            <a:off x="0" y="0"/>
            <a:ext cx="9144000" cy="6858000"/>
          </a:xfrm>
          <a:prstGeom prst="rect">
            <a:avLst/>
          </a:prstGeom>
          <a:no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endParaRPr>
          </a:p>
        </p:txBody>
      </p:sp>
      <p:sp>
        <p:nvSpPr>
          <p:cNvPr id="10" name="Textfeld 9"/>
          <p:cNvSpPr txBox="1"/>
          <p:nvPr/>
        </p:nvSpPr>
        <p:spPr>
          <a:xfrm>
            <a:off x="333375" y="419100"/>
            <a:ext cx="1371600" cy="707886"/>
          </a:xfrm>
          <a:prstGeom prst="rect">
            <a:avLst/>
          </a:prstGeom>
          <a:noFill/>
        </p:spPr>
        <p:txBody>
          <a:bodyPr wrap="square" rtlCol="0">
            <a:spAutoFit/>
          </a:bodyPr>
          <a:lstStyle/>
          <a:p>
            <a:r>
              <a:rPr lang="de-DE" sz="4000" b="1" dirty="0" smtClean="0">
                <a:solidFill>
                  <a:schemeClr val="accent2"/>
                </a:solidFill>
                <a:latin typeface="Arial" panose="020B0604020202020204" pitchFamily="34" charset="0"/>
              </a:rPr>
              <a:t>A3.3</a:t>
            </a:r>
            <a:endParaRPr lang="de-DE" sz="4000" b="1" dirty="0">
              <a:solidFill>
                <a:schemeClr val="accent2"/>
              </a:solidFill>
              <a:latin typeface="Arial" panose="020B0604020202020204" pitchFamily="34" charset="0"/>
            </a:endParaRPr>
          </a:p>
        </p:txBody>
      </p:sp>
      <p:sp>
        <p:nvSpPr>
          <p:cNvPr id="16" name="Textfeld 15"/>
          <p:cNvSpPr txBox="1"/>
          <p:nvPr/>
        </p:nvSpPr>
        <p:spPr>
          <a:xfrm>
            <a:off x="7448550" y="188267"/>
            <a:ext cx="1398140" cy="461665"/>
          </a:xfrm>
          <a:prstGeom prst="rect">
            <a:avLst/>
          </a:prstGeom>
          <a:noFill/>
        </p:spPr>
        <p:txBody>
          <a:bodyPr wrap="none" rtlCol="0">
            <a:spAutoFit/>
          </a:bodyPr>
          <a:lstStyle/>
          <a:p>
            <a:r>
              <a:rPr lang="de-DE" sz="2400" b="1" dirty="0" smtClean="0">
                <a:solidFill>
                  <a:schemeClr val="accent1">
                    <a:lumMod val="50000"/>
                  </a:schemeClr>
                </a:solidFill>
                <a:latin typeface="Arial" panose="020B0604020202020204" pitchFamily="34" charset="0"/>
              </a:rPr>
              <a:t>FaSMEd</a:t>
            </a:r>
            <a:endParaRPr lang="de-DE" sz="2400" b="1" dirty="0">
              <a:solidFill>
                <a:schemeClr val="accent1">
                  <a:lumMod val="50000"/>
                </a:schemeClr>
              </a:solidFill>
              <a:latin typeface="Arial" panose="020B0604020202020204" pitchFamily="34" charset="0"/>
            </a:endParaRPr>
          </a:p>
        </p:txBody>
      </p:sp>
      <p:sp>
        <p:nvSpPr>
          <p:cNvPr id="11" name="Inhaltsplatzhalter 13"/>
          <p:cNvSpPr>
            <a:spLocks noGrp="1"/>
          </p:cNvSpPr>
          <p:nvPr>
            <p:ph idx="1"/>
          </p:nvPr>
        </p:nvSpPr>
        <p:spPr>
          <a:xfrm>
            <a:off x="333374" y="1730514"/>
            <a:ext cx="8463154" cy="4761726"/>
          </a:xfrm>
        </p:spPr>
        <p:txBody>
          <a:bodyPr>
            <a:normAutofit fontScale="92500" lnSpcReduction="10000"/>
          </a:bodyPr>
          <a:lstStyle/>
          <a:p>
            <a:pPr marL="0" indent="0">
              <a:buNone/>
            </a:pPr>
            <a:r>
              <a:rPr lang="en-US" b="1" dirty="0"/>
              <a:t>With the help of your experiment you will get results which can be </a:t>
            </a:r>
            <a:r>
              <a:rPr lang="en-US" b="1" dirty="0" smtClean="0"/>
              <a:t>measured</a:t>
            </a:r>
            <a:r>
              <a:rPr lang="en-US" b="1" dirty="0" smtClean="0"/>
              <a:t>.</a:t>
            </a:r>
            <a:endParaRPr lang="en-US" b="1" dirty="0"/>
          </a:p>
          <a:p>
            <a:pPr marL="0" indent="0">
              <a:buNone/>
            </a:pPr>
            <a:endParaRPr lang="de-DE" dirty="0"/>
          </a:p>
          <a:p>
            <a:pPr marL="0" indent="0" algn="just">
              <a:lnSpc>
                <a:spcPct val="150000"/>
              </a:lnSpc>
              <a:spcAft>
                <a:spcPts val="0"/>
              </a:spcAft>
              <a:buNone/>
            </a:pPr>
            <a:r>
              <a:rPr lang="en-US" dirty="0"/>
              <a:t>The apple variety, the initial weight, the temperature and the air flow should be kept </a:t>
            </a:r>
            <a:r>
              <a:rPr lang="de-DE" dirty="0" err="1" smtClean="0">
                <a:ea typeface="MS Mincho" panose="02020609040205080304" pitchFamily="49" charset="-128"/>
                <a:cs typeface="Times New Roman" panose="02020603050405020304" pitchFamily="18" charset="0"/>
                <a:hlinkClick r:id="rId2" action="ppaction://hlinksldjump"/>
              </a:rPr>
              <a:t>constant</a:t>
            </a:r>
            <a:r>
              <a:rPr lang="de-DE" dirty="0" smtClean="0">
                <a:ea typeface="MS Mincho" panose="02020609040205080304" pitchFamily="49" charset="-128"/>
                <a:cs typeface="Times New Roman" panose="02020603050405020304" pitchFamily="18" charset="0"/>
              </a:rPr>
              <a:t>. </a:t>
            </a:r>
            <a:r>
              <a:rPr lang="de-DE" dirty="0" err="1">
                <a:ea typeface="MS Mincho" panose="02020609040205080304" pitchFamily="49" charset="-128"/>
                <a:cs typeface="Times New Roman" panose="02020603050405020304" pitchFamily="18" charset="0"/>
              </a:rPr>
              <a:t>If</a:t>
            </a:r>
            <a:r>
              <a:rPr lang="de-DE" dirty="0">
                <a:ea typeface="MS Mincho" panose="02020609040205080304" pitchFamily="49" charset="-128"/>
                <a:cs typeface="Times New Roman" panose="02020603050405020304" pitchFamily="18" charset="0"/>
              </a:rPr>
              <a:t> </a:t>
            </a:r>
            <a:r>
              <a:rPr lang="de-DE" dirty="0" err="1">
                <a:ea typeface="MS Mincho" panose="02020609040205080304" pitchFamily="49" charset="-128"/>
                <a:cs typeface="Times New Roman" panose="02020603050405020304" pitchFamily="18" charset="0"/>
              </a:rPr>
              <a:t>they</a:t>
            </a:r>
            <a:r>
              <a:rPr lang="de-DE" dirty="0">
                <a:ea typeface="MS Mincho" panose="02020609040205080304" pitchFamily="49" charset="-128"/>
                <a:cs typeface="Times New Roman" panose="02020603050405020304" pitchFamily="18" charset="0"/>
              </a:rPr>
              <a:t> </a:t>
            </a:r>
            <a:r>
              <a:rPr lang="de-DE" dirty="0" err="1">
                <a:ea typeface="MS Mincho" panose="02020609040205080304" pitchFamily="49" charset="-128"/>
                <a:cs typeface="Times New Roman" panose="02020603050405020304" pitchFamily="18" charset="0"/>
              </a:rPr>
              <a:t>change</a:t>
            </a:r>
            <a:r>
              <a:rPr lang="de-DE" dirty="0">
                <a:ea typeface="MS Mincho" panose="02020609040205080304" pitchFamily="49" charset="-128"/>
                <a:cs typeface="Times New Roman" panose="02020603050405020304" pitchFamily="18" charset="0"/>
              </a:rPr>
              <a:t>, </a:t>
            </a:r>
            <a:r>
              <a:rPr lang="en-US" dirty="0"/>
              <a:t>they would impact the experiment and the results. </a:t>
            </a:r>
            <a:r>
              <a:rPr lang="de-DE" dirty="0">
                <a:ea typeface="MS Mincho" panose="02020609040205080304" pitchFamily="49" charset="-128"/>
                <a:cs typeface="Times New Roman" panose="02020603050405020304" pitchFamily="18" charset="0"/>
              </a:rPr>
              <a:t> </a:t>
            </a:r>
          </a:p>
          <a:p>
            <a:pPr marL="0" indent="0">
              <a:buNone/>
            </a:pPr>
            <a:r>
              <a:rPr lang="en-US" dirty="0"/>
              <a:t> </a:t>
            </a:r>
            <a:endParaRPr lang="de-DE" dirty="0"/>
          </a:p>
          <a:p>
            <a:pPr marL="0" indent="0">
              <a:buNone/>
            </a:pPr>
            <a:r>
              <a:rPr lang="en-US" dirty="0"/>
              <a:t>The </a:t>
            </a:r>
            <a:r>
              <a:rPr lang="en-US" dirty="0" smtClean="0"/>
              <a:t>requested variable  </a:t>
            </a:r>
            <a:r>
              <a:rPr lang="en-US" dirty="0"/>
              <a:t>is the size of the apple pieces. </a:t>
            </a:r>
            <a:r>
              <a:rPr lang="en-US" b="1" dirty="0"/>
              <a:t>What happens </a:t>
            </a:r>
            <a:r>
              <a:rPr lang="en-US" b="1" dirty="0" smtClean="0"/>
              <a:t>with </a:t>
            </a:r>
            <a:r>
              <a:rPr lang="en-US" b="1" dirty="0"/>
              <a:t>the apple </a:t>
            </a:r>
            <a:r>
              <a:rPr lang="en-US" b="1" dirty="0" smtClean="0"/>
              <a:t>pieces during the experiment </a:t>
            </a:r>
            <a:r>
              <a:rPr lang="en-US" b="1" dirty="0"/>
              <a:t>and what changes can you measure? </a:t>
            </a:r>
            <a:endParaRPr lang="de-DE" b="1" dirty="0"/>
          </a:p>
          <a:p>
            <a:pPr marL="0" indent="0">
              <a:buNone/>
            </a:pPr>
            <a:endParaRPr lang="de-DE" dirty="0"/>
          </a:p>
        </p:txBody>
      </p:sp>
      <p:sp>
        <p:nvSpPr>
          <p:cNvPr id="12" name="Pfeil nach rechts 11">
            <a:hlinkClick r:id="" action="ppaction://hlinkshowjump?jump=lastslideviewed"/>
          </p:cNvPr>
          <p:cNvSpPr/>
          <p:nvPr/>
        </p:nvSpPr>
        <p:spPr>
          <a:xfrm rot="10800000">
            <a:off x="7907271" y="5943230"/>
            <a:ext cx="794641" cy="77724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endParaRPr>
          </a:p>
        </p:txBody>
      </p:sp>
      <p:pic>
        <p:nvPicPr>
          <p:cNvPr id="13" name="Grafik 6">
            <a:hlinkClick r:id="rId3" action="ppaction://hlinksldjump"/>
          </p:cNvPr>
          <p:cNvPicPr>
            <a:picLocks noChangeAspect="1"/>
          </p:cNvPicPr>
          <p:nvPr/>
        </p:nvPicPr>
        <p:blipFill>
          <a:blip r:embed="rId4" cstate="print">
            <a:extLst>
              <a:ext uri="{28A0092B-C50C-407E-A947-70E740481C1C}">
                <a14:useLocalDpi xmlns:a14="http://schemas.microsoft.com/office/drawing/2010/main" val="0"/>
              </a:ext>
            </a:extLst>
          </a:blip>
          <a:srcRect r="64638"/>
          <a:stretch>
            <a:fillRect/>
          </a:stretch>
        </p:blipFill>
        <p:spPr bwMode="auto">
          <a:xfrm>
            <a:off x="8197881" y="279401"/>
            <a:ext cx="955644" cy="10636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730667330"/>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hteck 8"/>
          <p:cNvSpPr/>
          <p:nvPr/>
        </p:nvSpPr>
        <p:spPr>
          <a:xfrm>
            <a:off x="0" y="0"/>
            <a:ext cx="9144000" cy="1514475"/>
          </a:xfrm>
          <a:prstGeom prst="rect">
            <a:avLst/>
          </a:prstGeom>
          <a:solidFill>
            <a:schemeClr val="accent6">
              <a:lumMod val="20000"/>
              <a:lumOff val="80000"/>
            </a:schemeClr>
          </a:solidFill>
          <a:ln>
            <a:solidFill>
              <a:srgbClr val="D9D9D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endParaRPr>
          </a:p>
        </p:txBody>
      </p:sp>
      <p:cxnSp>
        <p:nvCxnSpPr>
          <p:cNvPr id="8" name="Gerader Verbinder 7"/>
          <p:cNvCxnSpPr/>
          <p:nvPr/>
        </p:nvCxnSpPr>
        <p:spPr>
          <a:xfrm>
            <a:off x="0" y="1514475"/>
            <a:ext cx="9144000" cy="0"/>
          </a:xfrm>
          <a:prstGeom prst="line">
            <a:avLst/>
          </a:prstGeom>
          <a:ln w="76200">
            <a:solidFill>
              <a:srgbClr val="1F497D"/>
            </a:solidFill>
          </a:ln>
        </p:spPr>
        <p:style>
          <a:lnRef idx="1">
            <a:schemeClr val="accent1"/>
          </a:lnRef>
          <a:fillRef idx="0">
            <a:schemeClr val="accent1"/>
          </a:fillRef>
          <a:effectRef idx="0">
            <a:schemeClr val="accent1"/>
          </a:effectRef>
          <a:fontRef idx="minor">
            <a:schemeClr val="tx1"/>
          </a:fontRef>
        </p:style>
      </p:cxnSp>
      <p:sp>
        <p:nvSpPr>
          <p:cNvPr id="4" name="Titel 3"/>
          <p:cNvSpPr>
            <a:spLocks noGrp="1"/>
          </p:cNvSpPr>
          <p:nvPr>
            <p:ph type="title"/>
          </p:nvPr>
        </p:nvSpPr>
        <p:spPr>
          <a:xfrm>
            <a:off x="1714500" y="279401"/>
            <a:ext cx="5734050" cy="1063624"/>
          </a:xfrm>
        </p:spPr>
        <p:txBody>
          <a:bodyPr/>
          <a:lstStyle/>
          <a:p>
            <a:pPr algn="ctr"/>
            <a:r>
              <a:rPr lang="de-DE" dirty="0" smtClean="0"/>
              <a:t>GTK</a:t>
            </a:r>
            <a:endParaRPr lang="de-DE" dirty="0"/>
          </a:p>
        </p:txBody>
      </p:sp>
      <p:sp>
        <p:nvSpPr>
          <p:cNvPr id="6" name="Rechteck 5"/>
          <p:cNvSpPr/>
          <p:nvPr/>
        </p:nvSpPr>
        <p:spPr>
          <a:xfrm flipH="1" flipV="1">
            <a:off x="0" y="0"/>
            <a:ext cx="9144000" cy="6858000"/>
          </a:xfrm>
          <a:prstGeom prst="rect">
            <a:avLst/>
          </a:prstGeom>
          <a:no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endParaRPr>
          </a:p>
        </p:txBody>
      </p:sp>
      <p:sp>
        <p:nvSpPr>
          <p:cNvPr id="10" name="Textfeld 9"/>
          <p:cNvSpPr txBox="1"/>
          <p:nvPr/>
        </p:nvSpPr>
        <p:spPr>
          <a:xfrm>
            <a:off x="333375" y="419100"/>
            <a:ext cx="1371600" cy="707886"/>
          </a:xfrm>
          <a:prstGeom prst="rect">
            <a:avLst/>
          </a:prstGeom>
          <a:noFill/>
        </p:spPr>
        <p:txBody>
          <a:bodyPr wrap="square" rtlCol="0">
            <a:spAutoFit/>
          </a:bodyPr>
          <a:lstStyle/>
          <a:p>
            <a:r>
              <a:rPr lang="de-DE" sz="4000" b="1" dirty="0" smtClean="0">
                <a:solidFill>
                  <a:schemeClr val="accent2"/>
                </a:solidFill>
                <a:latin typeface="Arial" panose="020B0604020202020204" pitchFamily="34" charset="0"/>
              </a:rPr>
              <a:t>A5.1</a:t>
            </a:r>
            <a:endParaRPr lang="de-DE" sz="4000" b="1" dirty="0">
              <a:solidFill>
                <a:schemeClr val="accent2"/>
              </a:solidFill>
              <a:latin typeface="Arial" panose="020B0604020202020204" pitchFamily="34" charset="0"/>
            </a:endParaRPr>
          </a:p>
        </p:txBody>
      </p:sp>
      <p:sp>
        <p:nvSpPr>
          <p:cNvPr id="16" name="Textfeld 15"/>
          <p:cNvSpPr txBox="1"/>
          <p:nvPr/>
        </p:nvSpPr>
        <p:spPr>
          <a:xfrm>
            <a:off x="7448550" y="188267"/>
            <a:ext cx="1398140" cy="461665"/>
          </a:xfrm>
          <a:prstGeom prst="rect">
            <a:avLst/>
          </a:prstGeom>
          <a:noFill/>
        </p:spPr>
        <p:txBody>
          <a:bodyPr wrap="none" rtlCol="0">
            <a:spAutoFit/>
          </a:bodyPr>
          <a:lstStyle/>
          <a:p>
            <a:r>
              <a:rPr lang="de-DE" sz="2400" b="1" dirty="0" smtClean="0">
                <a:solidFill>
                  <a:schemeClr val="accent1">
                    <a:lumMod val="50000"/>
                  </a:schemeClr>
                </a:solidFill>
                <a:latin typeface="Arial" panose="020B0604020202020204" pitchFamily="34" charset="0"/>
              </a:rPr>
              <a:t>FaSMEd</a:t>
            </a:r>
            <a:endParaRPr lang="de-DE" sz="2400" b="1" dirty="0">
              <a:solidFill>
                <a:schemeClr val="accent1">
                  <a:lumMod val="50000"/>
                </a:schemeClr>
              </a:solidFill>
              <a:latin typeface="Arial" panose="020B0604020202020204" pitchFamily="34" charset="0"/>
            </a:endParaRPr>
          </a:p>
        </p:txBody>
      </p:sp>
      <p:sp>
        <p:nvSpPr>
          <p:cNvPr id="11" name="Inhaltsplatzhalter 13"/>
          <p:cNvSpPr>
            <a:spLocks noGrp="1"/>
          </p:cNvSpPr>
          <p:nvPr>
            <p:ph idx="1"/>
          </p:nvPr>
        </p:nvSpPr>
        <p:spPr>
          <a:xfrm>
            <a:off x="333374" y="1730514"/>
            <a:ext cx="8463154" cy="4898886"/>
          </a:xfrm>
        </p:spPr>
        <p:txBody>
          <a:bodyPr>
            <a:normAutofit fontScale="92500" lnSpcReduction="20000"/>
          </a:bodyPr>
          <a:lstStyle/>
          <a:p>
            <a:pPr marL="0" indent="0">
              <a:buNone/>
            </a:pPr>
            <a:r>
              <a:rPr lang="de-DE" sz="2000" b="1" u="sng" dirty="0" err="1" smtClean="0"/>
              <a:t>Example</a:t>
            </a:r>
            <a:r>
              <a:rPr lang="de-DE" sz="2000" dirty="0" smtClean="0"/>
              <a:t>:</a:t>
            </a:r>
          </a:p>
          <a:p>
            <a:pPr marL="0" indent="0">
              <a:lnSpc>
                <a:spcPct val="120000"/>
              </a:lnSpc>
              <a:buNone/>
            </a:pPr>
            <a:r>
              <a:rPr lang="en-US" sz="2000" dirty="0" smtClean="0"/>
              <a:t>Imagine </a:t>
            </a:r>
            <a:r>
              <a:rPr lang="en-US" sz="2000" dirty="0"/>
              <a:t>you are drinking </a:t>
            </a:r>
            <a:r>
              <a:rPr lang="en-US" sz="2000" dirty="0" smtClean="0"/>
              <a:t>out of a </a:t>
            </a:r>
            <a:r>
              <a:rPr lang="en-US" sz="2000" dirty="0"/>
              <a:t>water bottle. After each sip you measure the bottle weight in grams. A sip of water weighs about </a:t>
            </a:r>
            <a:r>
              <a:rPr lang="en-US" sz="2000" dirty="0" smtClean="0"/>
              <a:t>3g. </a:t>
            </a:r>
            <a:r>
              <a:rPr lang="en-US" sz="2000" dirty="0" smtClean="0"/>
              <a:t>Therefore the </a:t>
            </a:r>
            <a:r>
              <a:rPr lang="en-US" sz="2000" dirty="0"/>
              <a:t>water bottle loses </a:t>
            </a:r>
            <a:r>
              <a:rPr lang="en-US" sz="2000" dirty="0" smtClean="0"/>
              <a:t>3g </a:t>
            </a:r>
            <a:r>
              <a:rPr lang="en-US" sz="2000" dirty="0" smtClean="0"/>
              <a:t>after </a:t>
            </a:r>
            <a:r>
              <a:rPr lang="en-US" sz="2000" dirty="0"/>
              <a:t>each sip. Now compare the exact and the rounded data of this experiment: </a:t>
            </a:r>
            <a:endParaRPr lang="de-DE" sz="2000" dirty="0" smtClean="0"/>
          </a:p>
          <a:p>
            <a:pPr marL="0" indent="0">
              <a:buNone/>
            </a:pPr>
            <a:endParaRPr lang="de-DE" sz="1400" dirty="0" smtClean="0"/>
          </a:p>
          <a:p>
            <a:pPr marL="0" indent="0">
              <a:buNone/>
            </a:pPr>
            <a:endParaRPr lang="de-DE" sz="2400" dirty="0"/>
          </a:p>
          <a:p>
            <a:pPr marL="0" indent="0">
              <a:buNone/>
            </a:pPr>
            <a:endParaRPr lang="de-DE" sz="2400" dirty="0" smtClean="0"/>
          </a:p>
          <a:p>
            <a:pPr marL="0" indent="0">
              <a:buNone/>
            </a:pPr>
            <a:endParaRPr lang="de-DE" sz="2400" dirty="0" smtClean="0"/>
          </a:p>
          <a:p>
            <a:pPr marL="0" indent="0">
              <a:buNone/>
            </a:pPr>
            <a:endParaRPr lang="de-DE" sz="2000" dirty="0" smtClean="0"/>
          </a:p>
          <a:p>
            <a:pPr marL="0" indent="0">
              <a:lnSpc>
                <a:spcPct val="150000"/>
              </a:lnSpc>
              <a:buNone/>
            </a:pPr>
            <a:r>
              <a:rPr lang="en-US" sz="2000" dirty="0"/>
              <a:t>As you may notice in the </a:t>
            </a:r>
            <a:r>
              <a:rPr lang="en-US" sz="2000" dirty="0" smtClean="0"/>
              <a:t>table, </a:t>
            </a:r>
            <a:r>
              <a:rPr lang="en-US" sz="2000" dirty="0"/>
              <a:t>the rounded values display </a:t>
            </a:r>
            <a:r>
              <a:rPr lang="en-US" sz="2000" dirty="0" smtClean="0"/>
              <a:t>the </a:t>
            </a:r>
            <a:r>
              <a:rPr lang="en-US" sz="2000" dirty="0"/>
              <a:t>same </a:t>
            </a:r>
            <a:r>
              <a:rPr lang="en-US" sz="2000" dirty="0"/>
              <a:t>values several times, </a:t>
            </a:r>
            <a:r>
              <a:rPr lang="en-US" sz="2000" dirty="0"/>
              <a:t>even though you have been drinking from the water bottle. Therefore it’s important to write down the measurements </a:t>
            </a:r>
            <a:r>
              <a:rPr lang="en-US" sz="2000" b="1" dirty="0"/>
              <a:t>accurately</a:t>
            </a:r>
            <a:r>
              <a:rPr lang="en-US" sz="2000" dirty="0"/>
              <a:t> to make even </a:t>
            </a:r>
            <a:r>
              <a:rPr lang="en-US" sz="2000" b="1" dirty="0"/>
              <a:t>small changes </a:t>
            </a:r>
            <a:r>
              <a:rPr lang="en-US" sz="2000" dirty="0"/>
              <a:t>visible. </a:t>
            </a:r>
            <a:endParaRPr lang="de-DE" sz="2000" dirty="0"/>
          </a:p>
        </p:txBody>
      </p:sp>
      <p:graphicFrame>
        <p:nvGraphicFramePr>
          <p:cNvPr id="5" name="Tabelle 4"/>
          <p:cNvGraphicFramePr>
            <a:graphicFrameLocks noGrp="1"/>
          </p:cNvGraphicFramePr>
          <p:nvPr>
            <p:extLst>
              <p:ext uri="{D42A27DB-BD31-4B8C-83A1-F6EECF244321}">
                <p14:modId xmlns:p14="http://schemas.microsoft.com/office/powerpoint/2010/main" val="3579526272"/>
              </p:ext>
            </p:extLst>
          </p:nvPr>
        </p:nvGraphicFramePr>
        <p:xfrm>
          <a:off x="980494" y="3637684"/>
          <a:ext cx="7183012" cy="1084545"/>
        </p:xfrm>
        <a:graphic>
          <a:graphicData uri="http://schemas.openxmlformats.org/drawingml/2006/table">
            <a:tbl>
              <a:tblPr firstRow="1" firstCol="1" bandRow="1"/>
              <a:tblGrid>
                <a:gridCol w="1075207"/>
                <a:gridCol w="1066800"/>
                <a:gridCol w="984739"/>
                <a:gridCol w="1055077"/>
                <a:gridCol w="1055077"/>
                <a:gridCol w="1172307"/>
                <a:gridCol w="773805"/>
              </a:tblGrid>
              <a:tr h="361515">
                <a:tc>
                  <a:txBody>
                    <a:bodyPr/>
                    <a:lstStyle/>
                    <a:p>
                      <a:pPr>
                        <a:spcAft>
                          <a:spcPts val="0"/>
                        </a:spcAft>
                        <a:tabLst>
                          <a:tab pos="1961515" algn="l"/>
                        </a:tabLst>
                      </a:pPr>
                      <a:r>
                        <a:rPr lang="de-DE" sz="1600" b="1" dirty="0">
                          <a:effectLst/>
                          <a:latin typeface="Arial" panose="020B0604020202020204" pitchFamily="34" charset="0"/>
                          <a:ea typeface="MS Mincho" panose="02020609040205080304" pitchFamily="49" charset="-128"/>
                          <a:cs typeface="Times New Roman" panose="02020603050405020304" pitchFamily="18" charset="0"/>
                        </a:rPr>
                        <a:t> </a:t>
                      </a:r>
                      <a:endParaRPr lang="de-DE" sz="1600" dirty="0">
                        <a:effectLst/>
                        <a:latin typeface="Arial" panose="020B0604020202020204" pitchFamily="34" charset="0"/>
                        <a:ea typeface="MS Mincho" panose="02020609040205080304" pitchFamily="49" charset="-128"/>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tabLst>
                          <a:tab pos="1961515" algn="l"/>
                        </a:tabLst>
                      </a:pPr>
                      <a:r>
                        <a:rPr lang="de-DE" sz="1600" b="1" dirty="0">
                          <a:effectLst/>
                          <a:latin typeface="Arial" panose="020B0604020202020204" pitchFamily="34" charset="0"/>
                          <a:ea typeface="MS Mincho" panose="02020609040205080304" pitchFamily="49" charset="-128"/>
                          <a:cs typeface="Times New Roman" panose="02020603050405020304" pitchFamily="18" charset="0"/>
                        </a:rPr>
                        <a:t>0 </a:t>
                      </a:r>
                      <a:r>
                        <a:rPr lang="de-DE" sz="1600" b="1" dirty="0" err="1" smtClean="0">
                          <a:effectLst/>
                          <a:latin typeface="Arial" panose="020B0604020202020204" pitchFamily="34" charset="0"/>
                          <a:ea typeface="MS Mincho" panose="02020609040205080304" pitchFamily="49" charset="-128"/>
                          <a:cs typeface="Times New Roman" panose="02020603050405020304" pitchFamily="18" charset="0"/>
                        </a:rPr>
                        <a:t>sip</a:t>
                      </a:r>
                      <a:endParaRPr lang="de-DE" sz="1600" dirty="0">
                        <a:effectLst/>
                        <a:latin typeface="Arial" panose="020B0604020202020204" pitchFamily="34" charset="0"/>
                        <a:ea typeface="MS Mincho" panose="02020609040205080304" pitchFamily="49" charset="-128"/>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tabLst>
                          <a:tab pos="1961515" algn="l"/>
                        </a:tabLst>
                      </a:pPr>
                      <a:r>
                        <a:rPr lang="de-DE" sz="1600" b="1" dirty="0">
                          <a:effectLst/>
                          <a:latin typeface="Arial" panose="020B0604020202020204" pitchFamily="34" charset="0"/>
                          <a:ea typeface="MS Mincho" panose="02020609040205080304" pitchFamily="49" charset="-128"/>
                          <a:cs typeface="Times New Roman" panose="02020603050405020304" pitchFamily="18" charset="0"/>
                        </a:rPr>
                        <a:t>1 </a:t>
                      </a:r>
                      <a:r>
                        <a:rPr lang="de-DE" sz="1600" b="1" dirty="0" err="1" smtClean="0">
                          <a:effectLst/>
                          <a:latin typeface="Arial" panose="020B0604020202020204" pitchFamily="34" charset="0"/>
                          <a:ea typeface="MS Mincho" panose="02020609040205080304" pitchFamily="49" charset="-128"/>
                          <a:cs typeface="Times New Roman" panose="02020603050405020304" pitchFamily="18" charset="0"/>
                        </a:rPr>
                        <a:t>sip</a:t>
                      </a:r>
                      <a:endParaRPr lang="de-DE" sz="1600" dirty="0">
                        <a:effectLst/>
                        <a:latin typeface="Arial" panose="020B0604020202020204" pitchFamily="34" charset="0"/>
                        <a:ea typeface="MS Mincho" panose="02020609040205080304" pitchFamily="49" charset="-128"/>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tabLst>
                          <a:tab pos="1961515" algn="l"/>
                        </a:tabLst>
                      </a:pPr>
                      <a:r>
                        <a:rPr lang="de-DE" sz="1600" b="1" dirty="0">
                          <a:effectLst/>
                          <a:latin typeface="Arial" panose="020B0604020202020204" pitchFamily="34" charset="0"/>
                          <a:ea typeface="MS Mincho" panose="02020609040205080304" pitchFamily="49" charset="-128"/>
                          <a:cs typeface="Times New Roman" panose="02020603050405020304" pitchFamily="18" charset="0"/>
                        </a:rPr>
                        <a:t>2 </a:t>
                      </a:r>
                      <a:r>
                        <a:rPr lang="de-DE" sz="1600" b="1" dirty="0" err="1" smtClean="0">
                          <a:effectLst/>
                          <a:latin typeface="Arial" panose="020B0604020202020204" pitchFamily="34" charset="0"/>
                          <a:ea typeface="MS Mincho" panose="02020609040205080304" pitchFamily="49" charset="-128"/>
                          <a:cs typeface="Times New Roman" panose="02020603050405020304" pitchFamily="18" charset="0"/>
                        </a:rPr>
                        <a:t>sips</a:t>
                      </a:r>
                      <a:endParaRPr lang="de-DE" sz="1600" dirty="0">
                        <a:effectLst/>
                        <a:latin typeface="Arial" panose="020B0604020202020204" pitchFamily="34" charset="0"/>
                        <a:ea typeface="MS Mincho" panose="02020609040205080304" pitchFamily="49" charset="-128"/>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tabLst>
                          <a:tab pos="1961515" algn="l"/>
                        </a:tabLst>
                      </a:pPr>
                      <a:r>
                        <a:rPr lang="de-DE" sz="1600" b="1" dirty="0">
                          <a:effectLst/>
                          <a:latin typeface="Arial" panose="020B0604020202020204" pitchFamily="34" charset="0"/>
                          <a:ea typeface="MS Mincho" panose="02020609040205080304" pitchFamily="49" charset="-128"/>
                          <a:cs typeface="Times New Roman" panose="02020603050405020304" pitchFamily="18" charset="0"/>
                        </a:rPr>
                        <a:t>3 </a:t>
                      </a:r>
                      <a:r>
                        <a:rPr lang="de-DE" sz="1600" b="1" dirty="0" err="1" smtClean="0">
                          <a:effectLst/>
                          <a:latin typeface="Arial" panose="020B0604020202020204" pitchFamily="34" charset="0"/>
                          <a:ea typeface="MS Mincho" panose="02020609040205080304" pitchFamily="49" charset="-128"/>
                          <a:cs typeface="Times New Roman" panose="02020603050405020304" pitchFamily="18" charset="0"/>
                        </a:rPr>
                        <a:t>sips</a:t>
                      </a:r>
                      <a:endParaRPr lang="de-DE" sz="1600" dirty="0">
                        <a:effectLst/>
                        <a:latin typeface="Arial" panose="020B0604020202020204" pitchFamily="34" charset="0"/>
                        <a:ea typeface="MS Mincho" panose="02020609040205080304" pitchFamily="49" charset="-128"/>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tabLst>
                          <a:tab pos="1961515" algn="l"/>
                        </a:tabLst>
                      </a:pPr>
                      <a:r>
                        <a:rPr lang="de-DE" sz="1600" b="1" dirty="0">
                          <a:effectLst/>
                          <a:latin typeface="Arial" panose="020B0604020202020204" pitchFamily="34" charset="0"/>
                          <a:ea typeface="MS Mincho" panose="02020609040205080304" pitchFamily="49" charset="-128"/>
                          <a:cs typeface="Times New Roman" panose="02020603050405020304" pitchFamily="18" charset="0"/>
                        </a:rPr>
                        <a:t>4 </a:t>
                      </a:r>
                      <a:r>
                        <a:rPr lang="de-DE" sz="1600" b="1" dirty="0" err="1" smtClean="0">
                          <a:effectLst/>
                          <a:latin typeface="Arial" panose="020B0604020202020204" pitchFamily="34" charset="0"/>
                          <a:ea typeface="MS Mincho" panose="02020609040205080304" pitchFamily="49" charset="-128"/>
                          <a:cs typeface="Times New Roman" panose="02020603050405020304" pitchFamily="18" charset="0"/>
                        </a:rPr>
                        <a:t>sips</a:t>
                      </a:r>
                      <a:endParaRPr lang="de-DE" sz="1600" dirty="0">
                        <a:effectLst/>
                        <a:latin typeface="Arial" panose="020B0604020202020204" pitchFamily="34" charset="0"/>
                        <a:ea typeface="MS Mincho" panose="02020609040205080304" pitchFamily="49" charset="-128"/>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tabLst>
                          <a:tab pos="1961515" algn="l"/>
                        </a:tabLst>
                      </a:pPr>
                      <a:r>
                        <a:rPr lang="de-DE" sz="1600" dirty="0">
                          <a:effectLst/>
                          <a:latin typeface="Arial" panose="020B0604020202020204" pitchFamily="34" charset="0"/>
                          <a:ea typeface="MS Mincho" panose="02020609040205080304" pitchFamily="49" charset="-128"/>
                          <a:cs typeface="Times New Roman" panose="02020603050405020304" pitchFamily="18" charset="0"/>
                        </a:rPr>
                        <a:t>...</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61515">
                <a:tc>
                  <a:txBody>
                    <a:bodyPr/>
                    <a:lstStyle/>
                    <a:p>
                      <a:pPr>
                        <a:spcAft>
                          <a:spcPts val="0"/>
                        </a:spcAft>
                        <a:tabLst>
                          <a:tab pos="1961515" algn="l"/>
                        </a:tabLst>
                      </a:pPr>
                      <a:r>
                        <a:rPr lang="de-DE" sz="1600" b="1" dirty="0" err="1" smtClean="0">
                          <a:effectLst/>
                          <a:latin typeface="Arial" panose="020B0604020202020204" pitchFamily="34" charset="0"/>
                          <a:ea typeface="MS Mincho" panose="02020609040205080304" pitchFamily="49" charset="-128"/>
                          <a:cs typeface="Times New Roman" panose="02020603050405020304" pitchFamily="18" charset="0"/>
                        </a:rPr>
                        <a:t>Exact</a:t>
                      </a:r>
                      <a:endParaRPr lang="de-DE" sz="1600" dirty="0">
                        <a:effectLst/>
                        <a:latin typeface="Arial" panose="020B0604020202020204" pitchFamily="34" charset="0"/>
                        <a:ea typeface="MS Mincho" panose="02020609040205080304" pitchFamily="49" charset="-128"/>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tabLst>
                          <a:tab pos="1961515" algn="l"/>
                        </a:tabLst>
                      </a:pPr>
                      <a:r>
                        <a:rPr lang="de-DE" sz="1600" dirty="0">
                          <a:effectLst/>
                          <a:latin typeface="Arial" panose="020B0604020202020204" pitchFamily="34" charset="0"/>
                          <a:ea typeface="MS Mincho" panose="02020609040205080304" pitchFamily="49" charset="-128"/>
                          <a:cs typeface="Times New Roman" panose="02020603050405020304" pitchFamily="18" charset="0"/>
                        </a:rPr>
                        <a:t>500 g</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tabLst>
                          <a:tab pos="1961515" algn="l"/>
                        </a:tabLst>
                      </a:pPr>
                      <a:r>
                        <a:rPr lang="de-DE" sz="1600" dirty="0">
                          <a:effectLst/>
                          <a:latin typeface="Arial" panose="020B0604020202020204" pitchFamily="34" charset="0"/>
                          <a:ea typeface="MS Mincho" panose="02020609040205080304" pitchFamily="49" charset="-128"/>
                          <a:cs typeface="Times New Roman" panose="02020603050405020304" pitchFamily="18" charset="0"/>
                        </a:rPr>
                        <a:t>497 g</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tabLst>
                          <a:tab pos="1961515" algn="l"/>
                        </a:tabLst>
                      </a:pPr>
                      <a:r>
                        <a:rPr lang="de-DE" sz="1600" dirty="0">
                          <a:effectLst/>
                          <a:latin typeface="Arial" panose="020B0604020202020204" pitchFamily="34" charset="0"/>
                          <a:ea typeface="MS Mincho" panose="02020609040205080304" pitchFamily="49" charset="-128"/>
                          <a:cs typeface="Times New Roman" panose="02020603050405020304" pitchFamily="18" charset="0"/>
                        </a:rPr>
                        <a:t>494 g</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tabLst>
                          <a:tab pos="1961515" algn="l"/>
                        </a:tabLst>
                      </a:pPr>
                      <a:r>
                        <a:rPr lang="de-DE" sz="1600" dirty="0">
                          <a:effectLst/>
                          <a:latin typeface="Arial" panose="020B0604020202020204" pitchFamily="34" charset="0"/>
                          <a:ea typeface="MS Mincho" panose="02020609040205080304" pitchFamily="49" charset="-128"/>
                          <a:cs typeface="Times New Roman" panose="02020603050405020304" pitchFamily="18" charset="0"/>
                        </a:rPr>
                        <a:t>491 g</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tabLst>
                          <a:tab pos="1961515" algn="l"/>
                        </a:tabLst>
                      </a:pPr>
                      <a:r>
                        <a:rPr lang="de-DE" sz="1600" dirty="0">
                          <a:effectLst/>
                          <a:latin typeface="Arial" panose="020B0604020202020204" pitchFamily="34" charset="0"/>
                          <a:ea typeface="MS Mincho" panose="02020609040205080304" pitchFamily="49" charset="-128"/>
                          <a:cs typeface="Times New Roman" panose="02020603050405020304" pitchFamily="18" charset="0"/>
                        </a:rPr>
                        <a:t>488 g</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tabLst>
                          <a:tab pos="1961515" algn="l"/>
                        </a:tabLst>
                      </a:pPr>
                      <a:r>
                        <a:rPr lang="de-DE" sz="1600" dirty="0">
                          <a:effectLst/>
                          <a:latin typeface="Arial" panose="020B0604020202020204" pitchFamily="34" charset="0"/>
                          <a:ea typeface="MS Mincho" panose="02020609040205080304" pitchFamily="49" charset="-128"/>
                          <a:cs typeface="Times New Roman" panose="02020603050405020304" pitchFamily="18" charset="0"/>
                        </a:rPr>
                        <a:t>…</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61515">
                <a:tc>
                  <a:txBody>
                    <a:bodyPr/>
                    <a:lstStyle/>
                    <a:p>
                      <a:pPr>
                        <a:spcAft>
                          <a:spcPts val="0"/>
                        </a:spcAft>
                        <a:tabLst>
                          <a:tab pos="1961515" algn="l"/>
                        </a:tabLst>
                      </a:pPr>
                      <a:r>
                        <a:rPr lang="de-DE" sz="1600" b="1" dirty="0" smtClean="0">
                          <a:effectLst/>
                          <a:latin typeface="Arial" panose="020B0604020202020204" pitchFamily="34" charset="0"/>
                          <a:ea typeface="MS Mincho" panose="02020609040205080304" pitchFamily="49" charset="-128"/>
                          <a:cs typeface="Times New Roman" panose="02020603050405020304" pitchFamily="18" charset="0"/>
                        </a:rPr>
                        <a:t>Rounded</a:t>
                      </a:r>
                      <a:endParaRPr lang="de-DE" sz="1600" dirty="0">
                        <a:effectLst/>
                        <a:latin typeface="Arial" panose="020B0604020202020204" pitchFamily="34" charset="0"/>
                        <a:ea typeface="MS Mincho" panose="02020609040205080304" pitchFamily="49" charset="-128"/>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tabLst>
                          <a:tab pos="1961515" algn="l"/>
                        </a:tabLst>
                      </a:pPr>
                      <a:r>
                        <a:rPr lang="de-DE" sz="1600" dirty="0">
                          <a:effectLst/>
                          <a:latin typeface="Arial" panose="020B0604020202020204" pitchFamily="34" charset="0"/>
                          <a:ea typeface="MS Mincho" panose="02020609040205080304" pitchFamily="49" charset="-128"/>
                          <a:cs typeface="Times New Roman" panose="02020603050405020304" pitchFamily="18" charset="0"/>
                        </a:rPr>
                        <a:t>500 g</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tabLst>
                          <a:tab pos="1961515" algn="l"/>
                        </a:tabLst>
                      </a:pPr>
                      <a:r>
                        <a:rPr lang="de-DE" sz="1600" dirty="0">
                          <a:effectLst/>
                          <a:latin typeface="Arial" panose="020B0604020202020204" pitchFamily="34" charset="0"/>
                          <a:ea typeface="MS Mincho" panose="02020609040205080304" pitchFamily="49" charset="-128"/>
                          <a:cs typeface="Times New Roman" panose="02020603050405020304" pitchFamily="18" charset="0"/>
                        </a:rPr>
                        <a:t>500 g</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tabLst>
                          <a:tab pos="1961515" algn="l"/>
                        </a:tabLst>
                      </a:pPr>
                      <a:r>
                        <a:rPr lang="de-DE" sz="1600" dirty="0">
                          <a:effectLst/>
                          <a:latin typeface="Arial" panose="020B0604020202020204" pitchFamily="34" charset="0"/>
                          <a:ea typeface="MS Mincho" panose="02020609040205080304" pitchFamily="49" charset="-128"/>
                          <a:cs typeface="Times New Roman" panose="02020603050405020304" pitchFamily="18" charset="0"/>
                        </a:rPr>
                        <a:t>490 g</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tabLst>
                          <a:tab pos="1961515" algn="l"/>
                        </a:tabLst>
                      </a:pPr>
                      <a:r>
                        <a:rPr lang="de-DE" sz="1600" dirty="0">
                          <a:effectLst/>
                          <a:latin typeface="Arial" panose="020B0604020202020204" pitchFamily="34" charset="0"/>
                          <a:ea typeface="MS Mincho" panose="02020609040205080304" pitchFamily="49" charset="-128"/>
                          <a:cs typeface="Times New Roman" panose="02020603050405020304" pitchFamily="18" charset="0"/>
                        </a:rPr>
                        <a:t>490 g</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tabLst>
                          <a:tab pos="1961515" algn="l"/>
                        </a:tabLst>
                      </a:pPr>
                      <a:r>
                        <a:rPr lang="de-DE" sz="1600" dirty="0">
                          <a:effectLst/>
                          <a:latin typeface="Arial" panose="020B0604020202020204" pitchFamily="34" charset="0"/>
                          <a:ea typeface="MS Mincho" panose="02020609040205080304" pitchFamily="49" charset="-128"/>
                          <a:cs typeface="Times New Roman" panose="02020603050405020304" pitchFamily="18" charset="0"/>
                        </a:rPr>
                        <a:t>490 g</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tabLst>
                          <a:tab pos="1961515" algn="l"/>
                        </a:tabLst>
                      </a:pPr>
                      <a:r>
                        <a:rPr lang="de-DE" sz="1600" dirty="0">
                          <a:effectLst/>
                          <a:latin typeface="Arial" panose="020B0604020202020204" pitchFamily="34" charset="0"/>
                          <a:ea typeface="MS Mincho" panose="02020609040205080304" pitchFamily="49" charset="-128"/>
                          <a:cs typeface="Times New Roman" panose="02020603050405020304" pitchFamily="18" charset="0"/>
                        </a:rPr>
                        <a:t>…</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13" name="Pfeil nach rechts 12">
            <a:hlinkClick r:id="" action="ppaction://hlinkshowjump?jump=lastslideviewed"/>
          </p:cNvPr>
          <p:cNvSpPr/>
          <p:nvPr/>
        </p:nvSpPr>
        <p:spPr>
          <a:xfrm rot="10800000">
            <a:off x="7907271" y="6060460"/>
            <a:ext cx="794641" cy="77724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endParaRPr>
          </a:p>
        </p:txBody>
      </p:sp>
      <p:pic>
        <p:nvPicPr>
          <p:cNvPr id="12" name="Grafik 6">
            <a:hlinkClick r:id="rId2" action="ppaction://hlinksldjump"/>
          </p:cNvPr>
          <p:cNvPicPr>
            <a:picLocks noChangeAspect="1"/>
          </p:cNvPicPr>
          <p:nvPr/>
        </p:nvPicPr>
        <p:blipFill>
          <a:blip r:embed="rId3" cstate="print">
            <a:extLst>
              <a:ext uri="{28A0092B-C50C-407E-A947-70E740481C1C}">
                <a14:useLocalDpi xmlns:a14="http://schemas.microsoft.com/office/drawing/2010/main" val="0"/>
              </a:ext>
            </a:extLst>
          </a:blip>
          <a:srcRect r="64638"/>
          <a:stretch>
            <a:fillRect/>
          </a:stretch>
        </p:blipFill>
        <p:spPr bwMode="auto">
          <a:xfrm>
            <a:off x="8197881" y="279401"/>
            <a:ext cx="955644" cy="10636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684552473"/>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hteck 8"/>
          <p:cNvSpPr/>
          <p:nvPr/>
        </p:nvSpPr>
        <p:spPr>
          <a:xfrm>
            <a:off x="0" y="0"/>
            <a:ext cx="9144000" cy="1514475"/>
          </a:xfrm>
          <a:prstGeom prst="rect">
            <a:avLst/>
          </a:prstGeom>
          <a:solidFill>
            <a:schemeClr val="accent6">
              <a:lumMod val="20000"/>
              <a:lumOff val="80000"/>
            </a:schemeClr>
          </a:solidFill>
          <a:ln>
            <a:solidFill>
              <a:srgbClr val="D9D9D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endParaRPr>
          </a:p>
        </p:txBody>
      </p:sp>
      <p:cxnSp>
        <p:nvCxnSpPr>
          <p:cNvPr id="8" name="Gerader Verbinder 7"/>
          <p:cNvCxnSpPr/>
          <p:nvPr/>
        </p:nvCxnSpPr>
        <p:spPr>
          <a:xfrm>
            <a:off x="0" y="1514475"/>
            <a:ext cx="9144000" cy="0"/>
          </a:xfrm>
          <a:prstGeom prst="line">
            <a:avLst/>
          </a:prstGeom>
          <a:ln w="76200">
            <a:solidFill>
              <a:srgbClr val="1F497D"/>
            </a:solidFill>
          </a:ln>
        </p:spPr>
        <p:style>
          <a:lnRef idx="1">
            <a:schemeClr val="accent1"/>
          </a:lnRef>
          <a:fillRef idx="0">
            <a:schemeClr val="accent1"/>
          </a:fillRef>
          <a:effectRef idx="0">
            <a:schemeClr val="accent1"/>
          </a:effectRef>
          <a:fontRef idx="minor">
            <a:schemeClr val="tx1"/>
          </a:fontRef>
        </p:style>
      </p:cxnSp>
      <p:sp>
        <p:nvSpPr>
          <p:cNvPr id="4" name="Titel 3"/>
          <p:cNvSpPr>
            <a:spLocks noGrp="1"/>
          </p:cNvSpPr>
          <p:nvPr>
            <p:ph type="title"/>
          </p:nvPr>
        </p:nvSpPr>
        <p:spPr>
          <a:xfrm>
            <a:off x="1714500" y="279401"/>
            <a:ext cx="5734050" cy="1063624"/>
          </a:xfrm>
        </p:spPr>
        <p:txBody>
          <a:bodyPr/>
          <a:lstStyle/>
          <a:p>
            <a:pPr algn="ctr"/>
            <a:r>
              <a:rPr lang="de-DE" dirty="0" smtClean="0"/>
              <a:t>GTK</a:t>
            </a:r>
            <a:endParaRPr lang="de-DE" dirty="0"/>
          </a:p>
        </p:txBody>
      </p:sp>
      <p:sp>
        <p:nvSpPr>
          <p:cNvPr id="6" name="Rechteck 5"/>
          <p:cNvSpPr/>
          <p:nvPr/>
        </p:nvSpPr>
        <p:spPr>
          <a:xfrm flipH="1" flipV="1">
            <a:off x="0" y="0"/>
            <a:ext cx="9144000" cy="6858000"/>
          </a:xfrm>
          <a:prstGeom prst="rect">
            <a:avLst/>
          </a:prstGeom>
          <a:no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endParaRPr>
          </a:p>
        </p:txBody>
      </p:sp>
      <p:sp>
        <p:nvSpPr>
          <p:cNvPr id="10" name="Textfeld 9"/>
          <p:cNvSpPr txBox="1"/>
          <p:nvPr/>
        </p:nvSpPr>
        <p:spPr>
          <a:xfrm>
            <a:off x="333375" y="419100"/>
            <a:ext cx="1371600" cy="707886"/>
          </a:xfrm>
          <a:prstGeom prst="rect">
            <a:avLst/>
          </a:prstGeom>
          <a:noFill/>
        </p:spPr>
        <p:txBody>
          <a:bodyPr wrap="square" rtlCol="0">
            <a:spAutoFit/>
          </a:bodyPr>
          <a:lstStyle/>
          <a:p>
            <a:r>
              <a:rPr lang="de-DE" sz="4000" b="1" dirty="0" smtClean="0">
                <a:solidFill>
                  <a:schemeClr val="accent2"/>
                </a:solidFill>
                <a:latin typeface="Arial" panose="020B0604020202020204" pitchFamily="34" charset="0"/>
              </a:rPr>
              <a:t>A5.2</a:t>
            </a:r>
            <a:endParaRPr lang="de-DE" sz="4000" b="1" dirty="0">
              <a:solidFill>
                <a:schemeClr val="accent2"/>
              </a:solidFill>
              <a:latin typeface="Arial" panose="020B0604020202020204" pitchFamily="34" charset="0"/>
            </a:endParaRPr>
          </a:p>
        </p:txBody>
      </p:sp>
      <p:sp>
        <p:nvSpPr>
          <p:cNvPr id="16" name="Textfeld 15"/>
          <p:cNvSpPr txBox="1"/>
          <p:nvPr/>
        </p:nvSpPr>
        <p:spPr>
          <a:xfrm>
            <a:off x="7448550" y="188267"/>
            <a:ext cx="1398140" cy="461665"/>
          </a:xfrm>
          <a:prstGeom prst="rect">
            <a:avLst/>
          </a:prstGeom>
          <a:noFill/>
        </p:spPr>
        <p:txBody>
          <a:bodyPr wrap="none" rtlCol="0">
            <a:spAutoFit/>
          </a:bodyPr>
          <a:lstStyle/>
          <a:p>
            <a:r>
              <a:rPr lang="de-DE" sz="2400" b="1" dirty="0" smtClean="0">
                <a:solidFill>
                  <a:schemeClr val="accent1">
                    <a:lumMod val="50000"/>
                  </a:schemeClr>
                </a:solidFill>
                <a:latin typeface="Arial" panose="020B0604020202020204" pitchFamily="34" charset="0"/>
              </a:rPr>
              <a:t>FaSMEd</a:t>
            </a:r>
            <a:endParaRPr lang="de-DE" sz="2400" b="1" dirty="0">
              <a:solidFill>
                <a:schemeClr val="accent1">
                  <a:lumMod val="50000"/>
                </a:schemeClr>
              </a:solidFill>
              <a:latin typeface="Arial" panose="020B0604020202020204" pitchFamily="34" charset="0"/>
            </a:endParaRPr>
          </a:p>
        </p:txBody>
      </p:sp>
      <p:sp>
        <p:nvSpPr>
          <p:cNvPr id="11" name="Inhaltsplatzhalter 13"/>
          <p:cNvSpPr>
            <a:spLocks noGrp="1"/>
          </p:cNvSpPr>
          <p:nvPr>
            <p:ph idx="1"/>
          </p:nvPr>
        </p:nvSpPr>
        <p:spPr>
          <a:xfrm>
            <a:off x="333374" y="1730514"/>
            <a:ext cx="8463154" cy="4761726"/>
          </a:xfrm>
        </p:spPr>
        <p:txBody>
          <a:bodyPr>
            <a:normAutofit lnSpcReduction="10000"/>
          </a:bodyPr>
          <a:lstStyle/>
          <a:p>
            <a:pPr marL="0" indent="0">
              <a:buNone/>
            </a:pPr>
            <a:r>
              <a:rPr lang="en-US" b="1" dirty="0"/>
              <a:t>a) </a:t>
            </a:r>
            <a:r>
              <a:rPr lang="en-US" dirty="0"/>
              <a:t>In order to compare the </a:t>
            </a:r>
            <a:r>
              <a:rPr lang="en-US" dirty="0" smtClean="0"/>
              <a:t>results, </a:t>
            </a:r>
            <a:r>
              <a:rPr lang="en-US" dirty="0"/>
              <a:t>it’s important to </a:t>
            </a:r>
            <a:r>
              <a:rPr lang="en-US" dirty="0" smtClean="0"/>
              <a:t>collect them </a:t>
            </a:r>
            <a:r>
              <a:rPr lang="en-US" dirty="0"/>
              <a:t>under the same </a:t>
            </a:r>
            <a:r>
              <a:rPr lang="en-US" dirty="0" smtClean="0"/>
              <a:t>conditions. Therefore you </a:t>
            </a:r>
            <a:r>
              <a:rPr lang="en-US" dirty="0"/>
              <a:t>have to remove the weight of the petri dish from the measured weight to achieve proper results. </a:t>
            </a:r>
            <a:endParaRPr lang="de-DE" dirty="0"/>
          </a:p>
          <a:p>
            <a:pPr marL="0" indent="0">
              <a:buNone/>
            </a:pPr>
            <a:r>
              <a:rPr lang="en-US" dirty="0"/>
              <a:t> </a:t>
            </a:r>
            <a:endParaRPr lang="de-DE" dirty="0"/>
          </a:p>
          <a:p>
            <a:pPr marL="0" indent="0">
              <a:buNone/>
            </a:pPr>
            <a:r>
              <a:rPr lang="en-US" dirty="0"/>
              <a:t> </a:t>
            </a:r>
            <a:endParaRPr lang="de-DE" dirty="0"/>
          </a:p>
          <a:p>
            <a:pPr marL="0" indent="0">
              <a:buNone/>
            </a:pPr>
            <a:r>
              <a:rPr lang="en-US" b="1" dirty="0"/>
              <a:t>b) </a:t>
            </a:r>
            <a:r>
              <a:rPr lang="en-US" dirty="0"/>
              <a:t>For precise and clean working it is important to weigh the apple on a petri dish. It is useful to weigh the petri dish before the experiment and subtract this weight from the determined total weight of each measurement. Thereby you can determine the weight of the apple itself.</a:t>
            </a:r>
            <a:endParaRPr lang="de-DE" dirty="0"/>
          </a:p>
          <a:p>
            <a:pPr marL="0" indent="0">
              <a:buNone/>
            </a:pPr>
            <a:endParaRPr lang="de-DE" dirty="0"/>
          </a:p>
        </p:txBody>
      </p:sp>
      <p:sp>
        <p:nvSpPr>
          <p:cNvPr id="12" name="Pfeil nach rechts 11">
            <a:hlinkClick r:id="" action="ppaction://hlinkshowjump?jump=lastslideviewed"/>
          </p:cNvPr>
          <p:cNvSpPr/>
          <p:nvPr/>
        </p:nvSpPr>
        <p:spPr>
          <a:xfrm rot="10800000">
            <a:off x="7907271" y="5943230"/>
            <a:ext cx="794641" cy="77724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endParaRPr>
          </a:p>
        </p:txBody>
      </p:sp>
      <p:pic>
        <p:nvPicPr>
          <p:cNvPr id="13" name="Grafik 6">
            <a:hlinkClick r:id="rId2" action="ppaction://hlinksldjump"/>
          </p:cNvPr>
          <p:cNvPicPr>
            <a:picLocks noChangeAspect="1"/>
          </p:cNvPicPr>
          <p:nvPr/>
        </p:nvPicPr>
        <p:blipFill>
          <a:blip r:embed="rId3" cstate="print">
            <a:extLst>
              <a:ext uri="{28A0092B-C50C-407E-A947-70E740481C1C}">
                <a14:useLocalDpi xmlns:a14="http://schemas.microsoft.com/office/drawing/2010/main" val="0"/>
              </a:ext>
            </a:extLst>
          </a:blip>
          <a:srcRect r="64638"/>
          <a:stretch>
            <a:fillRect/>
          </a:stretch>
        </p:blipFill>
        <p:spPr bwMode="auto">
          <a:xfrm>
            <a:off x="8197881" y="279401"/>
            <a:ext cx="955644" cy="10636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922179342"/>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hteck 8"/>
          <p:cNvSpPr/>
          <p:nvPr/>
        </p:nvSpPr>
        <p:spPr>
          <a:xfrm>
            <a:off x="0" y="0"/>
            <a:ext cx="9144000" cy="1514475"/>
          </a:xfrm>
          <a:prstGeom prst="rect">
            <a:avLst/>
          </a:prstGeom>
          <a:solidFill>
            <a:schemeClr val="accent6">
              <a:lumMod val="20000"/>
              <a:lumOff val="80000"/>
            </a:schemeClr>
          </a:solidFill>
          <a:ln>
            <a:solidFill>
              <a:srgbClr val="D9D9D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endParaRPr>
          </a:p>
        </p:txBody>
      </p:sp>
      <p:cxnSp>
        <p:nvCxnSpPr>
          <p:cNvPr id="8" name="Gerader Verbinder 7"/>
          <p:cNvCxnSpPr/>
          <p:nvPr/>
        </p:nvCxnSpPr>
        <p:spPr>
          <a:xfrm>
            <a:off x="0" y="1514475"/>
            <a:ext cx="9144000" cy="0"/>
          </a:xfrm>
          <a:prstGeom prst="line">
            <a:avLst/>
          </a:prstGeom>
          <a:ln w="76200">
            <a:solidFill>
              <a:srgbClr val="1F497D"/>
            </a:solidFill>
          </a:ln>
        </p:spPr>
        <p:style>
          <a:lnRef idx="1">
            <a:schemeClr val="accent1"/>
          </a:lnRef>
          <a:fillRef idx="0">
            <a:schemeClr val="accent1"/>
          </a:fillRef>
          <a:effectRef idx="0">
            <a:schemeClr val="accent1"/>
          </a:effectRef>
          <a:fontRef idx="minor">
            <a:schemeClr val="tx1"/>
          </a:fontRef>
        </p:style>
      </p:cxnSp>
      <p:sp>
        <p:nvSpPr>
          <p:cNvPr id="4" name="Titel 3"/>
          <p:cNvSpPr>
            <a:spLocks noGrp="1"/>
          </p:cNvSpPr>
          <p:nvPr>
            <p:ph type="title"/>
          </p:nvPr>
        </p:nvSpPr>
        <p:spPr>
          <a:xfrm>
            <a:off x="1714500" y="279401"/>
            <a:ext cx="5734050" cy="1063624"/>
          </a:xfrm>
        </p:spPr>
        <p:txBody>
          <a:bodyPr/>
          <a:lstStyle/>
          <a:p>
            <a:pPr algn="ctr"/>
            <a:r>
              <a:rPr lang="de-DE" dirty="0" smtClean="0"/>
              <a:t>GTK</a:t>
            </a:r>
            <a:endParaRPr lang="de-DE" dirty="0"/>
          </a:p>
        </p:txBody>
      </p:sp>
      <p:sp>
        <p:nvSpPr>
          <p:cNvPr id="6" name="Rechteck 5"/>
          <p:cNvSpPr/>
          <p:nvPr/>
        </p:nvSpPr>
        <p:spPr>
          <a:xfrm flipH="1" flipV="1">
            <a:off x="0" y="0"/>
            <a:ext cx="9144000" cy="6858000"/>
          </a:xfrm>
          <a:prstGeom prst="rect">
            <a:avLst/>
          </a:prstGeom>
          <a:no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endParaRPr>
          </a:p>
        </p:txBody>
      </p:sp>
      <p:sp>
        <p:nvSpPr>
          <p:cNvPr id="10" name="Textfeld 9"/>
          <p:cNvSpPr txBox="1"/>
          <p:nvPr/>
        </p:nvSpPr>
        <p:spPr>
          <a:xfrm>
            <a:off x="333375" y="419100"/>
            <a:ext cx="1381125" cy="707886"/>
          </a:xfrm>
          <a:prstGeom prst="rect">
            <a:avLst/>
          </a:prstGeom>
          <a:noFill/>
        </p:spPr>
        <p:txBody>
          <a:bodyPr wrap="square" rtlCol="0">
            <a:spAutoFit/>
          </a:bodyPr>
          <a:lstStyle/>
          <a:p>
            <a:r>
              <a:rPr lang="de-DE" sz="4000" b="1" dirty="0" smtClean="0">
                <a:solidFill>
                  <a:schemeClr val="accent2"/>
                </a:solidFill>
                <a:latin typeface="Arial" panose="020B0604020202020204" pitchFamily="34" charset="0"/>
              </a:rPr>
              <a:t>A7.1</a:t>
            </a:r>
            <a:endParaRPr lang="de-DE" sz="4000" b="1" dirty="0">
              <a:solidFill>
                <a:schemeClr val="accent2"/>
              </a:solidFill>
              <a:latin typeface="Arial" panose="020B0604020202020204" pitchFamily="34" charset="0"/>
            </a:endParaRPr>
          </a:p>
        </p:txBody>
      </p:sp>
      <p:sp>
        <p:nvSpPr>
          <p:cNvPr id="16" name="Textfeld 15"/>
          <p:cNvSpPr txBox="1"/>
          <p:nvPr/>
        </p:nvSpPr>
        <p:spPr>
          <a:xfrm>
            <a:off x="7448550" y="188267"/>
            <a:ext cx="1398140" cy="461665"/>
          </a:xfrm>
          <a:prstGeom prst="rect">
            <a:avLst/>
          </a:prstGeom>
          <a:noFill/>
        </p:spPr>
        <p:txBody>
          <a:bodyPr wrap="none" rtlCol="0">
            <a:spAutoFit/>
          </a:bodyPr>
          <a:lstStyle/>
          <a:p>
            <a:r>
              <a:rPr lang="de-DE" sz="2400" b="1" dirty="0" smtClean="0">
                <a:solidFill>
                  <a:schemeClr val="accent1">
                    <a:lumMod val="50000"/>
                  </a:schemeClr>
                </a:solidFill>
                <a:latin typeface="Arial" panose="020B0604020202020204" pitchFamily="34" charset="0"/>
              </a:rPr>
              <a:t>FaSMEd</a:t>
            </a:r>
            <a:endParaRPr lang="de-DE" sz="2400" b="1" dirty="0">
              <a:solidFill>
                <a:schemeClr val="accent1">
                  <a:lumMod val="50000"/>
                </a:schemeClr>
              </a:solidFill>
              <a:latin typeface="Arial" panose="020B0604020202020204" pitchFamily="34" charset="0"/>
            </a:endParaRPr>
          </a:p>
        </p:txBody>
      </p:sp>
      <p:sp>
        <p:nvSpPr>
          <p:cNvPr id="11" name="Inhaltsplatzhalter 13"/>
          <p:cNvSpPr>
            <a:spLocks noGrp="1"/>
          </p:cNvSpPr>
          <p:nvPr>
            <p:ph idx="1"/>
          </p:nvPr>
        </p:nvSpPr>
        <p:spPr>
          <a:xfrm>
            <a:off x="333374" y="1730514"/>
            <a:ext cx="8463154" cy="4761726"/>
          </a:xfrm>
        </p:spPr>
        <p:txBody>
          <a:bodyPr/>
          <a:lstStyle/>
          <a:p>
            <a:pPr marL="0" indent="0" algn="just">
              <a:lnSpc>
                <a:spcPct val="150000"/>
              </a:lnSpc>
              <a:buNone/>
            </a:pPr>
            <a:r>
              <a:rPr lang="en-US" sz="2000" dirty="0"/>
              <a:t>A </a:t>
            </a:r>
            <a:r>
              <a:rPr lang="en-US" sz="2000" b="1" dirty="0"/>
              <a:t>line graph </a:t>
            </a:r>
            <a:r>
              <a:rPr lang="en-US" sz="2000" dirty="0"/>
              <a:t>illustrates the (time-dependent) course of items. If the measured items are </a:t>
            </a:r>
            <a:r>
              <a:rPr lang="en-US" sz="2000" dirty="0" smtClean="0"/>
              <a:t>interdependent </a:t>
            </a:r>
            <a:r>
              <a:rPr lang="en-US" sz="2000" dirty="0"/>
              <a:t>you can connect them to a line.</a:t>
            </a:r>
            <a:endParaRPr lang="de-DE" sz="2000" dirty="0"/>
          </a:p>
          <a:p>
            <a:pPr marL="0" indent="0" algn="just">
              <a:lnSpc>
                <a:spcPct val="150000"/>
              </a:lnSpc>
              <a:spcAft>
                <a:spcPts val="0"/>
              </a:spcAft>
              <a:buNone/>
            </a:pPr>
            <a:r>
              <a:rPr lang="de-DE" sz="2000" b="1" u="sng" dirty="0" err="1" smtClean="0">
                <a:ea typeface="MS Mincho" panose="02020609040205080304" pitchFamily="49" charset="-128"/>
                <a:cs typeface="Times New Roman" panose="02020603050405020304" pitchFamily="18" charset="0"/>
              </a:rPr>
              <a:t>Example</a:t>
            </a:r>
            <a:r>
              <a:rPr lang="de-DE" sz="2000" b="1" u="sng" dirty="0" smtClean="0">
                <a:ea typeface="MS Mincho" panose="02020609040205080304" pitchFamily="49" charset="-128"/>
                <a:cs typeface="Times New Roman" panose="02020603050405020304" pitchFamily="18" charset="0"/>
              </a:rPr>
              <a:t>:</a:t>
            </a:r>
            <a:endParaRPr lang="de-DE" sz="2000" b="1" u="sng" dirty="0">
              <a:ea typeface="MS Mincho" panose="02020609040205080304" pitchFamily="49" charset="-128"/>
              <a:cs typeface="Times New Roman" panose="02020603050405020304" pitchFamily="18" charset="0"/>
            </a:endParaRPr>
          </a:p>
          <a:p>
            <a:pPr marL="0" indent="0">
              <a:buNone/>
            </a:pPr>
            <a:endParaRPr lang="de-DE" dirty="0"/>
          </a:p>
        </p:txBody>
      </p:sp>
      <p:graphicFrame>
        <p:nvGraphicFramePr>
          <p:cNvPr id="12" name="Diagramm 11"/>
          <p:cNvGraphicFramePr/>
          <p:nvPr>
            <p:extLst>
              <p:ext uri="{D42A27DB-BD31-4B8C-83A1-F6EECF244321}">
                <p14:modId xmlns:p14="http://schemas.microsoft.com/office/powerpoint/2010/main" val="1856355611"/>
              </p:ext>
            </p:extLst>
          </p:nvPr>
        </p:nvGraphicFramePr>
        <p:xfrm>
          <a:off x="2443175" y="3414745"/>
          <a:ext cx="4648090" cy="2762120"/>
        </p:xfrm>
        <a:graphic>
          <a:graphicData uri="http://schemas.openxmlformats.org/drawingml/2006/chart">
            <c:chart xmlns:c="http://schemas.openxmlformats.org/drawingml/2006/chart" xmlns:r="http://schemas.openxmlformats.org/officeDocument/2006/relationships" r:id="rId2"/>
          </a:graphicData>
        </a:graphic>
      </p:graphicFrame>
      <p:sp>
        <p:nvSpPr>
          <p:cNvPr id="13" name="Pfeil nach rechts 12">
            <a:hlinkClick r:id="" action="ppaction://hlinkshowjump?jump=lastslideviewed"/>
          </p:cNvPr>
          <p:cNvSpPr/>
          <p:nvPr/>
        </p:nvSpPr>
        <p:spPr>
          <a:xfrm rot="10800000">
            <a:off x="333374" y="5715000"/>
            <a:ext cx="794641" cy="77724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endParaRPr>
          </a:p>
        </p:txBody>
      </p:sp>
      <p:sp>
        <p:nvSpPr>
          <p:cNvPr id="22" name="Pfeil nach rechts 21">
            <a:hlinkClick r:id="rId3" action="ppaction://hlinksldjump"/>
          </p:cNvPr>
          <p:cNvSpPr/>
          <p:nvPr/>
        </p:nvSpPr>
        <p:spPr>
          <a:xfrm>
            <a:off x="7548563" y="5442433"/>
            <a:ext cx="1252728" cy="122529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latin typeface="Arial" panose="020B0604020202020204" pitchFamily="34" charset="0"/>
              </a:rPr>
              <a:t>A8</a:t>
            </a:r>
            <a:endParaRPr lang="de-DE" dirty="0">
              <a:latin typeface="Arial" panose="020B0604020202020204" pitchFamily="34" charset="0"/>
            </a:endParaRPr>
          </a:p>
        </p:txBody>
      </p:sp>
      <p:pic>
        <p:nvPicPr>
          <p:cNvPr id="14" name="Grafik 6">
            <a:hlinkClick r:id="rId4" action="ppaction://hlinksldjump"/>
          </p:cNvPr>
          <p:cNvPicPr>
            <a:picLocks noChangeAspect="1"/>
          </p:cNvPicPr>
          <p:nvPr/>
        </p:nvPicPr>
        <p:blipFill>
          <a:blip r:embed="rId5" cstate="print">
            <a:extLst>
              <a:ext uri="{28A0092B-C50C-407E-A947-70E740481C1C}">
                <a14:useLocalDpi xmlns:a14="http://schemas.microsoft.com/office/drawing/2010/main" val="0"/>
              </a:ext>
            </a:extLst>
          </a:blip>
          <a:srcRect r="64638"/>
          <a:stretch>
            <a:fillRect/>
          </a:stretch>
        </p:blipFill>
        <p:spPr bwMode="auto">
          <a:xfrm>
            <a:off x="8197881" y="279401"/>
            <a:ext cx="955644" cy="10636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601706778"/>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hteck 8"/>
          <p:cNvSpPr/>
          <p:nvPr/>
        </p:nvSpPr>
        <p:spPr>
          <a:xfrm>
            <a:off x="0" y="0"/>
            <a:ext cx="9144000" cy="1514475"/>
          </a:xfrm>
          <a:prstGeom prst="rect">
            <a:avLst/>
          </a:prstGeom>
          <a:solidFill>
            <a:schemeClr val="accent6">
              <a:lumMod val="20000"/>
              <a:lumOff val="80000"/>
            </a:schemeClr>
          </a:solidFill>
          <a:ln>
            <a:solidFill>
              <a:srgbClr val="D9D9D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endParaRPr>
          </a:p>
        </p:txBody>
      </p:sp>
      <p:cxnSp>
        <p:nvCxnSpPr>
          <p:cNvPr id="8" name="Gerader Verbinder 7"/>
          <p:cNvCxnSpPr/>
          <p:nvPr/>
        </p:nvCxnSpPr>
        <p:spPr>
          <a:xfrm>
            <a:off x="0" y="1514475"/>
            <a:ext cx="9144000" cy="0"/>
          </a:xfrm>
          <a:prstGeom prst="line">
            <a:avLst/>
          </a:prstGeom>
          <a:ln w="76200">
            <a:solidFill>
              <a:srgbClr val="1F497D"/>
            </a:solidFill>
          </a:ln>
        </p:spPr>
        <p:style>
          <a:lnRef idx="1">
            <a:schemeClr val="accent1"/>
          </a:lnRef>
          <a:fillRef idx="0">
            <a:schemeClr val="accent1"/>
          </a:fillRef>
          <a:effectRef idx="0">
            <a:schemeClr val="accent1"/>
          </a:effectRef>
          <a:fontRef idx="minor">
            <a:schemeClr val="tx1"/>
          </a:fontRef>
        </p:style>
      </p:cxnSp>
      <p:sp>
        <p:nvSpPr>
          <p:cNvPr id="4" name="Titel 3"/>
          <p:cNvSpPr>
            <a:spLocks noGrp="1"/>
          </p:cNvSpPr>
          <p:nvPr>
            <p:ph type="title"/>
          </p:nvPr>
        </p:nvSpPr>
        <p:spPr>
          <a:xfrm>
            <a:off x="1714500" y="279401"/>
            <a:ext cx="5734050" cy="1063624"/>
          </a:xfrm>
        </p:spPr>
        <p:txBody>
          <a:bodyPr/>
          <a:lstStyle/>
          <a:p>
            <a:pPr algn="ctr"/>
            <a:r>
              <a:rPr lang="de-DE" dirty="0" smtClean="0"/>
              <a:t>GTK</a:t>
            </a:r>
            <a:endParaRPr lang="de-DE" dirty="0"/>
          </a:p>
        </p:txBody>
      </p:sp>
      <p:sp>
        <p:nvSpPr>
          <p:cNvPr id="6" name="Rechteck 5"/>
          <p:cNvSpPr/>
          <p:nvPr/>
        </p:nvSpPr>
        <p:spPr>
          <a:xfrm flipH="1" flipV="1">
            <a:off x="0" y="0"/>
            <a:ext cx="9144000" cy="6858000"/>
          </a:xfrm>
          <a:prstGeom prst="rect">
            <a:avLst/>
          </a:prstGeom>
          <a:no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endParaRPr>
          </a:p>
        </p:txBody>
      </p:sp>
      <p:sp>
        <p:nvSpPr>
          <p:cNvPr id="10" name="Textfeld 9"/>
          <p:cNvSpPr txBox="1"/>
          <p:nvPr/>
        </p:nvSpPr>
        <p:spPr>
          <a:xfrm>
            <a:off x="333375" y="419100"/>
            <a:ext cx="1381125" cy="707886"/>
          </a:xfrm>
          <a:prstGeom prst="rect">
            <a:avLst/>
          </a:prstGeom>
          <a:noFill/>
        </p:spPr>
        <p:txBody>
          <a:bodyPr wrap="square" rtlCol="0">
            <a:spAutoFit/>
          </a:bodyPr>
          <a:lstStyle/>
          <a:p>
            <a:r>
              <a:rPr lang="de-DE" sz="4000" b="1" dirty="0" smtClean="0">
                <a:solidFill>
                  <a:schemeClr val="accent2"/>
                </a:solidFill>
                <a:latin typeface="Arial" panose="020B0604020202020204" pitchFamily="34" charset="0"/>
              </a:rPr>
              <a:t>A7.2</a:t>
            </a:r>
            <a:endParaRPr lang="de-DE" sz="4000" b="1" dirty="0">
              <a:solidFill>
                <a:schemeClr val="accent2"/>
              </a:solidFill>
              <a:latin typeface="Arial" panose="020B0604020202020204" pitchFamily="34" charset="0"/>
            </a:endParaRPr>
          </a:p>
        </p:txBody>
      </p:sp>
      <p:sp>
        <p:nvSpPr>
          <p:cNvPr id="16" name="Textfeld 15"/>
          <p:cNvSpPr txBox="1"/>
          <p:nvPr/>
        </p:nvSpPr>
        <p:spPr>
          <a:xfrm>
            <a:off x="7448550" y="188267"/>
            <a:ext cx="1398140" cy="461665"/>
          </a:xfrm>
          <a:prstGeom prst="rect">
            <a:avLst/>
          </a:prstGeom>
          <a:noFill/>
        </p:spPr>
        <p:txBody>
          <a:bodyPr wrap="none" rtlCol="0">
            <a:spAutoFit/>
          </a:bodyPr>
          <a:lstStyle/>
          <a:p>
            <a:r>
              <a:rPr lang="de-DE" sz="2400" b="1" dirty="0" smtClean="0">
                <a:solidFill>
                  <a:schemeClr val="accent1">
                    <a:lumMod val="50000"/>
                  </a:schemeClr>
                </a:solidFill>
                <a:latin typeface="Arial" panose="020B0604020202020204" pitchFamily="34" charset="0"/>
              </a:rPr>
              <a:t>FaSMEd</a:t>
            </a:r>
            <a:endParaRPr lang="de-DE" sz="2400" b="1" dirty="0">
              <a:solidFill>
                <a:schemeClr val="accent1">
                  <a:lumMod val="50000"/>
                </a:schemeClr>
              </a:solidFill>
              <a:latin typeface="Arial" panose="020B0604020202020204" pitchFamily="34" charset="0"/>
            </a:endParaRPr>
          </a:p>
        </p:txBody>
      </p:sp>
      <p:sp>
        <p:nvSpPr>
          <p:cNvPr id="11" name="Inhaltsplatzhalter 13"/>
          <p:cNvSpPr>
            <a:spLocks noGrp="1"/>
          </p:cNvSpPr>
          <p:nvPr>
            <p:ph idx="1"/>
          </p:nvPr>
        </p:nvSpPr>
        <p:spPr>
          <a:xfrm>
            <a:off x="333374" y="1730514"/>
            <a:ext cx="8463154" cy="4761726"/>
          </a:xfrm>
        </p:spPr>
        <p:txBody>
          <a:bodyPr>
            <a:normAutofit lnSpcReduction="10000"/>
          </a:bodyPr>
          <a:lstStyle/>
          <a:p>
            <a:pPr marL="0" indent="0">
              <a:lnSpc>
                <a:spcPct val="110000"/>
              </a:lnSpc>
              <a:buNone/>
            </a:pPr>
            <a:r>
              <a:rPr lang="en-US" sz="2400" dirty="0"/>
              <a:t>A </a:t>
            </a:r>
            <a:r>
              <a:rPr lang="en-US" sz="2400" b="1" dirty="0"/>
              <a:t>pie chart </a:t>
            </a:r>
            <a:r>
              <a:rPr lang="en-US" sz="2400" dirty="0"/>
              <a:t>illustrates the ratio and proportions </a:t>
            </a:r>
            <a:r>
              <a:rPr lang="en-US" sz="2400" dirty="0" smtClean="0"/>
              <a:t>of data by </a:t>
            </a:r>
            <a:r>
              <a:rPr lang="en-US" sz="2400" dirty="0"/>
              <a:t>representing the ratio of a single value to the total.</a:t>
            </a:r>
            <a:endParaRPr lang="de-DE" sz="2400" dirty="0"/>
          </a:p>
          <a:p>
            <a:pPr marL="0" indent="0">
              <a:buNone/>
            </a:pPr>
            <a:r>
              <a:rPr lang="en-US" sz="2400" b="1" u="sng" dirty="0"/>
              <a:t>Example:</a:t>
            </a:r>
            <a:endParaRPr lang="de-DE" sz="2400" b="1" u="sng" dirty="0"/>
          </a:p>
          <a:p>
            <a:pPr marL="0" indent="0">
              <a:buNone/>
            </a:pPr>
            <a:endParaRPr lang="de-DE" dirty="0"/>
          </a:p>
          <a:p>
            <a:pPr marL="0" indent="0">
              <a:buNone/>
            </a:pPr>
            <a:endParaRPr lang="de-DE" dirty="0" smtClean="0"/>
          </a:p>
          <a:p>
            <a:pPr marL="0" indent="0">
              <a:buNone/>
            </a:pPr>
            <a:endParaRPr lang="de-DE" dirty="0" smtClean="0"/>
          </a:p>
          <a:p>
            <a:pPr marL="0" indent="0">
              <a:buNone/>
            </a:pPr>
            <a:endParaRPr lang="de-DE" dirty="0"/>
          </a:p>
          <a:p>
            <a:pPr marL="0" indent="0">
              <a:buNone/>
            </a:pPr>
            <a:endParaRPr lang="de-DE" dirty="0" smtClean="0"/>
          </a:p>
          <a:p>
            <a:pPr marL="0" indent="0">
              <a:buNone/>
            </a:pPr>
            <a:r>
              <a:rPr lang="en-US" sz="2400" b="1" dirty="0"/>
              <a:t>Note: </a:t>
            </a:r>
            <a:r>
              <a:rPr lang="en-US" sz="2400" dirty="0"/>
              <a:t>Look at your listed values. They don’t </a:t>
            </a:r>
            <a:r>
              <a:rPr lang="en-US" sz="2400" dirty="0" smtClean="0"/>
              <a:t>show </a:t>
            </a:r>
            <a:r>
              <a:rPr lang="en-US" sz="2400" dirty="0" smtClean="0"/>
              <a:t>values </a:t>
            </a:r>
            <a:r>
              <a:rPr lang="en-US" sz="2400" dirty="0"/>
              <a:t>or shares. They display the time in correspondence with the weight of the apple pieces. </a:t>
            </a:r>
            <a:endParaRPr lang="de-DE" dirty="0"/>
          </a:p>
        </p:txBody>
      </p:sp>
      <p:sp>
        <p:nvSpPr>
          <p:cNvPr id="13" name="Pfeil nach rechts 12">
            <a:hlinkClick r:id="" action="ppaction://hlinkshowjump?jump=lastslideviewed"/>
          </p:cNvPr>
          <p:cNvSpPr/>
          <p:nvPr/>
        </p:nvSpPr>
        <p:spPr>
          <a:xfrm rot="10800000">
            <a:off x="7907271" y="5943230"/>
            <a:ext cx="794641" cy="77724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endParaRPr>
          </a:p>
        </p:txBody>
      </p:sp>
      <p:pic>
        <p:nvPicPr>
          <p:cNvPr id="3" name="Grafik 2"/>
          <p:cNvPicPr>
            <a:picLocks noChangeAspect="1"/>
          </p:cNvPicPr>
          <p:nvPr/>
        </p:nvPicPr>
        <p:blipFill>
          <a:blip r:embed="rId2"/>
          <a:stretch>
            <a:fillRect/>
          </a:stretch>
        </p:blipFill>
        <p:spPr>
          <a:xfrm>
            <a:off x="2674970" y="2555032"/>
            <a:ext cx="3471746" cy="2502159"/>
          </a:xfrm>
          <a:prstGeom prst="rect">
            <a:avLst/>
          </a:prstGeom>
        </p:spPr>
      </p:pic>
      <p:pic>
        <p:nvPicPr>
          <p:cNvPr id="12" name="Grafik 6">
            <a:hlinkClick r:id="rId3" action="ppaction://hlinksldjump"/>
          </p:cNvPr>
          <p:cNvPicPr>
            <a:picLocks noChangeAspect="1"/>
          </p:cNvPicPr>
          <p:nvPr/>
        </p:nvPicPr>
        <p:blipFill>
          <a:blip r:embed="rId4" cstate="print">
            <a:extLst>
              <a:ext uri="{28A0092B-C50C-407E-A947-70E740481C1C}">
                <a14:useLocalDpi xmlns:a14="http://schemas.microsoft.com/office/drawing/2010/main" val="0"/>
              </a:ext>
            </a:extLst>
          </a:blip>
          <a:srcRect r="64638"/>
          <a:stretch>
            <a:fillRect/>
          </a:stretch>
        </p:blipFill>
        <p:spPr bwMode="auto">
          <a:xfrm>
            <a:off x="8197881" y="279401"/>
            <a:ext cx="955644" cy="10636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091719670"/>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hteck 8"/>
          <p:cNvSpPr/>
          <p:nvPr/>
        </p:nvSpPr>
        <p:spPr>
          <a:xfrm>
            <a:off x="0" y="0"/>
            <a:ext cx="9144000" cy="1514475"/>
          </a:xfrm>
          <a:prstGeom prst="rect">
            <a:avLst/>
          </a:prstGeom>
          <a:solidFill>
            <a:schemeClr val="accent6">
              <a:lumMod val="20000"/>
              <a:lumOff val="80000"/>
            </a:schemeClr>
          </a:solidFill>
          <a:ln>
            <a:solidFill>
              <a:srgbClr val="D9D9D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endParaRPr>
          </a:p>
        </p:txBody>
      </p:sp>
      <p:cxnSp>
        <p:nvCxnSpPr>
          <p:cNvPr id="8" name="Gerader Verbinder 7"/>
          <p:cNvCxnSpPr/>
          <p:nvPr/>
        </p:nvCxnSpPr>
        <p:spPr>
          <a:xfrm>
            <a:off x="0" y="1514475"/>
            <a:ext cx="9144000" cy="0"/>
          </a:xfrm>
          <a:prstGeom prst="line">
            <a:avLst/>
          </a:prstGeom>
          <a:ln w="76200">
            <a:solidFill>
              <a:srgbClr val="1F497D"/>
            </a:solidFill>
          </a:ln>
        </p:spPr>
        <p:style>
          <a:lnRef idx="1">
            <a:schemeClr val="accent1"/>
          </a:lnRef>
          <a:fillRef idx="0">
            <a:schemeClr val="accent1"/>
          </a:fillRef>
          <a:effectRef idx="0">
            <a:schemeClr val="accent1"/>
          </a:effectRef>
          <a:fontRef idx="minor">
            <a:schemeClr val="tx1"/>
          </a:fontRef>
        </p:style>
      </p:cxnSp>
      <p:sp>
        <p:nvSpPr>
          <p:cNvPr id="4" name="Titel 3"/>
          <p:cNvSpPr>
            <a:spLocks noGrp="1"/>
          </p:cNvSpPr>
          <p:nvPr>
            <p:ph type="title"/>
          </p:nvPr>
        </p:nvSpPr>
        <p:spPr>
          <a:xfrm>
            <a:off x="1714500" y="279401"/>
            <a:ext cx="5734050" cy="1063624"/>
          </a:xfrm>
        </p:spPr>
        <p:txBody>
          <a:bodyPr/>
          <a:lstStyle/>
          <a:p>
            <a:pPr algn="ctr"/>
            <a:r>
              <a:rPr lang="de-DE" dirty="0" smtClean="0"/>
              <a:t>GTK</a:t>
            </a:r>
            <a:endParaRPr lang="de-DE" dirty="0"/>
          </a:p>
        </p:txBody>
      </p:sp>
      <p:sp>
        <p:nvSpPr>
          <p:cNvPr id="6" name="Rechteck 5"/>
          <p:cNvSpPr/>
          <p:nvPr/>
        </p:nvSpPr>
        <p:spPr>
          <a:xfrm flipH="1" flipV="1">
            <a:off x="0" y="0"/>
            <a:ext cx="9144000" cy="6858000"/>
          </a:xfrm>
          <a:prstGeom prst="rect">
            <a:avLst/>
          </a:prstGeom>
          <a:no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endParaRPr>
          </a:p>
        </p:txBody>
      </p:sp>
      <p:sp>
        <p:nvSpPr>
          <p:cNvPr id="10" name="Textfeld 9"/>
          <p:cNvSpPr txBox="1"/>
          <p:nvPr/>
        </p:nvSpPr>
        <p:spPr>
          <a:xfrm>
            <a:off x="333375" y="419100"/>
            <a:ext cx="1381125" cy="707886"/>
          </a:xfrm>
          <a:prstGeom prst="rect">
            <a:avLst/>
          </a:prstGeom>
          <a:noFill/>
        </p:spPr>
        <p:txBody>
          <a:bodyPr wrap="square" rtlCol="0">
            <a:spAutoFit/>
          </a:bodyPr>
          <a:lstStyle/>
          <a:p>
            <a:r>
              <a:rPr lang="de-DE" sz="4000" b="1" dirty="0" smtClean="0">
                <a:solidFill>
                  <a:schemeClr val="accent2"/>
                </a:solidFill>
                <a:latin typeface="Arial" panose="020B0604020202020204" pitchFamily="34" charset="0"/>
              </a:rPr>
              <a:t>A7.3</a:t>
            </a:r>
            <a:endParaRPr lang="de-DE" sz="4000" b="1" dirty="0">
              <a:solidFill>
                <a:schemeClr val="accent2"/>
              </a:solidFill>
              <a:latin typeface="Arial" panose="020B0604020202020204" pitchFamily="34" charset="0"/>
            </a:endParaRPr>
          </a:p>
        </p:txBody>
      </p:sp>
      <p:sp>
        <p:nvSpPr>
          <p:cNvPr id="16" name="Textfeld 15"/>
          <p:cNvSpPr txBox="1"/>
          <p:nvPr/>
        </p:nvSpPr>
        <p:spPr>
          <a:xfrm>
            <a:off x="7448550" y="188267"/>
            <a:ext cx="1398140" cy="461665"/>
          </a:xfrm>
          <a:prstGeom prst="rect">
            <a:avLst/>
          </a:prstGeom>
          <a:noFill/>
        </p:spPr>
        <p:txBody>
          <a:bodyPr wrap="none" rtlCol="0">
            <a:spAutoFit/>
          </a:bodyPr>
          <a:lstStyle/>
          <a:p>
            <a:r>
              <a:rPr lang="de-DE" sz="2400" b="1" dirty="0" smtClean="0">
                <a:solidFill>
                  <a:schemeClr val="accent1">
                    <a:lumMod val="50000"/>
                  </a:schemeClr>
                </a:solidFill>
                <a:latin typeface="Arial" panose="020B0604020202020204" pitchFamily="34" charset="0"/>
              </a:rPr>
              <a:t>FaSMEd</a:t>
            </a:r>
            <a:endParaRPr lang="de-DE" sz="2400" b="1" dirty="0">
              <a:solidFill>
                <a:schemeClr val="accent1">
                  <a:lumMod val="50000"/>
                </a:schemeClr>
              </a:solidFill>
              <a:latin typeface="Arial" panose="020B0604020202020204" pitchFamily="34" charset="0"/>
            </a:endParaRPr>
          </a:p>
        </p:txBody>
      </p:sp>
      <p:sp>
        <p:nvSpPr>
          <p:cNvPr id="11" name="Inhaltsplatzhalter 13"/>
          <p:cNvSpPr>
            <a:spLocks noGrp="1"/>
          </p:cNvSpPr>
          <p:nvPr>
            <p:ph idx="1"/>
          </p:nvPr>
        </p:nvSpPr>
        <p:spPr>
          <a:xfrm>
            <a:off x="333374" y="1730514"/>
            <a:ext cx="8463154" cy="4761726"/>
          </a:xfrm>
        </p:spPr>
        <p:txBody>
          <a:bodyPr>
            <a:normAutofit lnSpcReduction="10000"/>
          </a:bodyPr>
          <a:lstStyle/>
          <a:p>
            <a:pPr marL="0" indent="0">
              <a:buNone/>
            </a:pPr>
            <a:r>
              <a:rPr lang="en-US" sz="2400" dirty="0"/>
              <a:t>A </a:t>
            </a:r>
            <a:r>
              <a:rPr lang="en-US" sz="2400" b="1" dirty="0"/>
              <a:t>column chart </a:t>
            </a:r>
            <a:r>
              <a:rPr lang="en-US" sz="2400" dirty="0"/>
              <a:t>is used to compare the values among themselves by displaying the quantitative frequency as columns. If you turn the column chart by 90 </a:t>
            </a:r>
            <a:r>
              <a:rPr lang="en-US" sz="2400" dirty="0" smtClean="0"/>
              <a:t>degrees, </a:t>
            </a:r>
            <a:r>
              <a:rPr lang="en-US" sz="2400" dirty="0"/>
              <a:t>you get a bar chart.</a:t>
            </a:r>
            <a:endParaRPr lang="de-DE" sz="2400" dirty="0"/>
          </a:p>
          <a:p>
            <a:pPr marL="0" indent="0">
              <a:buNone/>
            </a:pPr>
            <a:r>
              <a:rPr lang="en-US" sz="2400" b="1" u="sng" dirty="0"/>
              <a:t>Example:</a:t>
            </a:r>
            <a:endParaRPr lang="de-DE" sz="2400" b="1" u="sng" dirty="0"/>
          </a:p>
          <a:p>
            <a:pPr marL="0" indent="0">
              <a:buNone/>
            </a:pPr>
            <a:endParaRPr lang="de-DE" sz="2400" dirty="0" smtClean="0"/>
          </a:p>
          <a:p>
            <a:pPr marL="0" indent="0">
              <a:buNone/>
            </a:pPr>
            <a:endParaRPr lang="de-DE" sz="2400" dirty="0"/>
          </a:p>
          <a:p>
            <a:pPr marL="0" indent="0">
              <a:buNone/>
            </a:pPr>
            <a:endParaRPr lang="de-DE" sz="2400" dirty="0"/>
          </a:p>
          <a:p>
            <a:pPr marL="0" indent="0">
              <a:buNone/>
            </a:pPr>
            <a:endParaRPr lang="de-DE" sz="2400" dirty="0" smtClean="0"/>
          </a:p>
          <a:p>
            <a:pPr marL="0" indent="0">
              <a:buNone/>
            </a:pPr>
            <a:r>
              <a:rPr lang="en-US" sz="2400" b="1" dirty="0"/>
              <a:t>Note: </a:t>
            </a:r>
            <a:r>
              <a:rPr lang="en-US" sz="2400" dirty="0"/>
              <a:t>A column or bar chart only displays the overall change. </a:t>
            </a:r>
            <a:r>
              <a:rPr lang="en-US" sz="2400" dirty="0" smtClean="0"/>
              <a:t>However in this </a:t>
            </a:r>
            <a:r>
              <a:rPr lang="en-US" sz="2400" dirty="0"/>
              <a:t>experiment </a:t>
            </a:r>
            <a:r>
              <a:rPr lang="en-US" sz="2400" dirty="0" smtClean="0"/>
              <a:t>it’s </a:t>
            </a:r>
            <a:r>
              <a:rPr lang="en-US" sz="2400" dirty="0"/>
              <a:t>important to present the progression over time</a:t>
            </a:r>
            <a:r>
              <a:rPr lang="en-US" sz="2400" dirty="0" smtClean="0"/>
              <a:t>.</a:t>
            </a:r>
            <a:r>
              <a:rPr lang="de-DE" sz="2400" dirty="0" smtClean="0"/>
              <a:t> </a:t>
            </a:r>
            <a:endParaRPr lang="de-DE" sz="2400" dirty="0"/>
          </a:p>
          <a:p>
            <a:pPr marL="0" indent="0">
              <a:buNone/>
            </a:pPr>
            <a:endParaRPr lang="de-DE" sz="2400" dirty="0"/>
          </a:p>
        </p:txBody>
      </p:sp>
      <p:sp>
        <p:nvSpPr>
          <p:cNvPr id="13" name="Pfeil nach rechts 12">
            <a:hlinkClick r:id="" action="ppaction://hlinkshowjump?jump=lastslideviewed"/>
          </p:cNvPr>
          <p:cNvSpPr/>
          <p:nvPr/>
        </p:nvSpPr>
        <p:spPr>
          <a:xfrm rot="10800000">
            <a:off x="7907271" y="5943230"/>
            <a:ext cx="794641" cy="77724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endParaRPr>
          </a:p>
        </p:txBody>
      </p:sp>
      <p:pic>
        <p:nvPicPr>
          <p:cNvPr id="3" name="Grafik 2"/>
          <p:cNvPicPr>
            <a:picLocks noChangeAspect="1"/>
          </p:cNvPicPr>
          <p:nvPr/>
        </p:nvPicPr>
        <p:blipFill>
          <a:blip r:embed="rId2"/>
          <a:stretch>
            <a:fillRect/>
          </a:stretch>
        </p:blipFill>
        <p:spPr>
          <a:xfrm>
            <a:off x="2266299" y="2746192"/>
            <a:ext cx="5640972" cy="2181361"/>
          </a:xfrm>
          <a:prstGeom prst="rect">
            <a:avLst/>
          </a:prstGeom>
        </p:spPr>
      </p:pic>
      <p:pic>
        <p:nvPicPr>
          <p:cNvPr id="12" name="Grafik 6">
            <a:hlinkClick r:id="rId3" action="ppaction://hlinksldjump"/>
          </p:cNvPr>
          <p:cNvPicPr>
            <a:picLocks noChangeAspect="1"/>
          </p:cNvPicPr>
          <p:nvPr/>
        </p:nvPicPr>
        <p:blipFill>
          <a:blip r:embed="rId4" cstate="print">
            <a:extLst>
              <a:ext uri="{28A0092B-C50C-407E-A947-70E740481C1C}">
                <a14:useLocalDpi xmlns:a14="http://schemas.microsoft.com/office/drawing/2010/main" val="0"/>
              </a:ext>
            </a:extLst>
          </a:blip>
          <a:srcRect r="64638"/>
          <a:stretch>
            <a:fillRect/>
          </a:stretch>
        </p:blipFill>
        <p:spPr bwMode="auto">
          <a:xfrm>
            <a:off x="8197881" y="279401"/>
            <a:ext cx="955644" cy="10636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24256114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hteck 8"/>
          <p:cNvSpPr/>
          <p:nvPr/>
        </p:nvSpPr>
        <p:spPr>
          <a:xfrm>
            <a:off x="0" y="0"/>
            <a:ext cx="9144000" cy="1514475"/>
          </a:xfrm>
          <a:prstGeom prst="rect">
            <a:avLst/>
          </a:prstGeom>
          <a:solidFill>
            <a:srgbClr val="D9D9D9"/>
          </a:solidFill>
          <a:ln>
            <a:solidFill>
              <a:srgbClr val="D9D9D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endParaRPr>
          </a:p>
        </p:txBody>
      </p:sp>
      <p:cxnSp>
        <p:nvCxnSpPr>
          <p:cNvPr id="8" name="Gerader Verbinder 7"/>
          <p:cNvCxnSpPr/>
          <p:nvPr/>
        </p:nvCxnSpPr>
        <p:spPr>
          <a:xfrm>
            <a:off x="0" y="1514475"/>
            <a:ext cx="9144000" cy="0"/>
          </a:xfrm>
          <a:prstGeom prst="line">
            <a:avLst/>
          </a:prstGeom>
          <a:ln w="76200">
            <a:solidFill>
              <a:srgbClr val="1F497D"/>
            </a:solidFill>
          </a:ln>
        </p:spPr>
        <p:style>
          <a:lnRef idx="1">
            <a:schemeClr val="accent1"/>
          </a:lnRef>
          <a:fillRef idx="0">
            <a:schemeClr val="accent1"/>
          </a:fillRef>
          <a:effectRef idx="0">
            <a:schemeClr val="accent1"/>
          </a:effectRef>
          <a:fontRef idx="minor">
            <a:schemeClr val="tx1"/>
          </a:fontRef>
        </p:style>
      </p:cxnSp>
      <p:sp>
        <p:nvSpPr>
          <p:cNvPr id="4" name="Titel 3"/>
          <p:cNvSpPr>
            <a:spLocks noGrp="1"/>
          </p:cNvSpPr>
          <p:nvPr>
            <p:ph type="title"/>
          </p:nvPr>
        </p:nvSpPr>
        <p:spPr>
          <a:xfrm>
            <a:off x="1714500" y="279401"/>
            <a:ext cx="5734050" cy="1063624"/>
          </a:xfrm>
        </p:spPr>
        <p:txBody>
          <a:bodyPr/>
          <a:lstStyle/>
          <a:p>
            <a:pPr algn="ctr"/>
            <a:r>
              <a:rPr lang="de-DE" dirty="0" smtClean="0"/>
              <a:t>Solution</a:t>
            </a:r>
            <a:endParaRPr lang="de-DE" dirty="0"/>
          </a:p>
        </p:txBody>
      </p:sp>
      <p:sp>
        <p:nvSpPr>
          <p:cNvPr id="6" name="Rechteck 5"/>
          <p:cNvSpPr/>
          <p:nvPr/>
        </p:nvSpPr>
        <p:spPr>
          <a:xfrm flipH="1" flipV="1">
            <a:off x="0" y="0"/>
            <a:ext cx="9144000" cy="6858000"/>
          </a:xfrm>
          <a:prstGeom prst="rect">
            <a:avLst/>
          </a:prstGeom>
          <a:no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endParaRPr>
          </a:p>
        </p:txBody>
      </p:sp>
      <p:sp>
        <p:nvSpPr>
          <p:cNvPr id="10" name="Textfeld 9"/>
          <p:cNvSpPr txBox="1"/>
          <p:nvPr/>
        </p:nvSpPr>
        <p:spPr>
          <a:xfrm>
            <a:off x="333375" y="419100"/>
            <a:ext cx="1167179" cy="707886"/>
          </a:xfrm>
          <a:prstGeom prst="rect">
            <a:avLst/>
          </a:prstGeom>
          <a:noFill/>
        </p:spPr>
        <p:txBody>
          <a:bodyPr wrap="square" rtlCol="0">
            <a:spAutoFit/>
          </a:bodyPr>
          <a:lstStyle/>
          <a:p>
            <a:r>
              <a:rPr lang="de-DE" sz="4000" b="1" dirty="0" smtClean="0">
                <a:solidFill>
                  <a:schemeClr val="accent2"/>
                </a:solidFill>
                <a:latin typeface="Arial" panose="020B0604020202020204" pitchFamily="34" charset="0"/>
              </a:rPr>
              <a:t>A1</a:t>
            </a:r>
            <a:endParaRPr lang="de-DE" sz="4000" b="1" dirty="0">
              <a:solidFill>
                <a:schemeClr val="accent2"/>
              </a:solidFill>
              <a:latin typeface="Arial" panose="020B0604020202020204" pitchFamily="34" charset="0"/>
            </a:endParaRPr>
          </a:p>
        </p:txBody>
      </p:sp>
      <p:sp>
        <p:nvSpPr>
          <p:cNvPr id="16" name="Textfeld 15"/>
          <p:cNvSpPr txBox="1"/>
          <p:nvPr/>
        </p:nvSpPr>
        <p:spPr>
          <a:xfrm>
            <a:off x="7448550" y="188267"/>
            <a:ext cx="1398140" cy="461665"/>
          </a:xfrm>
          <a:prstGeom prst="rect">
            <a:avLst/>
          </a:prstGeom>
          <a:noFill/>
        </p:spPr>
        <p:txBody>
          <a:bodyPr wrap="none" rtlCol="0">
            <a:spAutoFit/>
          </a:bodyPr>
          <a:lstStyle/>
          <a:p>
            <a:r>
              <a:rPr lang="de-DE" sz="2400" b="1" dirty="0" smtClean="0">
                <a:solidFill>
                  <a:schemeClr val="accent1">
                    <a:lumMod val="50000"/>
                  </a:schemeClr>
                </a:solidFill>
                <a:latin typeface="Arial" panose="020B0604020202020204" pitchFamily="34" charset="0"/>
              </a:rPr>
              <a:t>FaSMEd</a:t>
            </a:r>
            <a:endParaRPr lang="de-DE" sz="2400" b="1" dirty="0">
              <a:solidFill>
                <a:schemeClr val="accent1">
                  <a:lumMod val="50000"/>
                </a:schemeClr>
              </a:solidFill>
              <a:latin typeface="Arial" panose="020B0604020202020204" pitchFamily="34" charset="0"/>
            </a:endParaRPr>
          </a:p>
        </p:txBody>
      </p:sp>
      <p:sp>
        <p:nvSpPr>
          <p:cNvPr id="11" name="Inhaltsplatzhalter 13"/>
          <p:cNvSpPr>
            <a:spLocks noGrp="1"/>
          </p:cNvSpPr>
          <p:nvPr>
            <p:ph idx="1"/>
          </p:nvPr>
        </p:nvSpPr>
        <p:spPr>
          <a:xfrm>
            <a:off x="333375" y="1730514"/>
            <a:ext cx="8463154" cy="4761726"/>
          </a:xfrm>
        </p:spPr>
        <p:txBody>
          <a:bodyPr>
            <a:normAutofit/>
          </a:bodyPr>
          <a:lstStyle/>
          <a:p>
            <a:pPr marL="0" indent="0">
              <a:buNone/>
            </a:pPr>
            <a:r>
              <a:rPr lang="en-US" sz="2000" dirty="0"/>
              <a:t>For this specific problem you can propose the hypothesis in various ways. </a:t>
            </a:r>
            <a:endParaRPr lang="en-US" sz="2000" dirty="0" smtClean="0"/>
          </a:p>
          <a:p>
            <a:pPr marL="0" indent="0">
              <a:buNone/>
            </a:pPr>
            <a:endParaRPr lang="de-DE" sz="2000" dirty="0"/>
          </a:p>
          <a:p>
            <a:pPr marL="0" indent="0">
              <a:buNone/>
            </a:pPr>
            <a:r>
              <a:rPr lang="en-US" sz="2000" dirty="0"/>
              <a:t>(It doesn’t matter if your hypothesis turns out to be wrong at the end of the experiment.)</a:t>
            </a:r>
            <a:endParaRPr lang="de-DE" sz="2000" dirty="0"/>
          </a:p>
          <a:p>
            <a:pPr marL="0" indent="0">
              <a:buNone/>
            </a:pPr>
            <a:endParaRPr lang="de-DE" sz="2000" dirty="0"/>
          </a:p>
        </p:txBody>
      </p:sp>
      <p:sp>
        <p:nvSpPr>
          <p:cNvPr id="12" name="Pfeil nach rechts 11">
            <a:hlinkClick r:id="rId2" action="ppaction://hlinksldjump"/>
          </p:cNvPr>
          <p:cNvSpPr/>
          <p:nvPr/>
        </p:nvSpPr>
        <p:spPr>
          <a:xfrm rot="10800000">
            <a:off x="333375" y="5926237"/>
            <a:ext cx="578675" cy="566003"/>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endParaRPr>
          </a:p>
        </p:txBody>
      </p:sp>
      <p:sp>
        <p:nvSpPr>
          <p:cNvPr id="19" name="Textfeld 18"/>
          <p:cNvSpPr txBox="1"/>
          <p:nvPr/>
        </p:nvSpPr>
        <p:spPr>
          <a:xfrm>
            <a:off x="1714500" y="3911322"/>
            <a:ext cx="5473700" cy="400110"/>
          </a:xfrm>
          <a:prstGeom prst="rect">
            <a:avLst/>
          </a:prstGeom>
          <a:solidFill>
            <a:schemeClr val="accent1"/>
          </a:solidFill>
        </p:spPr>
        <p:style>
          <a:lnRef idx="2">
            <a:schemeClr val="accent1"/>
          </a:lnRef>
          <a:fillRef idx="1">
            <a:schemeClr val="lt1"/>
          </a:fillRef>
          <a:effectRef idx="0">
            <a:schemeClr val="accent1"/>
          </a:effectRef>
          <a:fontRef idx="minor">
            <a:schemeClr val="dk1"/>
          </a:fontRef>
        </p:style>
        <p:txBody>
          <a:bodyPr wrap="square" rtlCol="0">
            <a:spAutoFit/>
          </a:bodyPr>
          <a:lstStyle/>
          <a:p>
            <a:r>
              <a:rPr lang="de-DE" sz="2000" b="1" dirty="0" err="1" smtClean="0">
                <a:solidFill>
                  <a:schemeClr val="bg1"/>
                </a:solidFill>
                <a:latin typeface="Arial" panose="020B0604020202020204" pitchFamily="34" charset="0"/>
              </a:rPr>
              <a:t>How</a:t>
            </a:r>
            <a:r>
              <a:rPr lang="de-DE" sz="2000" b="1" dirty="0" smtClean="0">
                <a:solidFill>
                  <a:schemeClr val="bg1"/>
                </a:solidFill>
                <a:latin typeface="Arial" panose="020B0604020202020204" pitchFamily="34" charset="0"/>
              </a:rPr>
              <a:t> </a:t>
            </a:r>
            <a:r>
              <a:rPr lang="de-DE" sz="2000" b="1" dirty="0" err="1" smtClean="0">
                <a:solidFill>
                  <a:schemeClr val="bg1"/>
                </a:solidFill>
                <a:latin typeface="Arial" panose="020B0604020202020204" pitchFamily="34" charset="0"/>
              </a:rPr>
              <a:t>did</a:t>
            </a:r>
            <a:r>
              <a:rPr lang="de-DE" sz="2000" b="1" dirty="0" smtClean="0">
                <a:solidFill>
                  <a:schemeClr val="bg1"/>
                </a:solidFill>
                <a:latin typeface="Arial" panose="020B0604020202020204" pitchFamily="34" charset="0"/>
              </a:rPr>
              <a:t> </a:t>
            </a:r>
            <a:r>
              <a:rPr lang="de-DE" sz="2000" b="1" dirty="0" err="1" smtClean="0">
                <a:solidFill>
                  <a:schemeClr val="bg1"/>
                </a:solidFill>
                <a:latin typeface="Arial" panose="020B0604020202020204" pitchFamily="34" charset="0"/>
              </a:rPr>
              <a:t>you</a:t>
            </a:r>
            <a:r>
              <a:rPr lang="de-DE" sz="2000" b="1" dirty="0" smtClean="0">
                <a:solidFill>
                  <a:schemeClr val="bg1"/>
                </a:solidFill>
                <a:latin typeface="Arial" panose="020B0604020202020204" pitchFamily="34" charset="0"/>
              </a:rPr>
              <a:t> </a:t>
            </a:r>
            <a:r>
              <a:rPr lang="de-DE" sz="2000" b="1" dirty="0" err="1" smtClean="0">
                <a:solidFill>
                  <a:schemeClr val="bg1"/>
                </a:solidFill>
                <a:latin typeface="Arial" panose="020B0604020202020204" pitchFamily="34" charset="0"/>
              </a:rPr>
              <a:t>proceed</a:t>
            </a:r>
            <a:r>
              <a:rPr lang="de-DE" sz="2000" b="1" dirty="0" smtClean="0">
                <a:solidFill>
                  <a:schemeClr val="bg1"/>
                </a:solidFill>
                <a:latin typeface="Arial" panose="020B0604020202020204" pitchFamily="34" charset="0"/>
              </a:rPr>
              <a:t>?</a:t>
            </a:r>
            <a:endParaRPr lang="de-DE" sz="2000" b="1" dirty="0">
              <a:solidFill>
                <a:schemeClr val="bg1"/>
              </a:solidFill>
              <a:latin typeface="Arial" panose="020B0604020202020204" pitchFamily="34" charset="0"/>
            </a:endParaRPr>
          </a:p>
        </p:txBody>
      </p:sp>
      <p:sp>
        <p:nvSpPr>
          <p:cNvPr id="20" name="Textfeld 19">
            <a:hlinkClick r:id="rId3" action="ppaction://hlinksldjump"/>
          </p:cNvPr>
          <p:cNvSpPr txBox="1"/>
          <p:nvPr/>
        </p:nvSpPr>
        <p:spPr>
          <a:xfrm>
            <a:off x="1714500" y="4311432"/>
            <a:ext cx="5473700" cy="400110"/>
          </a:xfrm>
          <a:prstGeom prst="rect">
            <a:avLst/>
          </a:prstGeom>
          <a:solidFill>
            <a:schemeClr val="accent1">
              <a:lumMod val="20000"/>
              <a:lumOff val="80000"/>
            </a:schemeClr>
          </a:solidFill>
        </p:spPr>
        <p:style>
          <a:lnRef idx="2">
            <a:schemeClr val="accent1"/>
          </a:lnRef>
          <a:fillRef idx="1">
            <a:schemeClr val="lt1"/>
          </a:fillRef>
          <a:effectRef idx="0">
            <a:schemeClr val="accent1"/>
          </a:effectRef>
          <a:fontRef idx="minor">
            <a:schemeClr val="dk1"/>
          </a:fontRef>
        </p:style>
        <p:txBody>
          <a:bodyPr wrap="square" rtlCol="0">
            <a:spAutoFit/>
          </a:bodyPr>
          <a:lstStyle/>
          <a:p>
            <a:r>
              <a:rPr lang="de-DE" sz="2000" dirty="0" smtClean="0">
                <a:solidFill>
                  <a:schemeClr val="tx1"/>
                </a:solidFill>
                <a:latin typeface="Arial" panose="020B0604020202020204" pitchFamily="34" charset="0"/>
              </a:rPr>
              <a:t>I </a:t>
            </a:r>
            <a:r>
              <a:rPr lang="de-DE" sz="2000" dirty="0" err="1" smtClean="0">
                <a:solidFill>
                  <a:schemeClr val="tx1"/>
                </a:solidFill>
                <a:latin typeface="Arial" panose="020B0604020202020204" pitchFamily="34" charset="0"/>
              </a:rPr>
              <a:t>didn</a:t>
            </a:r>
            <a:r>
              <a:rPr lang="en-US" sz="2000" dirty="0"/>
              <a:t>’</a:t>
            </a:r>
            <a:r>
              <a:rPr lang="de-DE" sz="2000" dirty="0" smtClean="0">
                <a:solidFill>
                  <a:schemeClr val="tx1"/>
                </a:solidFill>
                <a:latin typeface="Arial" panose="020B0604020202020204" pitchFamily="34" charset="0"/>
              </a:rPr>
              <a:t>t </a:t>
            </a:r>
            <a:r>
              <a:rPr lang="de-DE" sz="2000" dirty="0" err="1" smtClean="0">
                <a:solidFill>
                  <a:schemeClr val="tx1"/>
                </a:solidFill>
                <a:latin typeface="Arial" panose="020B0604020202020204" pitchFamily="34" charset="0"/>
              </a:rPr>
              <a:t>know</a:t>
            </a:r>
            <a:r>
              <a:rPr lang="de-DE" sz="2000" dirty="0" smtClean="0">
                <a:solidFill>
                  <a:schemeClr val="tx1"/>
                </a:solidFill>
                <a:latin typeface="Arial" panose="020B0604020202020204" pitchFamily="34" charset="0"/>
              </a:rPr>
              <a:t> </a:t>
            </a:r>
            <a:r>
              <a:rPr lang="de-DE" sz="2000" dirty="0" err="1" smtClean="0">
                <a:solidFill>
                  <a:schemeClr val="tx1"/>
                </a:solidFill>
                <a:latin typeface="Arial" panose="020B0604020202020204" pitchFamily="34" charset="0"/>
              </a:rPr>
              <a:t>what</a:t>
            </a:r>
            <a:r>
              <a:rPr lang="de-DE" sz="2000" dirty="0" smtClean="0">
                <a:solidFill>
                  <a:schemeClr val="tx1"/>
                </a:solidFill>
                <a:latin typeface="Arial" panose="020B0604020202020204" pitchFamily="34" charset="0"/>
              </a:rPr>
              <a:t> </a:t>
            </a:r>
            <a:r>
              <a:rPr lang="de-DE" sz="2000" dirty="0" err="1" smtClean="0">
                <a:solidFill>
                  <a:schemeClr val="tx1"/>
                </a:solidFill>
                <a:latin typeface="Arial" panose="020B0604020202020204" pitchFamily="34" charset="0"/>
              </a:rPr>
              <a:t>to</a:t>
            </a:r>
            <a:r>
              <a:rPr lang="de-DE" sz="2000" dirty="0" smtClean="0">
                <a:solidFill>
                  <a:schemeClr val="tx1"/>
                </a:solidFill>
                <a:latin typeface="Arial" panose="020B0604020202020204" pitchFamily="34" charset="0"/>
              </a:rPr>
              <a:t> find out. (A1.2)</a:t>
            </a:r>
            <a:endParaRPr lang="de-DE" sz="2000" dirty="0">
              <a:solidFill>
                <a:schemeClr val="tx1"/>
              </a:solidFill>
              <a:latin typeface="Arial" panose="020B0604020202020204" pitchFamily="34" charset="0"/>
            </a:endParaRPr>
          </a:p>
        </p:txBody>
      </p:sp>
      <p:sp>
        <p:nvSpPr>
          <p:cNvPr id="21" name="Textfeld 20">
            <a:hlinkClick r:id="rId4" action="ppaction://hlinksldjump"/>
          </p:cNvPr>
          <p:cNvSpPr txBox="1"/>
          <p:nvPr/>
        </p:nvSpPr>
        <p:spPr>
          <a:xfrm>
            <a:off x="1714500" y="4711542"/>
            <a:ext cx="5473700" cy="707886"/>
          </a:xfrm>
          <a:prstGeom prst="rect">
            <a:avLst/>
          </a:prstGeom>
          <a:solidFill>
            <a:schemeClr val="bg1">
              <a:lumMod val="95000"/>
            </a:schemeClr>
          </a:solidFill>
        </p:spPr>
        <p:style>
          <a:lnRef idx="2">
            <a:schemeClr val="accent1"/>
          </a:lnRef>
          <a:fillRef idx="1">
            <a:schemeClr val="lt1"/>
          </a:fillRef>
          <a:effectRef idx="0">
            <a:schemeClr val="accent1"/>
          </a:effectRef>
          <a:fontRef idx="minor">
            <a:schemeClr val="dk1"/>
          </a:fontRef>
        </p:style>
        <p:txBody>
          <a:bodyPr wrap="square" rtlCol="0">
            <a:spAutoFit/>
          </a:bodyPr>
          <a:lstStyle/>
          <a:p>
            <a:r>
              <a:rPr lang="de-DE" sz="2000" dirty="0" smtClean="0">
                <a:solidFill>
                  <a:schemeClr val="tx1"/>
                </a:solidFill>
                <a:latin typeface="Arial" panose="020B0604020202020204" pitchFamily="34" charset="0"/>
              </a:rPr>
              <a:t>I</a:t>
            </a:r>
            <a:r>
              <a:rPr lang="en-US" sz="2000" dirty="0"/>
              <a:t>’</a:t>
            </a:r>
            <a:r>
              <a:rPr lang="de-DE" sz="2000" dirty="0" err="1" smtClean="0">
                <a:solidFill>
                  <a:schemeClr val="tx1"/>
                </a:solidFill>
                <a:latin typeface="Arial" panose="020B0604020202020204" pitchFamily="34" charset="0"/>
              </a:rPr>
              <a:t>ve</a:t>
            </a:r>
            <a:r>
              <a:rPr lang="de-DE" sz="2000" dirty="0" smtClean="0">
                <a:solidFill>
                  <a:schemeClr val="tx1"/>
                </a:solidFill>
                <a:latin typeface="Arial" panose="020B0604020202020204" pitchFamily="34" charset="0"/>
              </a:rPr>
              <a:t> </a:t>
            </a:r>
            <a:r>
              <a:rPr lang="de-DE" sz="2000" dirty="0" err="1" smtClean="0">
                <a:solidFill>
                  <a:schemeClr val="tx1"/>
                </a:solidFill>
                <a:latin typeface="Arial" panose="020B0604020202020204" pitchFamily="34" charset="0"/>
              </a:rPr>
              <a:t>set</a:t>
            </a:r>
            <a:r>
              <a:rPr lang="de-DE" sz="2000" dirty="0" smtClean="0">
                <a:solidFill>
                  <a:schemeClr val="tx1"/>
                </a:solidFill>
                <a:latin typeface="Arial" panose="020B0604020202020204" pitchFamily="34" charset="0"/>
              </a:rPr>
              <a:t> </a:t>
            </a:r>
            <a:r>
              <a:rPr lang="de-DE" sz="2000" dirty="0" err="1" smtClean="0">
                <a:solidFill>
                  <a:schemeClr val="tx1"/>
                </a:solidFill>
                <a:latin typeface="Arial" panose="020B0604020202020204" pitchFamily="34" charset="0"/>
              </a:rPr>
              <a:t>up</a:t>
            </a:r>
            <a:r>
              <a:rPr lang="de-DE" sz="2000" dirty="0" smtClean="0">
                <a:solidFill>
                  <a:schemeClr val="tx1"/>
                </a:solidFill>
                <a:latin typeface="Arial" panose="020B0604020202020204" pitchFamily="34" charset="0"/>
              </a:rPr>
              <a:t> a </a:t>
            </a:r>
            <a:r>
              <a:rPr lang="de-DE" sz="2000" dirty="0" err="1" smtClean="0">
                <a:solidFill>
                  <a:schemeClr val="tx1"/>
                </a:solidFill>
                <a:latin typeface="Arial" panose="020B0604020202020204" pitchFamily="34" charset="0"/>
              </a:rPr>
              <a:t>scientific</a:t>
            </a:r>
            <a:r>
              <a:rPr lang="de-DE" sz="2000" dirty="0" smtClean="0">
                <a:solidFill>
                  <a:schemeClr val="tx1"/>
                </a:solidFill>
                <a:latin typeface="Arial" panose="020B0604020202020204" pitchFamily="34" charset="0"/>
              </a:rPr>
              <a:t> </a:t>
            </a:r>
            <a:r>
              <a:rPr lang="de-DE" sz="2000" dirty="0" err="1" smtClean="0">
                <a:solidFill>
                  <a:schemeClr val="tx1"/>
                </a:solidFill>
                <a:latin typeface="Arial" panose="020B0604020202020204" pitchFamily="34" charset="0"/>
              </a:rPr>
              <a:t>presumption</a:t>
            </a:r>
            <a:r>
              <a:rPr lang="de-DE" sz="2000" dirty="0" smtClean="0">
                <a:solidFill>
                  <a:schemeClr val="tx1"/>
                </a:solidFill>
                <a:latin typeface="Arial" panose="020B0604020202020204" pitchFamily="34" charset="0"/>
              </a:rPr>
              <a:t>. </a:t>
            </a:r>
          </a:p>
          <a:p>
            <a:r>
              <a:rPr lang="de-DE" sz="2000" dirty="0" smtClean="0">
                <a:solidFill>
                  <a:schemeClr val="tx1"/>
                </a:solidFill>
                <a:latin typeface="Arial" panose="020B0604020202020204" pitchFamily="34" charset="0"/>
              </a:rPr>
              <a:t>(A2)</a:t>
            </a:r>
            <a:endParaRPr lang="de-DE" sz="2000" dirty="0">
              <a:solidFill>
                <a:schemeClr val="tx1"/>
              </a:solidFill>
              <a:latin typeface="Arial" panose="020B0604020202020204" pitchFamily="34" charset="0"/>
            </a:endParaRPr>
          </a:p>
        </p:txBody>
      </p:sp>
      <p:sp>
        <p:nvSpPr>
          <p:cNvPr id="22" name="Textfeld 21">
            <a:hlinkClick r:id="rId5" action="ppaction://hlinksldjump"/>
          </p:cNvPr>
          <p:cNvSpPr txBox="1"/>
          <p:nvPr/>
        </p:nvSpPr>
        <p:spPr>
          <a:xfrm>
            <a:off x="1714500" y="5419428"/>
            <a:ext cx="5473700" cy="707886"/>
          </a:xfrm>
          <a:prstGeom prst="rect">
            <a:avLst/>
          </a:prstGeom>
          <a:solidFill>
            <a:schemeClr val="accent1">
              <a:lumMod val="20000"/>
              <a:lumOff val="80000"/>
            </a:schemeClr>
          </a:solidFill>
        </p:spPr>
        <p:style>
          <a:lnRef idx="2">
            <a:schemeClr val="accent1"/>
          </a:lnRef>
          <a:fillRef idx="1">
            <a:schemeClr val="lt1"/>
          </a:fillRef>
          <a:effectRef idx="0">
            <a:schemeClr val="accent1"/>
          </a:effectRef>
          <a:fontRef idx="minor">
            <a:schemeClr val="dk1"/>
          </a:fontRef>
        </p:style>
        <p:txBody>
          <a:bodyPr wrap="square" rtlCol="0">
            <a:spAutoFit/>
          </a:bodyPr>
          <a:lstStyle/>
          <a:p>
            <a:r>
              <a:rPr lang="de-DE" sz="2000" dirty="0" smtClean="0">
                <a:solidFill>
                  <a:schemeClr val="tx1"/>
                </a:solidFill>
                <a:latin typeface="Arial" panose="020B0604020202020204" pitchFamily="34" charset="0"/>
              </a:rPr>
              <a:t>I was </a:t>
            </a:r>
            <a:r>
              <a:rPr lang="de-DE" sz="2000" dirty="0" err="1" smtClean="0">
                <a:solidFill>
                  <a:schemeClr val="tx1"/>
                </a:solidFill>
                <a:latin typeface="Arial" panose="020B0604020202020204" pitchFamily="34" charset="0"/>
              </a:rPr>
              <a:t>unable</a:t>
            </a:r>
            <a:r>
              <a:rPr lang="de-DE" sz="2000" dirty="0" smtClean="0">
                <a:solidFill>
                  <a:schemeClr val="tx1"/>
                </a:solidFill>
                <a:latin typeface="Arial" panose="020B0604020202020204" pitchFamily="34" charset="0"/>
              </a:rPr>
              <a:t> </a:t>
            </a:r>
            <a:r>
              <a:rPr lang="de-DE" sz="2000" dirty="0" err="1" smtClean="0">
                <a:solidFill>
                  <a:schemeClr val="tx1"/>
                </a:solidFill>
                <a:latin typeface="Arial" panose="020B0604020202020204" pitchFamily="34" charset="0"/>
              </a:rPr>
              <a:t>to</a:t>
            </a:r>
            <a:r>
              <a:rPr lang="de-DE" sz="2000" dirty="0" smtClean="0">
                <a:solidFill>
                  <a:schemeClr val="tx1"/>
                </a:solidFill>
                <a:latin typeface="Arial" panose="020B0604020202020204" pitchFamily="34" charset="0"/>
              </a:rPr>
              <a:t> </a:t>
            </a:r>
            <a:r>
              <a:rPr lang="de-DE" sz="2000" dirty="0" err="1" smtClean="0">
                <a:solidFill>
                  <a:schemeClr val="tx1"/>
                </a:solidFill>
                <a:latin typeface="Arial" panose="020B0604020202020204" pitchFamily="34" charset="0"/>
              </a:rPr>
              <a:t>propose</a:t>
            </a:r>
            <a:r>
              <a:rPr lang="de-DE" sz="2000" dirty="0" smtClean="0">
                <a:solidFill>
                  <a:schemeClr val="tx1"/>
                </a:solidFill>
                <a:latin typeface="Arial" panose="020B0604020202020204" pitchFamily="34" charset="0"/>
              </a:rPr>
              <a:t> </a:t>
            </a:r>
            <a:r>
              <a:rPr lang="de-DE" sz="2000" dirty="0" err="1" smtClean="0">
                <a:solidFill>
                  <a:schemeClr val="tx1"/>
                </a:solidFill>
                <a:latin typeface="Arial" panose="020B0604020202020204" pitchFamily="34" charset="0"/>
              </a:rPr>
              <a:t>any</a:t>
            </a:r>
            <a:r>
              <a:rPr lang="de-DE" sz="2000" dirty="0" smtClean="0">
                <a:solidFill>
                  <a:schemeClr val="tx1"/>
                </a:solidFill>
                <a:latin typeface="Arial" panose="020B0604020202020204" pitchFamily="34" charset="0"/>
              </a:rPr>
              <a:t> </a:t>
            </a:r>
            <a:r>
              <a:rPr lang="de-DE" sz="2000" dirty="0" err="1" smtClean="0">
                <a:solidFill>
                  <a:schemeClr val="tx1"/>
                </a:solidFill>
                <a:latin typeface="Arial" panose="020B0604020202020204" pitchFamily="34" charset="0"/>
              </a:rPr>
              <a:t>scientific</a:t>
            </a:r>
            <a:r>
              <a:rPr lang="de-DE" sz="2000" dirty="0" smtClean="0">
                <a:solidFill>
                  <a:schemeClr val="tx1"/>
                </a:solidFill>
                <a:latin typeface="Arial" panose="020B0604020202020204" pitchFamily="34" charset="0"/>
              </a:rPr>
              <a:t> </a:t>
            </a:r>
            <a:r>
              <a:rPr lang="de-DE" sz="2000" dirty="0" err="1" smtClean="0">
                <a:solidFill>
                  <a:schemeClr val="tx1"/>
                </a:solidFill>
                <a:latin typeface="Arial" panose="020B0604020202020204" pitchFamily="34" charset="0"/>
              </a:rPr>
              <a:t>presumption</a:t>
            </a:r>
            <a:r>
              <a:rPr lang="de-DE" sz="2000" dirty="0" smtClean="0">
                <a:solidFill>
                  <a:schemeClr val="tx1"/>
                </a:solidFill>
                <a:latin typeface="Arial" panose="020B0604020202020204" pitchFamily="34" charset="0"/>
              </a:rPr>
              <a:t>. (A1.1)</a:t>
            </a:r>
            <a:endParaRPr lang="de-DE" sz="2000" dirty="0">
              <a:solidFill>
                <a:schemeClr val="tx1"/>
              </a:solidFill>
              <a:latin typeface="Arial" panose="020B0604020202020204" pitchFamily="34" charset="0"/>
            </a:endParaRPr>
          </a:p>
        </p:txBody>
      </p:sp>
      <p:pic>
        <p:nvPicPr>
          <p:cNvPr id="17" name="Grafik 6">
            <a:hlinkClick r:id="rId6" action="ppaction://hlinksldjump"/>
          </p:cNvPr>
          <p:cNvPicPr>
            <a:picLocks noChangeAspect="1"/>
          </p:cNvPicPr>
          <p:nvPr/>
        </p:nvPicPr>
        <p:blipFill>
          <a:blip r:embed="rId7" cstate="print">
            <a:extLst>
              <a:ext uri="{28A0092B-C50C-407E-A947-70E740481C1C}">
                <a14:useLocalDpi xmlns:a14="http://schemas.microsoft.com/office/drawing/2010/main" val="0"/>
              </a:ext>
            </a:extLst>
          </a:blip>
          <a:srcRect r="64638"/>
          <a:stretch>
            <a:fillRect/>
          </a:stretch>
        </p:blipFill>
        <p:spPr bwMode="auto">
          <a:xfrm>
            <a:off x="8197881" y="279401"/>
            <a:ext cx="955644" cy="10636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778774942"/>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hteck 8"/>
          <p:cNvSpPr/>
          <p:nvPr/>
        </p:nvSpPr>
        <p:spPr>
          <a:xfrm>
            <a:off x="0" y="0"/>
            <a:ext cx="9144000" cy="1514475"/>
          </a:xfrm>
          <a:prstGeom prst="rect">
            <a:avLst/>
          </a:prstGeom>
          <a:solidFill>
            <a:schemeClr val="accent6">
              <a:lumMod val="20000"/>
              <a:lumOff val="80000"/>
            </a:schemeClr>
          </a:solidFill>
          <a:ln>
            <a:solidFill>
              <a:srgbClr val="D9D9D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endParaRPr>
          </a:p>
        </p:txBody>
      </p:sp>
      <p:cxnSp>
        <p:nvCxnSpPr>
          <p:cNvPr id="8" name="Gerader Verbinder 7"/>
          <p:cNvCxnSpPr/>
          <p:nvPr/>
        </p:nvCxnSpPr>
        <p:spPr>
          <a:xfrm>
            <a:off x="0" y="1514475"/>
            <a:ext cx="9144000" cy="0"/>
          </a:xfrm>
          <a:prstGeom prst="line">
            <a:avLst/>
          </a:prstGeom>
          <a:ln w="76200">
            <a:solidFill>
              <a:srgbClr val="1F497D"/>
            </a:solidFill>
          </a:ln>
        </p:spPr>
        <p:style>
          <a:lnRef idx="1">
            <a:schemeClr val="accent1"/>
          </a:lnRef>
          <a:fillRef idx="0">
            <a:schemeClr val="accent1"/>
          </a:fillRef>
          <a:effectRef idx="0">
            <a:schemeClr val="accent1"/>
          </a:effectRef>
          <a:fontRef idx="minor">
            <a:schemeClr val="tx1"/>
          </a:fontRef>
        </p:style>
      </p:cxnSp>
      <p:sp>
        <p:nvSpPr>
          <p:cNvPr id="4" name="Titel 3"/>
          <p:cNvSpPr>
            <a:spLocks noGrp="1"/>
          </p:cNvSpPr>
          <p:nvPr>
            <p:ph type="title"/>
          </p:nvPr>
        </p:nvSpPr>
        <p:spPr>
          <a:xfrm>
            <a:off x="1714500" y="279401"/>
            <a:ext cx="5734050" cy="1063624"/>
          </a:xfrm>
        </p:spPr>
        <p:txBody>
          <a:bodyPr/>
          <a:lstStyle/>
          <a:p>
            <a:pPr algn="ctr"/>
            <a:r>
              <a:rPr lang="de-DE" dirty="0" smtClean="0"/>
              <a:t>GTK</a:t>
            </a:r>
            <a:endParaRPr lang="de-DE" dirty="0"/>
          </a:p>
        </p:txBody>
      </p:sp>
      <p:sp>
        <p:nvSpPr>
          <p:cNvPr id="6" name="Rechteck 5"/>
          <p:cNvSpPr/>
          <p:nvPr/>
        </p:nvSpPr>
        <p:spPr>
          <a:xfrm flipH="1" flipV="1">
            <a:off x="0" y="0"/>
            <a:ext cx="9144000" cy="6858000"/>
          </a:xfrm>
          <a:prstGeom prst="rect">
            <a:avLst/>
          </a:prstGeom>
          <a:no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endParaRPr>
          </a:p>
        </p:txBody>
      </p:sp>
      <p:sp>
        <p:nvSpPr>
          <p:cNvPr id="10" name="Textfeld 9"/>
          <p:cNvSpPr txBox="1"/>
          <p:nvPr/>
        </p:nvSpPr>
        <p:spPr>
          <a:xfrm>
            <a:off x="333375" y="419100"/>
            <a:ext cx="1371600" cy="707886"/>
          </a:xfrm>
          <a:prstGeom prst="rect">
            <a:avLst/>
          </a:prstGeom>
          <a:noFill/>
        </p:spPr>
        <p:txBody>
          <a:bodyPr wrap="square" rtlCol="0">
            <a:spAutoFit/>
          </a:bodyPr>
          <a:lstStyle/>
          <a:p>
            <a:r>
              <a:rPr lang="de-DE" sz="4000" b="1" dirty="0" smtClean="0">
                <a:solidFill>
                  <a:schemeClr val="accent2"/>
                </a:solidFill>
                <a:latin typeface="Arial" panose="020B0604020202020204" pitchFamily="34" charset="0"/>
              </a:rPr>
              <a:t>A8.1</a:t>
            </a:r>
            <a:endParaRPr lang="de-DE" sz="4000" b="1" dirty="0">
              <a:solidFill>
                <a:schemeClr val="accent2"/>
              </a:solidFill>
              <a:latin typeface="Arial" panose="020B0604020202020204" pitchFamily="34" charset="0"/>
            </a:endParaRPr>
          </a:p>
        </p:txBody>
      </p:sp>
      <p:sp>
        <p:nvSpPr>
          <p:cNvPr id="16" name="Textfeld 15"/>
          <p:cNvSpPr txBox="1"/>
          <p:nvPr/>
        </p:nvSpPr>
        <p:spPr>
          <a:xfrm>
            <a:off x="7448550" y="188267"/>
            <a:ext cx="1398140" cy="461665"/>
          </a:xfrm>
          <a:prstGeom prst="rect">
            <a:avLst/>
          </a:prstGeom>
          <a:noFill/>
        </p:spPr>
        <p:txBody>
          <a:bodyPr wrap="none" rtlCol="0">
            <a:spAutoFit/>
          </a:bodyPr>
          <a:lstStyle/>
          <a:p>
            <a:r>
              <a:rPr lang="de-DE" sz="2400" b="1" dirty="0" smtClean="0">
                <a:solidFill>
                  <a:schemeClr val="accent1">
                    <a:lumMod val="50000"/>
                  </a:schemeClr>
                </a:solidFill>
                <a:latin typeface="Arial" panose="020B0604020202020204" pitchFamily="34" charset="0"/>
              </a:rPr>
              <a:t>FaSMEd</a:t>
            </a:r>
            <a:endParaRPr lang="de-DE" sz="2400" b="1" dirty="0">
              <a:solidFill>
                <a:schemeClr val="accent1">
                  <a:lumMod val="50000"/>
                </a:schemeClr>
              </a:solidFill>
              <a:latin typeface="Arial" panose="020B0604020202020204" pitchFamily="34" charset="0"/>
            </a:endParaRPr>
          </a:p>
        </p:txBody>
      </p:sp>
      <p:sp>
        <p:nvSpPr>
          <p:cNvPr id="11" name="Inhaltsplatzhalter 13"/>
          <p:cNvSpPr>
            <a:spLocks noGrp="1"/>
          </p:cNvSpPr>
          <p:nvPr>
            <p:ph idx="1"/>
          </p:nvPr>
        </p:nvSpPr>
        <p:spPr>
          <a:xfrm>
            <a:off x="333374" y="1730514"/>
            <a:ext cx="8463154" cy="4761726"/>
          </a:xfrm>
        </p:spPr>
        <p:txBody>
          <a:bodyPr>
            <a:normAutofit fontScale="70000" lnSpcReduction="20000"/>
          </a:bodyPr>
          <a:lstStyle/>
          <a:p>
            <a:pPr marL="0" indent="0" algn="just">
              <a:lnSpc>
                <a:spcPct val="150000"/>
              </a:lnSpc>
              <a:spcAft>
                <a:spcPts val="0"/>
              </a:spcAft>
              <a:buNone/>
            </a:pPr>
            <a:r>
              <a:rPr lang="en-US" dirty="0"/>
              <a:t>Remember planning your experiment? You’ve set up two different experimental approaches: In one approach the variable is present, in the other the variable is not present. Because we summarize both experimental approaches in one chart, we investigate the effects of the time on the weight of the </a:t>
            </a:r>
            <a:r>
              <a:rPr lang="en-US" dirty="0" smtClean="0"/>
              <a:t>apple.</a:t>
            </a:r>
            <a:endParaRPr lang="en-US" dirty="0" smtClean="0"/>
          </a:p>
          <a:p>
            <a:pPr marL="0" indent="0" algn="just">
              <a:lnSpc>
                <a:spcPct val="150000"/>
              </a:lnSpc>
              <a:spcAft>
                <a:spcPts val="0"/>
              </a:spcAft>
              <a:buNone/>
            </a:pPr>
            <a:endParaRPr lang="de-DE" sz="2400" dirty="0">
              <a:ea typeface="MS Mincho" panose="02020609040205080304" pitchFamily="49" charset="-128"/>
              <a:cs typeface="Times New Roman" panose="02020603050405020304" pitchFamily="18" charset="0"/>
            </a:endParaRPr>
          </a:p>
          <a:p>
            <a:pPr marL="0" indent="0">
              <a:lnSpc>
                <a:spcPct val="170000"/>
              </a:lnSpc>
              <a:buNone/>
            </a:pPr>
            <a:r>
              <a:rPr lang="en-US" dirty="0"/>
              <a:t>If you </a:t>
            </a:r>
            <a:r>
              <a:rPr lang="en-US" dirty="0" smtClean="0"/>
              <a:t>would like </a:t>
            </a:r>
            <a:r>
              <a:rPr lang="en-US" dirty="0" smtClean="0"/>
              <a:t>to </a:t>
            </a:r>
            <a:r>
              <a:rPr lang="en-US" dirty="0"/>
              <a:t>investigate the temporal course, you represent it in reading </a:t>
            </a:r>
            <a:r>
              <a:rPr lang="en-US" dirty="0" smtClean="0"/>
              <a:t>direction: You </a:t>
            </a:r>
            <a:r>
              <a:rPr lang="en-US" dirty="0"/>
              <a:t>arrange the time on the horizontal </a:t>
            </a:r>
            <a:r>
              <a:rPr lang="de-DE" dirty="0" err="1" smtClean="0">
                <a:ea typeface="MS Mincho" panose="02020609040205080304" pitchFamily="49" charset="-128"/>
                <a:cs typeface="Times New Roman" panose="02020603050405020304" pitchFamily="18" charset="0"/>
                <a:hlinkClick r:id="rId2" action="ppaction://hlinksldjump"/>
              </a:rPr>
              <a:t>axis</a:t>
            </a:r>
            <a:r>
              <a:rPr lang="de-DE" dirty="0" smtClean="0">
                <a:ea typeface="MS Mincho" panose="02020609040205080304" pitchFamily="49" charset="-128"/>
                <a:cs typeface="Times New Roman" panose="02020603050405020304" pitchFamily="18" charset="0"/>
                <a:hlinkClick r:id="rId2" action="ppaction://hlinksldjump"/>
              </a:rPr>
              <a:t> </a:t>
            </a:r>
            <a:r>
              <a:rPr lang="en-US" dirty="0"/>
              <a:t>(from left to right) and the measured characteristic (for example: weight) on the vertical axis (from bottom to top).</a:t>
            </a:r>
            <a:endParaRPr lang="de-DE" dirty="0"/>
          </a:p>
        </p:txBody>
      </p:sp>
      <p:sp>
        <p:nvSpPr>
          <p:cNvPr id="12" name="Pfeil nach rechts 11">
            <a:hlinkClick r:id="" action="ppaction://hlinkshowjump?jump=lastslideviewed"/>
          </p:cNvPr>
          <p:cNvSpPr/>
          <p:nvPr/>
        </p:nvSpPr>
        <p:spPr>
          <a:xfrm rot="10800000">
            <a:off x="7907271" y="5943230"/>
            <a:ext cx="794641" cy="77724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endParaRPr>
          </a:p>
        </p:txBody>
      </p:sp>
      <p:pic>
        <p:nvPicPr>
          <p:cNvPr id="13" name="Grafik 6">
            <a:hlinkClick r:id="rId3" action="ppaction://hlinksldjump"/>
          </p:cNvPr>
          <p:cNvPicPr>
            <a:picLocks noChangeAspect="1"/>
          </p:cNvPicPr>
          <p:nvPr/>
        </p:nvPicPr>
        <p:blipFill>
          <a:blip r:embed="rId4" cstate="print">
            <a:extLst>
              <a:ext uri="{28A0092B-C50C-407E-A947-70E740481C1C}">
                <a14:useLocalDpi xmlns:a14="http://schemas.microsoft.com/office/drawing/2010/main" val="0"/>
              </a:ext>
            </a:extLst>
          </a:blip>
          <a:srcRect r="64638"/>
          <a:stretch>
            <a:fillRect/>
          </a:stretch>
        </p:blipFill>
        <p:spPr bwMode="auto">
          <a:xfrm>
            <a:off x="8197881" y="279401"/>
            <a:ext cx="955644" cy="10636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460253766"/>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hteck 8"/>
          <p:cNvSpPr/>
          <p:nvPr/>
        </p:nvSpPr>
        <p:spPr>
          <a:xfrm>
            <a:off x="0" y="0"/>
            <a:ext cx="9144000" cy="1514475"/>
          </a:xfrm>
          <a:prstGeom prst="rect">
            <a:avLst/>
          </a:prstGeom>
          <a:solidFill>
            <a:schemeClr val="accent6">
              <a:lumMod val="20000"/>
              <a:lumOff val="80000"/>
            </a:schemeClr>
          </a:solidFill>
          <a:ln>
            <a:solidFill>
              <a:srgbClr val="D9D9D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endParaRPr>
          </a:p>
        </p:txBody>
      </p:sp>
      <p:cxnSp>
        <p:nvCxnSpPr>
          <p:cNvPr id="8" name="Gerader Verbinder 7"/>
          <p:cNvCxnSpPr/>
          <p:nvPr/>
        </p:nvCxnSpPr>
        <p:spPr>
          <a:xfrm>
            <a:off x="0" y="1514475"/>
            <a:ext cx="9144000" cy="0"/>
          </a:xfrm>
          <a:prstGeom prst="line">
            <a:avLst/>
          </a:prstGeom>
          <a:ln w="76200">
            <a:solidFill>
              <a:srgbClr val="1F497D"/>
            </a:solidFill>
          </a:ln>
        </p:spPr>
        <p:style>
          <a:lnRef idx="1">
            <a:schemeClr val="accent1"/>
          </a:lnRef>
          <a:fillRef idx="0">
            <a:schemeClr val="accent1"/>
          </a:fillRef>
          <a:effectRef idx="0">
            <a:schemeClr val="accent1"/>
          </a:effectRef>
          <a:fontRef idx="minor">
            <a:schemeClr val="tx1"/>
          </a:fontRef>
        </p:style>
      </p:cxnSp>
      <p:sp>
        <p:nvSpPr>
          <p:cNvPr id="4" name="Titel 3"/>
          <p:cNvSpPr>
            <a:spLocks noGrp="1"/>
          </p:cNvSpPr>
          <p:nvPr>
            <p:ph type="title"/>
          </p:nvPr>
        </p:nvSpPr>
        <p:spPr>
          <a:xfrm>
            <a:off x="1714500" y="279401"/>
            <a:ext cx="5734050" cy="1063624"/>
          </a:xfrm>
        </p:spPr>
        <p:txBody>
          <a:bodyPr/>
          <a:lstStyle/>
          <a:p>
            <a:pPr algn="ctr"/>
            <a:r>
              <a:rPr lang="de-DE" dirty="0" smtClean="0"/>
              <a:t>GTK</a:t>
            </a:r>
            <a:endParaRPr lang="de-DE" dirty="0"/>
          </a:p>
        </p:txBody>
      </p:sp>
      <p:sp>
        <p:nvSpPr>
          <p:cNvPr id="6" name="Rechteck 5"/>
          <p:cNvSpPr/>
          <p:nvPr/>
        </p:nvSpPr>
        <p:spPr>
          <a:xfrm flipH="1" flipV="1">
            <a:off x="0" y="0"/>
            <a:ext cx="9144000" cy="6858000"/>
          </a:xfrm>
          <a:prstGeom prst="rect">
            <a:avLst/>
          </a:prstGeom>
          <a:no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endParaRPr>
          </a:p>
        </p:txBody>
      </p:sp>
      <p:sp>
        <p:nvSpPr>
          <p:cNvPr id="10" name="Textfeld 9"/>
          <p:cNvSpPr txBox="1"/>
          <p:nvPr/>
        </p:nvSpPr>
        <p:spPr>
          <a:xfrm>
            <a:off x="333375" y="419100"/>
            <a:ext cx="1371600" cy="707886"/>
          </a:xfrm>
          <a:prstGeom prst="rect">
            <a:avLst/>
          </a:prstGeom>
          <a:noFill/>
        </p:spPr>
        <p:txBody>
          <a:bodyPr wrap="square" rtlCol="0">
            <a:spAutoFit/>
          </a:bodyPr>
          <a:lstStyle/>
          <a:p>
            <a:r>
              <a:rPr lang="de-DE" sz="4000" b="1" dirty="0" smtClean="0">
                <a:solidFill>
                  <a:schemeClr val="accent2"/>
                </a:solidFill>
                <a:latin typeface="Arial" panose="020B0604020202020204" pitchFamily="34" charset="0"/>
              </a:rPr>
              <a:t>A9.1</a:t>
            </a:r>
            <a:endParaRPr lang="de-DE" sz="4000" b="1" dirty="0">
              <a:solidFill>
                <a:schemeClr val="accent2"/>
              </a:solidFill>
              <a:latin typeface="Arial" panose="020B0604020202020204" pitchFamily="34" charset="0"/>
            </a:endParaRPr>
          </a:p>
        </p:txBody>
      </p:sp>
      <p:sp>
        <p:nvSpPr>
          <p:cNvPr id="16" name="Textfeld 15"/>
          <p:cNvSpPr txBox="1"/>
          <p:nvPr/>
        </p:nvSpPr>
        <p:spPr>
          <a:xfrm>
            <a:off x="7448550" y="188267"/>
            <a:ext cx="1398140" cy="461665"/>
          </a:xfrm>
          <a:prstGeom prst="rect">
            <a:avLst/>
          </a:prstGeom>
          <a:noFill/>
        </p:spPr>
        <p:txBody>
          <a:bodyPr wrap="none" rtlCol="0">
            <a:spAutoFit/>
          </a:bodyPr>
          <a:lstStyle/>
          <a:p>
            <a:r>
              <a:rPr lang="de-DE" sz="2400" b="1" dirty="0" smtClean="0">
                <a:solidFill>
                  <a:schemeClr val="accent1">
                    <a:lumMod val="50000"/>
                  </a:schemeClr>
                </a:solidFill>
                <a:latin typeface="Arial" panose="020B0604020202020204" pitchFamily="34" charset="0"/>
              </a:rPr>
              <a:t>FaSMEd</a:t>
            </a:r>
            <a:endParaRPr lang="de-DE" sz="2400" b="1" dirty="0">
              <a:solidFill>
                <a:schemeClr val="accent1">
                  <a:lumMod val="50000"/>
                </a:schemeClr>
              </a:solidFill>
              <a:latin typeface="Arial" panose="020B0604020202020204" pitchFamily="34" charset="0"/>
            </a:endParaRPr>
          </a:p>
        </p:txBody>
      </p:sp>
      <p:sp>
        <p:nvSpPr>
          <p:cNvPr id="11" name="Inhaltsplatzhalter 13"/>
          <p:cNvSpPr>
            <a:spLocks noGrp="1"/>
          </p:cNvSpPr>
          <p:nvPr>
            <p:ph idx="1"/>
          </p:nvPr>
        </p:nvSpPr>
        <p:spPr>
          <a:xfrm>
            <a:off x="333374" y="1730514"/>
            <a:ext cx="8463154" cy="4761726"/>
          </a:xfrm>
        </p:spPr>
        <p:txBody>
          <a:bodyPr>
            <a:noAutofit/>
          </a:bodyPr>
          <a:lstStyle/>
          <a:p>
            <a:pPr marL="0" indent="0">
              <a:lnSpc>
                <a:spcPct val="150000"/>
              </a:lnSpc>
              <a:buNone/>
            </a:pPr>
            <a:r>
              <a:rPr lang="en-US" sz="1800" dirty="0" smtClean="0"/>
              <a:t>In </a:t>
            </a:r>
            <a:r>
              <a:rPr lang="en-US" sz="1800" dirty="0"/>
              <a:t>order to interpret </a:t>
            </a:r>
            <a:r>
              <a:rPr lang="en-US" sz="1800" dirty="0" smtClean="0"/>
              <a:t>the diagram</a:t>
            </a:r>
            <a:r>
              <a:rPr lang="en-US" sz="1800" dirty="0" smtClean="0"/>
              <a:t> </a:t>
            </a:r>
            <a:r>
              <a:rPr lang="en-US" sz="1800" dirty="0"/>
              <a:t>correctly it’s important that the labeling is </a:t>
            </a:r>
            <a:r>
              <a:rPr lang="en-US" sz="1800" b="1" dirty="0"/>
              <a:t>clear</a:t>
            </a:r>
            <a:r>
              <a:rPr lang="en-US" sz="1800" dirty="0"/>
              <a:t>, </a:t>
            </a:r>
            <a:r>
              <a:rPr lang="en-US" sz="1800" b="1" dirty="0"/>
              <a:t>unambiguous</a:t>
            </a:r>
            <a:r>
              <a:rPr lang="en-US" sz="1800" dirty="0"/>
              <a:t> and </a:t>
            </a:r>
            <a:r>
              <a:rPr lang="en-US" sz="1800" b="1" dirty="0"/>
              <a:t>complete</a:t>
            </a:r>
            <a:r>
              <a:rPr lang="en-US" sz="1800" dirty="0"/>
              <a:t>. </a:t>
            </a:r>
            <a:endParaRPr lang="en-US" sz="1800" dirty="0" smtClean="0"/>
          </a:p>
          <a:p>
            <a:pPr marL="0" indent="0">
              <a:buNone/>
            </a:pPr>
            <a:endParaRPr lang="de-DE" sz="1600" dirty="0"/>
          </a:p>
          <a:p>
            <a:pPr marL="0" indent="0">
              <a:buNone/>
            </a:pPr>
            <a:r>
              <a:rPr lang="de-DE" sz="1400" dirty="0" err="1" smtClean="0"/>
              <a:t>Please</a:t>
            </a:r>
            <a:r>
              <a:rPr lang="de-DE" sz="1400" dirty="0" smtClean="0"/>
              <a:t> </a:t>
            </a:r>
            <a:r>
              <a:rPr lang="de-DE" sz="1400" dirty="0" err="1" smtClean="0"/>
              <a:t>note</a:t>
            </a:r>
            <a:r>
              <a:rPr lang="de-DE" sz="1400" dirty="0" smtClean="0"/>
              <a:t>:</a:t>
            </a:r>
            <a:endParaRPr lang="de-DE" sz="1400" dirty="0"/>
          </a:p>
          <a:p>
            <a:pPr lvl="0"/>
            <a:r>
              <a:rPr lang="en-US" sz="1400" dirty="0" smtClean="0"/>
              <a:t>A </a:t>
            </a:r>
            <a:r>
              <a:rPr lang="en-US" sz="1400" b="1" dirty="0" smtClean="0"/>
              <a:t>clear</a:t>
            </a:r>
            <a:r>
              <a:rPr lang="en-US" sz="1400" dirty="0" smtClean="0"/>
              <a:t> diagram </a:t>
            </a:r>
            <a:r>
              <a:rPr lang="en-US" sz="1400" dirty="0"/>
              <a:t>should be labeled with short and meaningful </a:t>
            </a:r>
            <a:r>
              <a:rPr lang="en-US" sz="1400" dirty="0" smtClean="0"/>
              <a:t>words.</a:t>
            </a:r>
            <a:endParaRPr lang="de-DE" sz="1400" dirty="0"/>
          </a:p>
          <a:p>
            <a:pPr marL="914400" lvl="2" indent="0">
              <a:buNone/>
            </a:pPr>
            <a:r>
              <a:rPr lang="en-US" sz="1400" i="1" dirty="0" smtClean="0">
                <a:solidFill>
                  <a:schemeClr val="accent5">
                    <a:lumMod val="75000"/>
                  </a:schemeClr>
                </a:solidFill>
              </a:rPr>
              <a:t>e.g</a:t>
            </a:r>
            <a:r>
              <a:rPr lang="en-US" sz="1400" i="1" dirty="0">
                <a:solidFill>
                  <a:schemeClr val="accent5">
                    <a:lumMod val="75000"/>
                  </a:schemeClr>
                </a:solidFill>
              </a:rPr>
              <a:t>.: Instead of „the achieved height when jumping (in meters)“ you should write „jump height </a:t>
            </a:r>
            <a:r>
              <a:rPr lang="en-US" sz="1400" i="1" dirty="0" smtClean="0">
                <a:solidFill>
                  <a:schemeClr val="accent5">
                    <a:lumMod val="75000"/>
                  </a:schemeClr>
                </a:solidFill>
              </a:rPr>
              <a:t>[</a:t>
            </a:r>
            <a:r>
              <a:rPr lang="en-US" sz="1400" i="1" dirty="0">
                <a:solidFill>
                  <a:schemeClr val="accent5">
                    <a:lumMod val="75000"/>
                  </a:schemeClr>
                </a:solidFill>
              </a:rPr>
              <a:t>m]“ </a:t>
            </a:r>
            <a:endParaRPr lang="de-DE" sz="1400" dirty="0">
              <a:solidFill>
                <a:schemeClr val="accent5">
                  <a:lumMod val="75000"/>
                </a:schemeClr>
              </a:solidFill>
            </a:endParaRPr>
          </a:p>
          <a:p>
            <a:pPr lvl="0"/>
            <a:r>
              <a:rPr lang="en-US" sz="1400" dirty="0"/>
              <a:t>The reader of the diagram should understand </a:t>
            </a:r>
            <a:r>
              <a:rPr lang="en-US" sz="1400" dirty="0" smtClean="0"/>
              <a:t>the </a:t>
            </a:r>
            <a:r>
              <a:rPr lang="en-US" sz="1400" dirty="0"/>
              <a:t>meaning of the axis </a:t>
            </a:r>
            <a:r>
              <a:rPr lang="en-US" sz="1400" dirty="0"/>
              <a:t>labeling </a:t>
            </a:r>
            <a:r>
              <a:rPr lang="en-US" sz="1400" dirty="0" smtClean="0"/>
              <a:t>immediately. </a:t>
            </a:r>
            <a:r>
              <a:rPr lang="en-US" sz="1400" dirty="0"/>
              <a:t>Therefore they should be labeled </a:t>
            </a:r>
            <a:r>
              <a:rPr lang="en-US" sz="1400" b="1" dirty="0" smtClean="0"/>
              <a:t>unambiguous</a:t>
            </a:r>
            <a:r>
              <a:rPr lang="en-US" sz="1400" dirty="0" smtClean="0"/>
              <a:t>.</a:t>
            </a:r>
            <a:endParaRPr lang="de-DE" sz="1400" dirty="0"/>
          </a:p>
          <a:p>
            <a:pPr marL="0" lvl="0" indent="0">
              <a:buNone/>
            </a:pPr>
            <a:r>
              <a:rPr lang="de-DE" sz="1400" i="1" dirty="0"/>
              <a:t>	</a:t>
            </a:r>
            <a:r>
              <a:rPr lang="en-US" sz="1400" i="1" dirty="0" smtClean="0">
                <a:solidFill>
                  <a:schemeClr val="accent5">
                    <a:lumMod val="75000"/>
                  </a:schemeClr>
                </a:solidFill>
              </a:rPr>
              <a:t>e.g</a:t>
            </a:r>
            <a:r>
              <a:rPr lang="en-US" sz="1400" i="1" dirty="0">
                <a:solidFill>
                  <a:schemeClr val="accent5">
                    <a:lumMod val="75000"/>
                  </a:schemeClr>
                </a:solidFill>
              </a:rPr>
              <a:t>.: </a:t>
            </a:r>
            <a:r>
              <a:rPr lang="en-US" sz="1400" i="1" dirty="0" smtClean="0">
                <a:solidFill>
                  <a:schemeClr val="accent5">
                    <a:lumMod val="75000"/>
                  </a:schemeClr>
                </a:solidFill>
              </a:rPr>
              <a:t>The </a:t>
            </a:r>
            <a:r>
              <a:rPr lang="en-US" sz="1400" i="1" dirty="0">
                <a:solidFill>
                  <a:schemeClr val="accent5">
                    <a:lumMod val="75000"/>
                  </a:schemeClr>
                </a:solidFill>
              </a:rPr>
              <a:t>axis label „flower“ does not allow any clearly conclusions. Is „diameter“, „color“, </a:t>
            </a:r>
            <a:r>
              <a:rPr lang="en-US" sz="1400" i="1" dirty="0" smtClean="0">
                <a:solidFill>
                  <a:schemeClr val="accent5">
                    <a:lumMod val="75000"/>
                  </a:schemeClr>
                </a:solidFill>
              </a:rPr>
              <a:t>	„</a:t>
            </a:r>
            <a:r>
              <a:rPr lang="en-US" sz="1400" i="1" dirty="0">
                <a:solidFill>
                  <a:schemeClr val="accent5">
                    <a:lumMod val="75000"/>
                  </a:schemeClr>
                </a:solidFill>
              </a:rPr>
              <a:t>number“ or „size“ intended</a:t>
            </a:r>
            <a:r>
              <a:rPr lang="en-US" sz="1400" i="1" dirty="0" smtClean="0">
                <a:solidFill>
                  <a:schemeClr val="accent5">
                    <a:lumMod val="75000"/>
                  </a:schemeClr>
                </a:solidFill>
              </a:rPr>
              <a:t>?</a:t>
            </a:r>
            <a:endParaRPr lang="de-DE" sz="1400" dirty="0">
              <a:solidFill>
                <a:schemeClr val="accent5">
                  <a:lumMod val="75000"/>
                </a:schemeClr>
              </a:solidFill>
            </a:endParaRPr>
          </a:p>
          <a:p>
            <a:pPr lvl="0"/>
            <a:r>
              <a:rPr lang="en-US" sz="1400" dirty="0"/>
              <a:t>A </a:t>
            </a:r>
            <a:r>
              <a:rPr lang="en-US" sz="1400" b="1" dirty="0" smtClean="0"/>
              <a:t>complete</a:t>
            </a:r>
            <a:r>
              <a:rPr lang="en-US" sz="1400" dirty="0" smtClean="0"/>
              <a:t> description </a:t>
            </a:r>
            <a:r>
              <a:rPr lang="en-US" sz="1400" dirty="0"/>
              <a:t>should include the label and the units of the used variables.</a:t>
            </a:r>
            <a:endParaRPr lang="de-DE" sz="1400" dirty="0"/>
          </a:p>
          <a:p>
            <a:pPr marL="0" indent="0">
              <a:buNone/>
            </a:pPr>
            <a:r>
              <a:rPr lang="en-US" sz="1400" i="1" dirty="0" smtClean="0">
                <a:solidFill>
                  <a:schemeClr val="accent5">
                    <a:lumMod val="75000"/>
                  </a:schemeClr>
                </a:solidFill>
              </a:rPr>
              <a:t>	e.g</a:t>
            </a:r>
            <a:r>
              <a:rPr lang="en-US" sz="1400" i="1" dirty="0">
                <a:solidFill>
                  <a:schemeClr val="accent5">
                    <a:lumMod val="75000"/>
                  </a:schemeClr>
                </a:solidFill>
              </a:rPr>
              <a:t>.: Instead of „size“ you should write „size [m]“ or „size [cm]“ in order to make clear in what </a:t>
            </a:r>
            <a:r>
              <a:rPr lang="en-US" sz="1400" i="1" dirty="0" smtClean="0">
                <a:solidFill>
                  <a:schemeClr val="accent5">
                    <a:lumMod val="75000"/>
                  </a:schemeClr>
                </a:solidFill>
              </a:rPr>
              <a:t>	size </a:t>
            </a:r>
            <a:r>
              <a:rPr lang="en-US" sz="1400" i="1" dirty="0">
                <a:solidFill>
                  <a:schemeClr val="accent5">
                    <a:lumMod val="75000"/>
                  </a:schemeClr>
                </a:solidFill>
              </a:rPr>
              <a:t>units the data were measured.</a:t>
            </a:r>
            <a:endParaRPr lang="de-DE" sz="1400" dirty="0">
              <a:solidFill>
                <a:schemeClr val="accent5">
                  <a:lumMod val="75000"/>
                </a:schemeClr>
              </a:solidFill>
            </a:endParaRPr>
          </a:p>
        </p:txBody>
      </p:sp>
      <p:sp>
        <p:nvSpPr>
          <p:cNvPr id="12" name="Pfeil nach rechts 11">
            <a:hlinkClick r:id="" action="ppaction://hlinkshowjump?jump=lastslideviewed"/>
          </p:cNvPr>
          <p:cNvSpPr/>
          <p:nvPr/>
        </p:nvSpPr>
        <p:spPr>
          <a:xfrm rot="10800000">
            <a:off x="7907271" y="5943230"/>
            <a:ext cx="794641" cy="77724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endParaRPr>
          </a:p>
        </p:txBody>
      </p:sp>
      <p:pic>
        <p:nvPicPr>
          <p:cNvPr id="13" name="Grafik 6">
            <a:hlinkClick r:id="rId2" action="ppaction://hlinksldjump"/>
          </p:cNvPr>
          <p:cNvPicPr>
            <a:picLocks noChangeAspect="1"/>
          </p:cNvPicPr>
          <p:nvPr/>
        </p:nvPicPr>
        <p:blipFill>
          <a:blip r:embed="rId3" cstate="print">
            <a:extLst>
              <a:ext uri="{28A0092B-C50C-407E-A947-70E740481C1C}">
                <a14:useLocalDpi xmlns:a14="http://schemas.microsoft.com/office/drawing/2010/main" val="0"/>
              </a:ext>
            </a:extLst>
          </a:blip>
          <a:srcRect r="64638"/>
          <a:stretch>
            <a:fillRect/>
          </a:stretch>
        </p:blipFill>
        <p:spPr bwMode="auto">
          <a:xfrm>
            <a:off x="8197881" y="279401"/>
            <a:ext cx="955644" cy="10636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221419732"/>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hteck 8"/>
          <p:cNvSpPr/>
          <p:nvPr/>
        </p:nvSpPr>
        <p:spPr>
          <a:xfrm>
            <a:off x="0" y="0"/>
            <a:ext cx="9144000" cy="1514475"/>
          </a:xfrm>
          <a:prstGeom prst="rect">
            <a:avLst/>
          </a:prstGeom>
          <a:solidFill>
            <a:schemeClr val="accent6">
              <a:lumMod val="20000"/>
              <a:lumOff val="80000"/>
            </a:schemeClr>
          </a:solidFill>
          <a:ln>
            <a:solidFill>
              <a:srgbClr val="D9D9D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endParaRPr>
          </a:p>
        </p:txBody>
      </p:sp>
      <p:cxnSp>
        <p:nvCxnSpPr>
          <p:cNvPr id="8" name="Gerader Verbinder 7"/>
          <p:cNvCxnSpPr/>
          <p:nvPr/>
        </p:nvCxnSpPr>
        <p:spPr>
          <a:xfrm>
            <a:off x="0" y="1514475"/>
            <a:ext cx="9144000" cy="0"/>
          </a:xfrm>
          <a:prstGeom prst="line">
            <a:avLst/>
          </a:prstGeom>
          <a:ln w="76200">
            <a:solidFill>
              <a:srgbClr val="1F497D"/>
            </a:solidFill>
          </a:ln>
        </p:spPr>
        <p:style>
          <a:lnRef idx="1">
            <a:schemeClr val="accent1"/>
          </a:lnRef>
          <a:fillRef idx="0">
            <a:schemeClr val="accent1"/>
          </a:fillRef>
          <a:effectRef idx="0">
            <a:schemeClr val="accent1"/>
          </a:effectRef>
          <a:fontRef idx="minor">
            <a:schemeClr val="tx1"/>
          </a:fontRef>
        </p:style>
      </p:cxnSp>
      <p:sp>
        <p:nvSpPr>
          <p:cNvPr id="4" name="Titel 3"/>
          <p:cNvSpPr>
            <a:spLocks noGrp="1"/>
          </p:cNvSpPr>
          <p:nvPr>
            <p:ph type="title"/>
          </p:nvPr>
        </p:nvSpPr>
        <p:spPr>
          <a:xfrm>
            <a:off x="1714500" y="279401"/>
            <a:ext cx="5734050" cy="1063624"/>
          </a:xfrm>
        </p:spPr>
        <p:txBody>
          <a:bodyPr/>
          <a:lstStyle/>
          <a:p>
            <a:pPr algn="ctr"/>
            <a:r>
              <a:rPr lang="de-DE" dirty="0" smtClean="0"/>
              <a:t>GTK</a:t>
            </a:r>
            <a:endParaRPr lang="de-DE" dirty="0"/>
          </a:p>
        </p:txBody>
      </p:sp>
      <p:sp>
        <p:nvSpPr>
          <p:cNvPr id="6" name="Rechteck 5"/>
          <p:cNvSpPr/>
          <p:nvPr/>
        </p:nvSpPr>
        <p:spPr>
          <a:xfrm flipH="1" flipV="1">
            <a:off x="0" y="0"/>
            <a:ext cx="9144000" cy="6858000"/>
          </a:xfrm>
          <a:prstGeom prst="rect">
            <a:avLst/>
          </a:prstGeom>
          <a:no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endParaRPr>
          </a:p>
        </p:txBody>
      </p:sp>
      <p:sp>
        <p:nvSpPr>
          <p:cNvPr id="10" name="Textfeld 9"/>
          <p:cNvSpPr txBox="1"/>
          <p:nvPr/>
        </p:nvSpPr>
        <p:spPr>
          <a:xfrm>
            <a:off x="333375" y="419100"/>
            <a:ext cx="1607392" cy="707886"/>
          </a:xfrm>
          <a:prstGeom prst="rect">
            <a:avLst/>
          </a:prstGeom>
          <a:noFill/>
        </p:spPr>
        <p:txBody>
          <a:bodyPr wrap="square" rtlCol="0">
            <a:spAutoFit/>
          </a:bodyPr>
          <a:lstStyle/>
          <a:p>
            <a:r>
              <a:rPr lang="de-DE" sz="4000" b="1" dirty="0" smtClean="0">
                <a:solidFill>
                  <a:schemeClr val="accent2"/>
                </a:solidFill>
                <a:latin typeface="Arial" panose="020B0604020202020204" pitchFamily="34" charset="0"/>
              </a:rPr>
              <a:t>A11.1</a:t>
            </a:r>
            <a:endParaRPr lang="de-DE" sz="4000" b="1" dirty="0">
              <a:solidFill>
                <a:schemeClr val="accent2"/>
              </a:solidFill>
              <a:latin typeface="Arial" panose="020B0604020202020204" pitchFamily="34" charset="0"/>
            </a:endParaRPr>
          </a:p>
        </p:txBody>
      </p:sp>
      <p:sp>
        <p:nvSpPr>
          <p:cNvPr id="16" name="Textfeld 15"/>
          <p:cNvSpPr txBox="1"/>
          <p:nvPr/>
        </p:nvSpPr>
        <p:spPr>
          <a:xfrm>
            <a:off x="7448550" y="188267"/>
            <a:ext cx="1398140" cy="461665"/>
          </a:xfrm>
          <a:prstGeom prst="rect">
            <a:avLst/>
          </a:prstGeom>
          <a:noFill/>
        </p:spPr>
        <p:txBody>
          <a:bodyPr wrap="none" rtlCol="0">
            <a:spAutoFit/>
          </a:bodyPr>
          <a:lstStyle/>
          <a:p>
            <a:r>
              <a:rPr lang="de-DE" sz="2400" b="1" dirty="0" smtClean="0">
                <a:solidFill>
                  <a:schemeClr val="accent1">
                    <a:lumMod val="50000"/>
                  </a:schemeClr>
                </a:solidFill>
                <a:latin typeface="Arial" panose="020B0604020202020204" pitchFamily="34" charset="0"/>
              </a:rPr>
              <a:t>FaSMEd</a:t>
            </a:r>
            <a:endParaRPr lang="de-DE" sz="2400" b="1" dirty="0">
              <a:solidFill>
                <a:schemeClr val="accent1">
                  <a:lumMod val="50000"/>
                </a:schemeClr>
              </a:solidFill>
              <a:latin typeface="Arial" panose="020B0604020202020204" pitchFamily="34" charset="0"/>
            </a:endParaRPr>
          </a:p>
        </p:txBody>
      </p:sp>
      <p:sp>
        <p:nvSpPr>
          <p:cNvPr id="11" name="Inhaltsplatzhalter 13"/>
          <p:cNvSpPr>
            <a:spLocks noGrp="1"/>
          </p:cNvSpPr>
          <p:nvPr>
            <p:ph idx="1"/>
          </p:nvPr>
        </p:nvSpPr>
        <p:spPr>
          <a:xfrm>
            <a:off x="333374" y="1730514"/>
            <a:ext cx="8463154" cy="4761726"/>
          </a:xfrm>
        </p:spPr>
        <p:txBody>
          <a:bodyPr>
            <a:normAutofit lnSpcReduction="10000"/>
          </a:bodyPr>
          <a:lstStyle/>
          <a:p>
            <a:pPr marL="0" indent="0">
              <a:buNone/>
            </a:pPr>
            <a:r>
              <a:rPr lang="en-US" dirty="0"/>
              <a:t>Depending on the obtained data in the experiment, the following line chart can arise</a:t>
            </a:r>
            <a:r>
              <a:rPr lang="en-US" dirty="0" smtClean="0"/>
              <a:t>:</a:t>
            </a:r>
            <a:endParaRPr lang="de-DE" dirty="0" smtClean="0"/>
          </a:p>
          <a:p>
            <a:pPr marL="0" indent="0">
              <a:buNone/>
            </a:pPr>
            <a:endParaRPr lang="de-DE" dirty="0"/>
          </a:p>
          <a:p>
            <a:pPr marL="0" indent="0">
              <a:buNone/>
            </a:pPr>
            <a:endParaRPr lang="de-DE" dirty="0" smtClean="0"/>
          </a:p>
          <a:p>
            <a:pPr marL="0" indent="0">
              <a:buNone/>
            </a:pPr>
            <a:endParaRPr lang="de-DE" dirty="0" smtClean="0"/>
          </a:p>
          <a:p>
            <a:pPr marL="0" indent="0">
              <a:buNone/>
            </a:pPr>
            <a:endParaRPr lang="de-DE" dirty="0"/>
          </a:p>
          <a:p>
            <a:pPr marL="0" indent="0">
              <a:buNone/>
            </a:pPr>
            <a:endParaRPr lang="de-DE" dirty="0"/>
          </a:p>
          <a:p>
            <a:pPr marL="0" indent="0">
              <a:buNone/>
            </a:pPr>
            <a:r>
              <a:rPr lang="en-US" sz="2400" dirty="0" smtClean="0"/>
              <a:t>Choosing the graphs’ stating point at zero implies that </a:t>
            </a:r>
            <a:r>
              <a:rPr lang="en-US" sz="2400" dirty="0"/>
              <a:t>the apple has a weight of </a:t>
            </a:r>
            <a:r>
              <a:rPr lang="en-US" sz="2400" dirty="0" smtClean="0"/>
              <a:t>0 g </a:t>
            </a:r>
            <a:r>
              <a:rPr lang="en-US" sz="2400" dirty="0"/>
              <a:t>at the beginning. After this the weight increases to the initial weight before it slowly loses weight again.</a:t>
            </a:r>
            <a:endParaRPr lang="de-DE" sz="2200" dirty="0"/>
          </a:p>
        </p:txBody>
      </p:sp>
      <p:graphicFrame>
        <p:nvGraphicFramePr>
          <p:cNvPr id="12" name="Diagramm 11"/>
          <p:cNvGraphicFramePr/>
          <p:nvPr>
            <p:extLst>
              <p:ext uri="{D42A27DB-BD31-4B8C-83A1-F6EECF244321}">
                <p14:modId xmlns:p14="http://schemas.microsoft.com/office/powerpoint/2010/main" val="1280243932"/>
              </p:ext>
            </p:extLst>
          </p:nvPr>
        </p:nvGraphicFramePr>
        <p:xfrm>
          <a:off x="1337011" y="2420794"/>
          <a:ext cx="5325046" cy="2487107"/>
        </p:xfrm>
        <a:graphic>
          <a:graphicData uri="http://schemas.openxmlformats.org/drawingml/2006/chart">
            <c:chart xmlns:c="http://schemas.openxmlformats.org/drawingml/2006/chart" xmlns:r="http://schemas.openxmlformats.org/officeDocument/2006/relationships" r:id="rId2"/>
          </a:graphicData>
        </a:graphic>
      </p:graphicFrame>
      <p:sp>
        <p:nvSpPr>
          <p:cNvPr id="13" name="Pfeil nach rechts 12">
            <a:hlinkClick r:id="" action="ppaction://hlinkshowjump?jump=lastslideviewed"/>
          </p:cNvPr>
          <p:cNvSpPr/>
          <p:nvPr/>
        </p:nvSpPr>
        <p:spPr>
          <a:xfrm rot="10800000">
            <a:off x="7907271" y="5943230"/>
            <a:ext cx="794641" cy="77724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endParaRPr>
          </a:p>
        </p:txBody>
      </p:sp>
      <p:pic>
        <p:nvPicPr>
          <p:cNvPr id="14" name="Grafik 6">
            <a:hlinkClick r:id="rId3" action="ppaction://hlinksldjump"/>
          </p:cNvPr>
          <p:cNvPicPr>
            <a:picLocks noChangeAspect="1"/>
          </p:cNvPicPr>
          <p:nvPr/>
        </p:nvPicPr>
        <p:blipFill>
          <a:blip r:embed="rId4" cstate="print">
            <a:extLst>
              <a:ext uri="{28A0092B-C50C-407E-A947-70E740481C1C}">
                <a14:useLocalDpi xmlns:a14="http://schemas.microsoft.com/office/drawing/2010/main" val="0"/>
              </a:ext>
            </a:extLst>
          </a:blip>
          <a:srcRect r="64638"/>
          <a:stretch>
            <a:fillRect/>
          </a:stretch>
        </p:blipFill>
        <p:spPr bwMode="auto">
          <a:xfrm>
            <a:off x="8197881" y="279401"/>
            <a:ext cx="955644" cy="10636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177468469"/>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hteck 8"/>
          <p:cNvSpPr/>
          <p:nvPr/>
        </p:nvSpPr>
        <p:spPr>
          <a:xfrm>
            <a:off x="0" y="0"/>
            <a:ext cx="9144000" cy="1514475"/>
          </a:xfrm>
          <a:prstGeom prst="rect">
            <a:avLst/>
          </a:prstGeom>
          <a:solidFill>
            <a:schemeClr val="accent6">
              <a:lumMod val="20000"/>
              <a:lumOff val="80000"/>
            </a:schemeClr>
          </a:solidFill>
          <a:ln>
            <a:solidFill>
              <a:srgbClr val="D9D9D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endParaRPr>
          </a:p>
        </p:txBody>
      </p:sp>
      <p:cxnSp>
        <p:nvCxnSpPr>
          <p:cNvPr id="8" name="Gerader Verbinder 7"/>
          <p:cNvCxnSpPr/>
          <p:nvPr/>
        </p:nvCxnSpPr>
        <p:spPr>
          <a:xfrm>
            <a:off x="0" y="1514475"/>
            <a:ext cx="9144000" cy="0"/>
          </a:xfrm>
          <a:prstGeom prst="line">
            <a:avLst/>
          </a:prstGeom>
          <a:ln w="76200">
            <a:solidFill>
              <a:srgbClr val="1F497D"/>
            </a:solidFill>
          </a:ln>
        </p:spPr>
        <p:style>
          <a:lnRef idx="1">
            <a:schemeClr val="accent1"/>
          </a:lnRef>
          <a:fillRef idx="0">
            <a:schemeClr val="accent1"/>
          </a:fillRef>
          <a:effectRef idx="0">
            <a:schemeClr val="accent1"/>
          </a:effectRef>
          <a:fontRef idx="minor">
            <a:schemeClr val="tx1"/>
          </a:fontRef>
        </p:style>
      </p:cxnSp>
      <p:sp>
        <p:nvSpPr>
          <p:cNvPr id="4" name="Titel 3"/>
          <p:cNvSpPr>
            <a:spLocks noGrp="1"/>
          </p:cNvSpPr>
          <p:nvPr>
            <p:ph type="title"/>
          </p:nvPr>
        </p:nvSpPr>
        <p:spPr>
          <a:xfrm>
            <a:off x="1714500" y="279401"/>
            <a:ext cx="5734050" cy="1063624"/>
          </a:xfrm>
        </p:spPr>
        <p:txBody>
          <a:bodyPr/>
          <a:lstStyle/>
          <a:p>
            <a:pPr algn="ctr"/>
            <a:r>
              <a:rPr lang="de-DE" dirty="0" smtClean="0"/>
              <a:t>GTK</a:t>
            </a:r>
            <a:endParaRPr lang="de-DE" dirty="0"/>
          </a:p>
        </p:txBody>
      </p:sp>
      <p:sp>
        <p:nvSpPr>
          <p:cNvPr id="6" name="Rechteck 5"/>
          <p:cNvSpPr/>
          <p:nvPr/>
        </p:nvSpPr>
        <p:spPr>
          <a:xfrm flipH="1" flipV="1">
            <a:off x="0" y="0"/>
            <a:ext cx="9144000" cy="6858000"/>
          </a:xfrm>
          <a:prstGeom prst="rect">
            <a:avLst/>
          </a:prstGeom>
          <a:no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endParaRPr>
          </a:p>
        </p:txBody>
      </p:sp>
      <p:sp>
        <p:nvSpPr>
          <p:cNvPr id="10" name="Textfeld 9"/>
          <p:cNvSpPr txBox="1"/>
          <p:nvPr/>
        </p:nvSpPr>
        <p:spPr>
          <a:xfrm>
            <a:off x="333375" y="419100"/>
            <a:ext cx="1812666" cy="707886"/>
          </a:xfrm>
          <a:prstGeom prst="rect">
            <a:avLst/>
          </a:prstGeom>
          <a:noFill/>
        </p:spPr>
        <p:txBody>
          <a:bodyPr wrap="square" rtlCol="0">
            <a:spAutoFit/>
          </a:bodyPr>
          <a:lstStyle/>
          <a:p>
            <a:r>
              <a:rPr lang="de-DE" sz="4000" b="1" dirty="0" smtClean="0">
                <a:solidFill>
                  <a:schemeClr val="accent2"/>
                </a:solidFill>
                <a:latin typeface="Arial" panose="020B0604020202020204" pitchFamily="34" charset="0"/>
              </a:rPr>
              <a:t>A11.2</a:t>
            </a:r>
            <a:endParaRPr lang="de-DE" sz="4000" b="1" dirty="0">
              <a:solidFill>
                <a:schemeClr val="accent2"/>
              </a:solidFill>
              <a:latin typeface="Arial" panose="020B0604020202020204" pitchFamily="34" charset="0"/>
            </a:endParaRPr>
          </a:p>
        </p:txBody>
      </p:sp>
      <p:sp>
        <p:nvSpPr>
          <p:cNvPr id="16" name="Textfeld 15"/>
          <p:cNvSpPr txBox="1"/>
          <p:nvPr/>
        </p:nvSpPr>
        <p:spPr>
          <a:xfrm>
            <a:off x="7448550" y="188267"/>
            <a:ext cx="1398140" cy="461665"/>
          </a:xfrm>
          <a:prstGeom prst="rect">
            <a:avLst/>
          </a:prstGeom>
          <a:noFill/>
        </p:spPr>
        <p:txBody>
          <a:bodyPr wrap="none" rtlCol="0">
            <a:spAutoFit/>
          </a:bodyPr>
          <a:lstStyle/>
          <a:p>
            <a:r>
              <a:rPr lang="de-DE" sz="2400" b="1" dirty="0" smtClean="0">
                <a:solidFill>
                  <a:schemeClr val="accent1">
                    <a:lumMod val="50000"/>
                  </a:schemeClr>
                </a:solidFill>
                <a:latin typeface="Arial" panose="020B0604020202020204" pitchFamily="34" charset="0"/>
              </a:rPr>
              <a:t>FaSMEd</a:t>
            </a:r>
            <a:endParaRPr lang="de-DE" sz="2400" b="1" dirty="0">
              <a:solidFill>
                <a:schemeClr val="accent1">
                  <a:lumMod val="50000"/>
                </a:schemeClr>
              </a:solidFill>
              <a:latin typeface="Arial" panose="020B0604020202020204" pitchFamily="34" charset="0"/>
            </a:endParaRPr>
          </a:p>
        </p:txBody>
      </p:sp>
      <p:sp>
        <p:nvSpPr>
          <p:cNvPr id="11" name="Inhaltsplatzhalter 13"/>
          <p:cNvSpPr>
            <a:spLocks noGrp="1"/>
          </p:cNvSpPr>
          <p:nvPr>
            <p:ph idx="1"/>
          </p:nvPr>
        </p:nvSpPr>
        <p:spPr>
          <a:xfrm>
            <a:off x="333374" y="1730514"/>
            <a:ext cx="8463154" cy="4761726"/>
          </a:xfrm>
        </p:spPr>
        <p:txBody>
          <a:bodyPr>
            <a:normAutofit fontScale="92500" lnSpcReduction="20000"/>
          </a:bodyPr>
          <a:lstStyle/>
          <a:p>
            <a:pPr marL="0" indent="0">
              <a:lnSpc>
                <a:spcPct val="110000"/>
              </a:lnSpc>
              <a:buNone/>
            </a:pPr>
            <a:r>
              <a:rPr lang="en-US" dirty="0"/>
              <a:t>To compare different experimental approaches, we can transfer them in one </a:t>
            </a:r>
            <a:r>
              <a:rPr lang="en-US" b="1" dirty="0" smtClean="0"/>
              <a:t>common</a:t>
            </a:r>
            <a:r>
              <a:rPr lang="en-US" dirty="0" smtClean="0"/>
              <a:t> diagram under </a:t>
            </a:r>
            <a:r>
              <a:rPr lang="en-US" dirty="0"/>
              <a:t>certain conditions.  </a:t>
            </a:r>
            <a:endParaRPr lang="de-DE" dirty="0"/>
          </a:p>
          <a:p>
            <a:pPr marL="0" indent="0">
              <a:buNone/>
            </a:pPr>
            <a:r>
              <a:rPr lang="en-US" dirty="0"/>
              <a:t> </a:t>
            </a:r>
            <a:endParaRPr lang="de-DE" dirty="0"/>
          </a:p>
          <a:p>
            <a:pPr marL="0" indent="0">
              <a:buNone/>
            </a:pPr>
            <a:r>
              <a:rPr lang="en-US" b="1" dirty="0"/>
              <a:t>This requires:</a:t>
            </a:r>
            <a:endParaRPr lang="de-DE" dirty="0"/>
          </a:p>
          <a:p>
            <a:pPr lvl="0"/>
            <a:r>
              <a:rPr lang="en-US" dirty="0"/>
              <a:t>An appropriate diagram type for the representation of several approaches in one diagram.</a:t>
            </a:r>
            <a:endParaRPr lang="de-DE" dirty="0"/>
          </a:p>
          <a:p>
            <a:pPr lvl="0"/>
            <a:r>
              <a:rPr lang="en-US" dirty="0"/>
              <a:t>The same initial conditions for each experimental approach.</a:t>
            </a:r>
            <a:endParaRPr lang="de-DE" dirty="0"/>
          </a:p>
          <a:p>
            <a:pPr lvl="0"/>
            <a:r>
              <a:rPr lang="en-US" dirty="0"/>
              <a:t>The results were obtained in the same units.</a:t>
            </a:r>
            <a:endParaRPr lang="de-DE" dirty="0"/>
          </a:p>
          <a:p>
            <a:r>
              <a:rPr lang="en-US" dirty="0"/>
              <a:t>The variables for the experiment and the diagram axes are identical.</a:t>
            </a:r>
            <a:endParaRPr lang="de-DE" dirty="0"/>
          </a:p>
        </p:txBody>
      </p:sp>
      <p:sp>
        <p:nvSpPr>
          <p:cNvPr id="12" name="Pfeil nach rechts 11">
            <a:hlinkClick r:id="" action="ppaction://hlinkshowjump?jump=lastslideviewed"/>
          </p:cNvPr>
          <p:cNvSpPr/>
          <p:nvPr/>
        </p:nvSpPr>
        <p:spPr>
          <a:xfrm rot="10800000">
            <a:off x="7918994" y="6001845"/>
            <a:ext cx="794641" cy="77724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endParaRPr>
          </a:p>
        </p:txBody>
      </p:sp>
      <p:pic>
        <p:nvPicPr>
          <p:cNvPr id="13" name="Grafik 6">
            <a:hlinkClick r:id="rId2" action="ppaction://hlinksldjump"/>
          </p:cNvPr>
          <p:cNvPicPr>
            <a:picLocks noChangeAspect="1"/>
          </p:cNvPicPr>
          <p:nvPr/>
        </p:nvPicPr>
        <p:blipFill>
          <a:blip r:embed="rId3" cstate="print">
            <a:extLst>
              <a:ext uri="{28A0092B-C50C-407E-A947-70E740481C1C}">
                <a14:useLocalDpi xmlns:a14="http://schemas.microsoft.com/office/drawing/2010/main" val="0"/>
              </a:ext>
            </a:extLst>
          </a:blip>
          <a:srcRect r="64638"/>
          <a:stretch>
            <a:fillRect/>
          </a:stretch>
        </p:blipFill>
        <p:spPr bwMode="auto">
          <a:xfrm>
            <a:off x="8197881" y="279401"/>
            <a:ext cx="955644" cy="10636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642776430"/>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hteck 8"/>
          <p:cNvSpPr/>
          <p:nvPr/>
        </p:nvSpPr>
        <p:spPr>
          <a:xfrm>
            <a:off x="0" y="0"/>
            <a:ext cx="9144000" cy="1514475"/>
          </a:xfrm>
          <a:prstGeom prst="rect">
            <a:avLst/>
          </a:prstGeom>
          <a:solidFill>
            <a:schemeClr val="accent6">
              <a:lumMod val="20000"/>
              <a:lumOff val="80000"/>
            </a:schemeClr>
          </a:solidFill>
          <a:ln>
            <a:solidFill>
              <a:srgbClr val="D9D9D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endParaRPr>
          </a:p>
        </p:txBody>
      </p:sp>
      <p:cxnSp>
        <p:nvCxnSpPr>
          <p:cNvPr id="8" name="Gerader Verbinder 7"/>
          <p:cNvCxnSpPr/>
          <p:nvPr/>
        </p:nvCxnSpPr>
        <p:spPr>
          <a:xfrm>
            <a:off x="0" y="1514475"/>
            <a:ext cx="9144000" cy="0"/>
          </a:xfrm>
          <a:prstGeom prst="line">
            <a:avLst/>
          </a:prstGeom>
          <a:ln w="76200">
            <a:solidFill>
              <a:srgbClr val="1F497D"/>
            </a:solidFill>
          </a:ln>
        </p:spPr>
        <p:style>
          <a:lnRef idx="1">
            <a:schemeClr val="accent1"/>
          </a:lnRef>
          <a:fillRef idx="0">
            <a:schemeClr val="accent1"/>
          </a:fillRef>
          <a:effectRef idx="0">
            <a:schemeClr val="accent1"/>
          </a:effectRef>
          <a:fontRef idx="minor">
            <a:schemeClr val="tx1"/>
          </a:fontRef>
        </p:style>
      </p:cxnSp>
      <p:sp>
        <p:nvSpPr>
          <p:cNvPr id="4" name="Titel 3"/>
          <p:cNvSpPr>
            <a:spLocks noGrp="1"/>
          </p:cNvSpPr>
          <p:nvPr>
            <p:ph type="title"/>
          </p:nvPr>
        </p:nvSpPr>
        <p:spPr>
          <a:xfrm>
            <a:off x="1714500" y="279401"/>
            <a:ext cx="5734050" cy="1063624"/>
          </a:xfrm>
        </p:spPr>
        <p:txBody>
          <a:bodyPr/>
          <a:lstStyle/>
          <a:p>
            <a:pPr algn="ctr"/>
            <a:r>
              <a:rPr lang="de-DE" dirty="0" smtClean="0"/>
              <a:t>GTK</a:t>
            </a:r>
            <a:endParaRPr lang="de-DE" dirty="0"/>
          </a:p>
        </p:txBody>
      </p:sp>
      <p:sp>
        <p:nvSpPr>
          <p:cNvPr id="6" name="Rechteck 5"/>
          <p:cNvSpPr/>
          <p:nvPr/>
        </p:nvSpPr>
        <p:spPr>
          <a:xfrm flipH="1" flipV="1">
            <a:off x="0" y="0"/>
            <a:ext cx="9144000" cy="6858000"/>
          </a:xfrm>
          <a:prstGeom prst="rect">
            <a:avLst/>
          </a:prstGeom>
          <a:no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endParaRPr>
          </a:p>
        </p:txBody>
      </p:sp>
      <p:sp>
        <p:nvSpPr>
          <p:cNvPr id="10" name="Textfeld 9"/>
          <p:cNvSpPr txBox="1"/>
          <p:nvPr/>
        </p:nvSpPr>
        <p:spPr>
          <a:xfrm>
            <a:off x="333375" y="419100"/>
            <a:ext cx="1607392" cy="707886"/>
          </a:xfrm>
          <a:prstGeom prst="rect">
            <a:avLst/>
          </a:prstGeom>
          <a:noFill/>
        </p:spPr>
        <p:txBody>
          <a:bodyPr wrap="square" rtlCol="0">
            <a:spAutoFit/>
          </a:bodyPr>
          <a:lstStyle/>
          <a:p>
            <a:r>
              <a:rPr lang="de-DE" sz="4000" b="1" dirty="0" smtClean="0">
                <a:solidFill>
                  <a:schemeClr val="accent2"/>
                </a:solidFill>
                <a:latin typeface="Arial" panose="020B0604020202020204" pitchFamily="34" charset="0"/>
              </a:rPr>
              <a:t>A11.3</a:t>
            </a:r>
            <a:endParaRPr lang="de-DE" sz="4000" b="1" dirty="0">
              <a:solidFill>
                <a:schemeClr val="accent2"/>
              </a:solidFill>
              <a:latin typeface="Arial" panose="020B0604020202020204" pitchFamily="34" charset="0"/>
            </a:endParaRPr>
          </a:p>
        </p:txBody>
      </p:sp>
      <p:sp>
        <p:nvSpPr>
          <p:cNvPr id="16" name="Textfeld 15"/>
          <p:cNvSpPr txBox="1"/>
          <p:nvPr/>
        </p:nvSpPr>
        <p:spPr>
          <a:xfrm>
            <a:off x="7448550" y="188267"/>
            <a:ext cx="1398140" cy="461665"/>
          </a:xfrm>
          <a:prstGeom prst="rect">
            <a:avLst/>
          </a:prstGeom>
          <a:noFill/>
        </p:spPr>
        <p:txBody>
          <a:bodyPr wrap="none" rtlCol="0">
            <a:spAutoFit/>
          </a:bodyPr>
          <a:lstStyle/>
          <a:p>
            <a:r>
              <a:rPr lang="de-DE" sz="2400" b="1" dirty="0" smtClean="0">
                <a:solidFill>
                  <a:schemeClr val="accent1">
                    <a:lumMod val="50000"/>
                  </a:schemeClr>
                </a:solidFill>
                <a:latin typeface="Arial" panose="020B0604020202020204" pitchFamily="34" charset="0"/>
              </a:rPr>
              <a:t>FaSMEd</a:t>
            </a:r>
            <a:endParaRPr lang="de-DE" sz="2400" b="1" dirty="0">
              <a:solidFill>
                <a:schemeClr val="accent1">
                  <a:lumMod val="50000"/>
                </a:schemeClr>
              </a:solidFill>
              <a:latin typeface="Arial" panose="020B0604020202020204" pitchFamily="34" charset="0"/>
            </a:endParaRPr>
          </a:p>
        </p:txBody>
      </p:sp>
      <p:sp>
        <p:nvSpPr>
          <p:cNvPr id="11" name="Inhaltsplatzhalter 13"/>
          <p:cNvSpPr>
            <a:spLocks noGrp="1"/>
          </p:cNvSpPr>
          <p:nvPr>
            <p:ph idx="1"/>
          </p:nvPr>
        </p:nvSpPr>
        <p:spPr>
          <a:xfrm>
            <a:off x="333374" y="1730514"/>
            <a:ext cx="8463154" cy="4761726"/>
          </a:xfrm>
        </p:spPr>
        <p:txBody>
          <a:bodyPr>
            <a:normAutofit fontScale="70000" lnSpcReduction="20000"/>
          </a:bodyPr>
          <a:lstStyle/>
          <a:p>
            <a:pPr marL="0" indent="0">
              <a:buNone/>
            </a:pPr>
            <a:r>
              <a:rPr lang="en-US" dirty="0"/>
              <a:t> </a:t>
            </a:r>
            <a:endParaRPr lang="de-DE" dirty="0"/>
          </a:p>
          <a:p>
            <a:pPr marL="0" indent="0">
              <a:buNone/>
            </a:pPr>
            <a:r>
              <a:rPr lang="en-US" dirty="0"/>
              <a:t>You can connect the individual data points in a line graph, if the data points are related to each </a:t>
            </a:r>
            <a:r>
              <a:rPr lang="en-US" dirty="0" smtClean="0"/>
              <a:t>other.</a:t>
            </a:r>
            <a:endParaRPr lang="de-DE" dirty="0">
              <a:ea typeface="MS Mincho" panose="02020609040205080304" pitchFamily="49" charset="-128"/>
              <a:cs typeface="Times New Roman" panose="02020603050405020304" pitchFamily="18" charset="0"/>
            </a:endParaRPr>
          </a:p>
          <a:p>
            <a:pPr marL="0" indent="0">
              <a:lnSpc>
                <a:spcPct val="150000"/>
              </a:lnSpc>
              <a:spcAft>
                <a:spcPts val="0"/>
              </a:spcAft>
              <a:buNone/>
            </a:pPr>
            <a:r>
              <a:rPr lang="de-DE" b="1" u="sng" dirty="0" err="1" smtClean="0">
                <a:ea typeface="MS Mincho" panose="02020609040205080304" pitchFamily="49" charset="-128"/>
                <a:cs typeface="Times New Roman" panose="02020603050405020304" pitchFamily="18" charset="0"/>
              </a:rPr>
              <a:t>Example</a:t>
            </a:r>
            <a:r>
              <a:rPr lang="de-DE" b="1" u="sng" dirty="0" smtClean="0">
                <a:ea typeface="MS Mincho" panose="02020609040205080304" pitchFamily="49" charset="-128"/>
                <a:cs typeface="Times New Roman" panose="02020603050405020304" pitchFamily="18" charset="0"/>
              </a:rPr>
              <a:t>:</a:t>
            </a:r>
          </a:p>
          <a:p>
            <a:pPr marL="0" indent="0">
              <a:lnSpc>
                <a:spcPct val="150000"/>
              </a:lnSpc>
              <a:spcAft>
                <a:spcPts val="0"/>
              </a:spcAft>
              <a:buNone/>
            </a:pPr>
            <a:endParaRPr lang="de-DE" b="1" dirty="0" smtClean="0">
              <a:ea typeface="MS Mincho" panose="02020609040205080304" pitchFamily="49" charset="-128"/>
              <a:cs typeface="Times New Roman" panose="02020603050405020304" pitchFamily="18" charset="0"/>
            </a:endParaRPr>
          </a:p>
          <a:p>
            <a:pPr marL="0" indent="0">
              <a:lnSpc>
                <a:spcPct val="150000"/>
              </a:lnSpc>
              <a:spcAft>
                <a:spcPts val="0"/>
              </a:spcAft>
              <a:buNone/>
            </a:pPr>
            <a:endParaRPr lang="de-DE" b="1" dirty="0" smtClean="0">
              <a:ea typeface="MS Mincho" panose="02020609040205080304" pitchFamily="49" charset="-128"/>
              <a:cs typeface="Times New Roman" panose="02020603050405020304" pitchFamily="18" charset="0"/>
            </a:endParaRPr>
          </a:p>
          <a:p>
            <a:pPr marL="0" indent="0">
              <a:lnSpc>
                <a:spcPct val="150000"/>
              </a:lnSpc>
              <a:spcAft>
                <a:spcPts val="0"/>
              </a:spcAft>
              <a:buNone/>
            </a:pPr>
            <a:endParaRPr lang="de-DE" b="1" dirty="0" smtClean="0">
              <a:ea typeface="MS Mincho" panose="02020609040205080304" pitchFamily="49" charset="-128"/>
              <a:cs typeface="Times New Roman" panose="02020603050405020304" pitchFamily="18" charset="0"/>
            </a:endParaRPr>
          </a:p>
          <a:p>
            <a:pPr marL="0" indent="0">
              <a:lnSpc>
                <a:spcPct val="150000"/>
              </a:lnSpc>
              <a:spcAft>
                <a:spcPts val="0"/>
              </a:spcAft>
              <a:buNone/>
            </a:pPr>
            <a:endParaRPr lang="de-DE" dirty="0"/>
          </a:p>
          <a:p>
            <a:pPr marL="0" indent="0">
              <a:lnSpc>
                <a:spcPct val="150000"/>
              </a:lnSpc>
              <a:spcAft>
                <a:spcPts val="0"/>
              </a:spcAft>
              <a:buNone/>
            </a:pPr>
            <a:endParaRPr lang="de-DE" sz="1400" b="1" u="sng" dirty="0" smtClean="0"/>
          </a:p>
          <a:p>
            <a:pPr marL="0" indent="0">
              <a:lnSpc>
                <a:spcPct val="150000"/>
              </a:lnSpc>
              <a:spcAft>
                <a:spcPts val="0"/>
              </a:spcAft>
              <a:buNone/>
            </a:pPr>
            <a:r>
              <a:rPr lang="en-US" sz="2600" b="1" dirty="0"/>
              <a:t>Note</a:t>
            </a:r>
            <a:r>
              <a:rPr lang="en-US" sz="2600" dirty="0"/>
              <a:t>: If you </a:t>
            </a:r>
            <a:r>
              <a:rPr lang="en-US" sz="2600" dirty="0" smtClean="0"/>
              <a:t>plot </a:t>
            </a:r>
            <a:r>
              <a:rPr lang="en-US" sz="2600" b="1" dirty="0"/>
              <a:t>several experimental approaches</a:t>
            </a:r>
            <a:r>
              <a:rPr lang="en-US" sz="2600" dirty="0"/>
              <a:t> in one diagram, you may only connect the points of </a:t>
            </a:r>
            <a:r>
              <a:rPr lang="en-US" sz="2600" b="1" dirty="0" smtClean="0"/>
              <a:t>one approach</a:t>
            </a:r>
            <a:r>
              <a:rPr lang="en-US" sz="2600" dirty="0" smtClean="0"/>
              <a:t>.</a:t>
            </a:r>
            <a:endParaRPr lang="de-DE" sz="4000" dirty="0">
              <a:ea typeface="MS Mincho" panose="02020609040205080304" pitchFamily="49" charset="-128"/>
              <a:cs typeface="Times New Roman" panose="02020603050405020304" pitchFamily="18" charset="0"/>
            </a:endParaRPr>
          </a:p>
        </p:txBody>
      </p:sp>
      <p:sp>
        <p:nvSpPr>
          <p:cNvPr id="2" name="Textfeld 1"/>
          <p:cNvSpPr txBox="1"/>
          <p:nvPr/>
        </p:nvSpPr>
        <p:spPr>
          <a:xfrm>
            <a:off x="4315148" y="3447573"/>
            <a:ext cx="4007757" cy="923330"/>
          </a:xfrm>
          <a:prstGeom prst="rect">
            <a:avLst/>
          </a:prstGeom>
          <a:ln/>
        </p:spPr>
        <p:style>
          <a:lnRef idx="2">
            <a:schemeClr val="accent2"/>
          </a:lnRef>
          <a:fillRef idx="1">
            <a:schemeClr val="lt1"/>
          </a:fillRef>
          <a:effectRef idx="0">
            <a:schemeClr val="accent2"/>
          </a:effectRef>
          <a:fontRef idx="minor">
            <a:schemeClr val="dk1"/>
          </a:fontRef>
        </p:style>
        <p:txBody>
          <a:bodyPr wrap="square" rtlCol="0">
            <a:spAutoFit/>
          </a:bodyPr>
          <a:lstStyle/>
          <a:p>
            <a:r>
              <a:rPr lang="en-US" dirty="0"/>
              <a:t>In this case it’s not allowed to connect the </a:t>
            </a:r>
            <a:r>
              <a:rPr lang="en-US" dirty="0" smtClean="0"/>
              <a:t>points, </a:t>
            </a:r>
            <a:r>
              <a:rPr lang="en-US" dirty="0"/>
              <a:t>because the sizes of the different fruits are not </a:t>
            </a:r>
            <a:r>
              <a:rPr lang="en-US" dirty="0" smtClean="0"/>
              <a:t>interdependent.</a:t>
            </a:r>
            <a:endParaRPr lang="de-DE" dirty="0">
              <a:latin typeface="Arial" panose="020B0604020202020204" pitchFamily="34" charset="0"/>
            </a:endParaRPr>
          </a:p>
        </p:txBody>
      </p:sp>
      <p:sp>
        <p:nvSpPr>
          <p:cNvPr id="13" name="Pfeil nach rechts 12">
            <a:hlinkClick r:id="" action="ppaction://hlinkshowjump?jump=lastslideviewed"/>
          </p:cNvPr>
          <p:cNvSpPr/>
          <p:nvPr/>
        </p:nvSpPr>
        <p:spPr>
          <a:xfrm rot="10800000">
            <a:off x="7907271" y="5943230"/>
            <a:ext cx="794641" cy="77724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endParaRPr>
          </a:p>
        </p:txBody>
      </p:sp>
      <p:pic>
        <p:nvPicPr>
          <p:cNvPr id="5" name="Grafik 4"/>
          <p:cNvPicPr>
            <a:picLocks noChangeAspect="1"/>
          </p:cNvPicPr>
          <p:nvPr/>
        </p:nvPicPr>
        <p:blipFill>
          <a:blip r:embed="rId2"/>
          <a:stretch>
            <a:fillRect/>
          </a:stretch>
        </p:blipFill>
        <p:spPr>
          <a:xfrm>
            <a:off x="333374" y="3190577"/>
            <a:ext cx="3745516" cy="2221178"/>
          </a:xfrm>
          <a:prstGeom prst="rect">
            <a:avLst/>
          </a:prstGeom>
        </p:spPr>
      </p:pic>
      <p:pic>
        <p:nvPicPr>
          <p:cNvPr id="14" name="Grafik 6">
            <a:hlinkClick r:id="rId3" action="ppaction://hlinksldjump"/>
          </p:cNvPr>
          <p:cNvPicPr>
            <a:picLocks noChangeAspect="1"/>
          </p:cNvPicPr>
          <p:nvPr/>
        </p:nvPicPr>
        <p:blipFill>
          <a:blip r:embed="rId4" cstate="print">
            <a:extLst>
              <a:ext uri="{28A0092B-C50C-407E-A947-70E740481C1C}">
                <a14:useLocalDpi xmlns:a14="http://schemas.microsoft.com/office/drawing/2010/main" val="0"/>
              </a:ext>
            </a:extLst>
          </a:blip>
          <a:srcRect r="64638"/>
          <a:stretch>
            <a:fillRect/>
          </a:stretch>
        </p:blipFill>
        <p:spPr bwMode="auto">
          <a:xfrm>
            <a:off x="8197881" y="279401"/>
            <a:ext cx="955644" cy="10636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373629850"/>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hteck 8"/>
          <p:cNvSpPr/>
          <p:nvPr/>
        </p:nvSpPr>
        <p:spPr>
          <a:xfrm>
            <a:off x="0" y="0"/>
            <a:ext cx="9144000" cy="1514475"/>
          </a:xfrm>
          <a:prstGeom prst="rect">
            <a:avLst/>
          </a:prstGeom>
          <a:solidFill>
            <a:schemeClr val="accent6">
              <a:lumMod val="20000"/>
              <a:lumOff val="80000"/>
            </a:schemeClr>
          </a:solidFill>
          <a:ln>
            <a:solidFill>
              <a:srgbClr val="D9D9D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endParaRPr>
          </a:p>
        </p:txBody>
      </p:sp>
      <p:cxnSp>
        <p:nvCxnSpPr>
          <p:cNvPr id="8" name="Gerader Verbinder 7"/>
          <p:cNvCxnSpPr/>
          <p:nvPr/>
        </p:nvCxnSpPr>
        <p:spPr>
          <a:xfrm>
            <a:off x="0" y="1514475"/>
            <a:ext cx="9144000" cy="0"/>
          </a:xfrm>
          <a:prstGeom prst="line">
            <a:avLst/>
          </a:prstGeom>
          <a:ln w="76200">
            <a:solidFill>
              <a:srgbClr val="1F497D"/>
            </a:solidFill>
          </a:ln>
        </p:spPr>
        <p:style>
          <a:lnRef idx="1">
            <a:schemeClr val="accent1"/>
          </a:lnRef>
          <a:fillRef idx="0">
            <a:schemeClr val="accent1"/>
          </a:fillRef>
          <a:effectRef idx="0">
            <a:schemeClr val="accent1"/>
          </a:effectRef>
          <a:fontRef idx="minor">
            <a:schemeClr val="tx1"/>
          </a:fontRef>
        </p:style>
      </p:cxnSp>
      <p:sp>
        <p:nvSpPr>
          <p:cNvPr id="4" name="Titel 3"/>
          <p:cNvSpPr>
            <a:spLocks noGrp="1"/>
          </p:cNvSpPr>
          <p:nvPr>
            <p:ph type="title"/>
          </p:nvPr>
        </p:nvSpPr>
        <p:spPr>
          <a:xfrm>
            <a:off x="1714500" y="279401"/>
            <a:ext cx="5734050" cy="1063624"/>
          </a:xfrm>
        </p:spPr>
        <p:txBody>
          <a:bodyPr/>
          <a:lstStyle/>
          <a:p>
            <a:pPr algn="ctr"/>
            <a:r>
              <a:rPr lang="de-DE" dirty="0" smtClean="0"/>
              <a:t>GTK</a:t>
            </a:r>
            <a:endParaRPr lang="de-DE" dirty="0"/>
          </a:p>
        </p:txBody>
      </p:sp>
      <p:sp>
        <p:nvSpPr>
          <p:cNvPr id="6" name="Rechteck 5"/>
          <p:cNvSpPr/>
          <p:nvPr/>
        </p:nvSpPr>
        <p:spPr>
          <a:xfrm flipH="1" flipV="1">
            <a:off x="0" y="0"/>
            <a:ext cx="9144000" cy="6858000"/>
          </a:xfrm>
          <a:prstGeom prst="rect">
            <a:avLst/>
          </a:prstGeom>
          <a:no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endParaRPr>
          </a:p>
        </p:txBody>
      </p:sp>
      <p:sp>
        <p:nvSpPr>
          <p:cNvPr id="10" name="Textfeld 9"/>
          <p:cNvSpPr txBox="1"/>
          <p:nvPr/>
        </p:nvSpPr>
        <p:spPr>
          <a:xfrm>
            <a:off x="333375" y="419100"/>
            <a:ext cx="1532747" cy="707886"/>
          </a:xfrm>
          <a:prstGeom prst="rect">
            <a:avLst/>
          </a:prstGeom>
          <a:noFill/>
        </p:spPr>
        <p:txBody>
          <a:bodyPr wrap="square" rtlCol="0">
            <a:spAutoFit/>
          </a:bodyPr>
          <a:lstStyle/>
          <a:p>
            <a:r>
              <a:rPr lang="de-DE" sz="4000" b="1" dirty="0" smtClean="0">
                <a:solidFill>
                  <a:schemeClr val="accent2"/>
                </a:solidFill>
                <a:latin typeface="Arial" panose="020B0604020202020204" pitchFamily="34" charset="0"/>
              </a:rPr>
              <a:t>A11.4</a:t>
            </a:r>
            <a:endParaRPr lang="de-DE" sz="4000" b="1" dirty="0">
              <a:solidFill>
                <a:schemeClr val="accent2"/>
              </a:solidFill>
              <a:latin typeface="Arial" panose="020B0604020202020204" pitchFamily="34" charset="0"/>
            </a:endParaRPr>
          </a:p>
        </p:txBody>
      </p:sp>
      <p:sp>
        <p:nvSpPr>
          <p:cNvPr id="16" name="Textfeld 15"/>
          <p:cNvSpPr txBox="1"/>
          <p:nvPr/>
        </p:nvSpPr>
        <p:spPr>
          <a:xfrm>
            <a:off x="7448550" y="188267"/>
            <a:ext cx="1398140" cy="461665"/>
          </a:xfrm>
          <a:prstGeom prst="rect">
            <a:avLst/>
          </a:prstGeom>
          <a:noFill/>
        </p:spPr>
        <p:txBody>
          <a:bodyPr wrap="none" rtlCol="0">
            <a:spAutoFit/>
          </a:bodyPr>
          <a:lstStyle/>
          <a:p>
            <a:r>
              <a:rPr lang="de-DE" sz="2400" b="1" dirty="0" smtClean="0">
                <a:solidFill>
                  <a:schemeClr val="accent1">
                    <a:lumMod val="50000"/>
                  </a:schemeClr>
                </a:solidFill>
                <a:latin typeface="Arial" panose="020B0604020202020204" pitchFamily="34" charset="0"/>
              </a:rPr>
              <a:t>FaSMEd</a:t>
            </a:r>
            <a:endParaRPr lang="de-DE" sz="2400" b="1" dirty="0">
              <a:solidFill>
                <a:schemeClr val="accent1">
                  <a:lumMod val="50000"/>
                </a:schemeClr>
              </a:solidFill>
              <a:latin typeface="Arial" panose="020B0604020202020204" pitchFamily="34" charset="0"/>
            </a:endParaRPr>
          </a:p>
        </p:txBody>
      </p:sp>
      <p:sp>
        <p:nvSpPr>
          <p:cNvPr id="11" name="Inhaltsplatzhalter 13"/>
          <p:cNvSpPr>
            <a:spLocks noGrp="1"/>
          </p:cNvSpPr>
          <p:nvPr>
            <p:ph idx="1"/>
          </p:nvPr>
        </p:nvSpPr>
        <p:spPr>
          <a:xfrm>
            <a:off x="333374" y="1730514"/>
            <a:ext cx="8463154" cy="4761726"/>
          </a:xfrm>
        </p:spPr>
        <p:txBody>
          <a:bodyPr>
            <a:normAutofit fontScale="77500" lnSpcReduction="20000"/>
          </a:bodyPr>
          <a:lstStyle/>
          <a:p>
            <a:pPr marL="0" indent="0">
              <a:buNone/>
            </a:pPr>
            <a:r>
              <a:rPr lang="de-DE" b="1" u="sng" dirty="0" err="1" smtClean="0"/>
              <a:t>How</a:t>
            </a:r>
            <a:r>
              <a:rPr lang="de-DE" b="1" u="sng" dirty="0" smtClean="0"/>
              <a:t> </a:t>
            </a:r>
            <a:r>
              <a:rPr lang="de-DE" b="1" u="sng" dirty="0" err="1" smtClean="0"/>
              <a:t>can</a:t>
            </a:r>
            <a:r>
              <a:rPr lang="de-DE" b="1" u="sng" dirty="0" smtClean="0"/>
              <a:t> I </a:t>
            </a:r>
            <a:r>
              <a:rPr lang="de-DE" b="1" u="sng" dirty="0" err="1" smtClean="0"/>
              <a:t>plot</a:t>
            </a:r>
            <a:r>
              <a:rPr lang="de-DE" b="1" u="sng" dirty="0" smtClean="0"/>
              <a:t> </a:t>
            </a:r>
            <a:r>
              <a:rPr lang="de-DE" b="1" u="sng" dirty="0" err="1" smtClean="0"/>
              <a:t>the</a:t>
            </a:r>
            <a:r>
              <a:rPr lang="de-DE" b="1" u="sng" dirty="0" smtClean="0"/>
              <a:t> </a:t>
            </a:r>
            <a:r>
              <a:rPr lang="de-DE" b="1" u="sng" dirty="0" err="1" smtClean="0"/>
              <a:t>measured</a:t>
            </a:r>
            <a:r>
              <a:rPr lang="de-DE" b="1" u="sng" dirty="0" smtClean="0"/>
              <a:t> </a:t>
            </a:r>
            <a:r>
              <a:rPr lang="de-DE" b="1" u="sng" dirty="0" err="1" smtClean="0"/>
              <a:t>data</a:t>
            </a:r>
            <a:r>
              <a:rPr lang="de-DE" b="1" u="sng" dirty="0" smtClean="0"/>
              <a:t> </a:t>
            </a:r>
            <a:r>
              <a:rPr lang="de-DE" b="1" u="sng" dirty="0" err="1" smtClean="0"/>
              <a:t>into</a:t>
            </a:r>
            <a:r>
              <a:rPr lang="de-DE" b="1" u="sng" dirty="0" smtClean="0"/>
              <a:t> a </a:t>
            </a:r>
            <a:r>
              <a:rPr lang="de-DE" b="1" u="sng" dirty="0" err="1" smtClean="0"/>
              <a:t>line</a:t>
            </a:r>
            <a:r>
              <a:rPr lang="de-DE" b="1" u="sng" dirty="0" smtClean="0"/>
              <a:t> </a:t>
            </a:r>
            <a:r>
              <a:rPr lang="de-DE" b="1" u="sng" dirty="0" err="1" smtClean="0"/>
              <a:t>graph</a:t>
            </a:r>
            <a:r>
              <a:rPr lang="de-DE" b="1" u="sng" dirty="0" smtClean="0"/>
              <a:t>?</a:t>
            </a:r>
            <a:endParaRPr lang="de-DE" b="1" u="sng" dirty="0"/>
          </a:p>
          <a:p>
            <a:pPr marL="0" indent="0">
              <a:buNone/>
            </a:pPr>
            <a:endParaRPr lang="de-DE" dirty="0"/>
          </a:p>
          <a:p>
            <a:pPr marL="0" lvl="0" indent="0">
              <a:buNone/>
            </a:pPr>
            <a:r>
              <a:rPr lang="en-US" dirty="0" smtClean="0"/>
              <a:t>1) Each </a:t>
            </a:r>
            <a:r>
              <a:rPr lang="en-US" dirty="0"/>
              <a:t>data point consists of two values. In this case the values </a:t>
            </a:r>
            <a:r>
              <a:rPr lang="en-US" dirty="0" smtClean="0"/>
              <a:t>	    are the time </a:t>
            </a:r>
            <a:r>
              <a:rPr lang="en-US" dirty="0"/>
              <a:t>and the measured weight at this time.</a:t>
            </a:r>
            <a:endParaRPr lang="de-DE" dirty="0"/>
          </a:p>
          <a:p>
            <a:pPr marL="0" indent="0">
              <a:buNone/>
            </a:pPr>
            <a:r>
              <a:rPr lang="en-US" dirty="0"/>
              <a:t> </a:t>
            </a:r>
            <a:endParaRPr lang="de-DE" dirty="0"/>
          </a:p>
          <a:p>
            <a:pPr marL="0" indent="0">
              <a:buNone/>
            </a:pPr>
            <a:r>
              <a:rPr lang="en-US" sz="2600" i="1" dirty="0">
                <a:solidFill>
                  <a:schemeClr val="accent5">
                    <a:lumMod val="75000"/>
                  </a:schemeClr>
                </a:solidFill>
              </a:rPr>
              <a:t>Example: If </a:t>
            </a:r>
            <a:r>
              <a:rPr lang="en-US" sz="2600" i="1" dirty="0" smtClean="0">
                <a:solidFill>
                  <a:schemeClr val="accent5">
                    <a:lumMod val="75000"/>
                  </a:schemeClr>
                </a:solidFill>
              </a:rPr>
              <a:t>you have </a:t>
            </a:r>
            <a:r>
              <a:rPr lang="en-US" sz="2600" i="1" dirty="0">
                <a:solidFill>
                  <a:schemeClr val="accent5">
                    <a:lumMod val="75000"/>
                  </a:schemeClr>
                </a:solidFill>
              </a:rPr>
              <a:t>determined the apple weight of 280 grams one minute after the experimental </a:t>
            </a:r>
            <a:r>
              <a:rPr lang="en-US" sz="2600" i="1" dirty="0" smtClean="0">
                <a:solidFill>
                  <a:schemeClr val="accent5">
                    <a:lumMod val="75000"/>
                  </a:schemeClr>
                </a:solidFill>
              </a:rPr>
              <a:t>beginning, </a:t>
            </a:r>
            <a:r>
              <a:rPr lang="en-US" sz="2600" i="1" dirty="0">
                <a:solidFill>
                  <a:schemeClr val="accent5">
                    <a:lumMod val="75000"/>
                  </a:schemeClr>
                </a:solidFill>
              </a:rPr>
              <a:t>you get the data </a:t>
            </a:r>
            <a:r>
              <a:rPr lang="en-US" sz="2600" i="1" dirty="0" smtClean="0">
                <a:solidFill>
                  <a:schemeClr val="accent5">
                    <a:lumMod val="75000"/>
                  </a:schemeClr>
                </a:solidFill>
              </a:rPr>
              <a:t>point                 </a:t>
            </a:r>
            <a:r>
              <a:rPr lang="en-US" sz="2600" i="1" dirty="0">
                <a:solidFill>
                  <a:schemeClr val="accent5">
                    <a:lumMod val="75000"/>
                  </a:schemeClr>
                </a:solidFill>
              </a:rPr>
              <a:t>( </a:t>
            </a:r>
            <a:r>
              <a:rPr lang="en-US" sz="2600" i="1" dirty="0" smtClean="0">
                <a:solidFill>
                  <a:schemeClr val="accent5">
                    <a:lumMod val="75000"/>
                  </a:schemeClr>
                </a:solidFill>
              </a:rPr>
              <a:t>1 /  280 </a:t>
            </a:r>
            <a:r>
              <a:rPr lang="en-US" sz="2600" i="1" dirty="0">
                <a:solidFill>
                  <a:schemeClr val="accent5">
                    <a:lumMod val="75000"/>
                  </a:schemeClr>
                </a:solidFill>
              </a:rPr>
              <a:t>).</a:t>
            </a:r>
            <a:endParaRPr lang="de-DE" sz="2600" i="1" dirty="0">
              <a:solidFill>
                <a:schemeClr val="accent5">
                  <a:lumMod val="75000"/>
                </a:schemeClr>
              </a:solidFill>
            </a:endParaRPr>
          </a:p>
          <a:p>
            <a:pPr marL="0" indent="0">
              <a:buNone/>
            </a:pPr>
            <a:r>
              <a:rPr lang="en-US" dirty="0">
                <a:solidFill>
                  <a:schemeClr val="accent5">
                    <a:lumMod val="75000"/>
                  </a:schemeClr>
                </a:solidFill>
              </a:rPr>
              <a:t> </a:t>
            </a:r>
            <a:endParaRPr lang="de-DE" dirty="0">
              <a:solidFill>
                <a:schemeClr val="accent5">
                  <a:lumMod val="75000"/>
                </a:schemeClr>
              </a:solidFill>
            </a:endParaRPr>
          </a:p>
          <a:p>
            <a:pPr marL="0" lvl="0" indent="0">
              <a:buNone/>
            </a:pPr>
            <a:r>
              <a:rPr lang="en-US" dirty="0" smtClean="0"/>
              <a:t>2) Now </a:t>
            </a:r>
            <a:r>
              <a:rPr lang="en-US" dirty="0"/>
              <a:t>you can use the created </a:t>
            </a:r>
            <a:r>
              <a:rPr lang="en-US" dirty="0">
                <a:hlinkClick r:id="rId2" action="ppaction://hlinksldjump"/>
              </a:rPr>
              <a:t>axes </a:t>
            </a:r>
            <a:r>
              <a:rPr lang="en-US" dirty="0"/>
              <a:t>to find the position in the </a:t>
            </a:r>
            <a:r>
              <a:rPr lang="en-US" dirty="0" smtClean="0"/>
              <a:t>	  line </a:t>
            </a:r>
            <a:r>
              <a:rPr lang="en-US" dirty="0"/>
              <a:t>graph: The first value specifies the x-axis position, the </a:t>
            </a:r>
            <a:r>
              <a:rPr lang="en-US" dirty="0" smtClean="0"/>
              <a:t>	second </a:t>
            </a:r>
            <a:r>
              <a:rPr lang="en-US" dirty="0"/>
              <a:t>value specifies the y-axis position.</a:t>
            </a:r>
            <a:endParaRPr lang="de-DE" dirty="0"/>
          </a:p>
          <a:p>
            <a:pPr marL="0" indent="0">
              <a:buNone/>
            </a:pPr>
            <a:r>
              <a:rPr lang="en-US" dirty="0"/>
              <a:t> </a:t>
            </a:r>
            <a:endParaRPr lang="de-DE" dirty="0"/>
          </a:p>
          <a:p>
            <a:pPr marL="0" indent="0">
              <a:buNone/>
            </a:pPr>
            <a:r>
              <a:rPr lang="en-US" sz="2600" i="1" dirty="0" smtClean="0">
                <a:solidFill>
                  <a:schemeClr val="accent5">
                    <a:lumMod val="75000"/>
                  </a:schemeClr>
                </a:solidFill>
              </a:rPr>
              <a:t>Example</a:t>
            </a:r>
            <a:r>
              <a:rPr lang="en-US" sz="2600" i="1" dirty="0">
                <a:solidFill>
                  <a:schemeClr val="accent5">
                    <a:lumMod val="75000"/>
                  </a:schemeClr>
                </a:solidFill>
              </a:rPr>
              <a:t>: The data point ( 1 /  280 ) is drawn by „going“ 1 unit in x-axis direction and 280 units in y-axis direction.</a:t>
            </a:r>
            <a:endParaRPr lang="de-DE" sz="2300" i="1" dirty="0">
              <a:solidFill>
                <a:schemeClr val="accent5">
                  <a:lumMod val="75000"/>
                </a:schemeClr>
              </a:solidFill>
            </a:endParaRPr>
          </a:p>
        </p:txBody>
      </p:sp>
      <p:sp>
        <p:nvSpPr>
          <p:cNvPr id="12" name="Pfeil nach rechts 11">
            <a:hlinkClick r:id="" action="ppaction://hlinkshowjump?jump=lastslideviewed"/>
          </p:cNvPr>
          <p:cNvSpPr/>
          <p:nvPr/>
        </p:nvSpPr>
        <p:spPr>
          <a:xfrm rot="10800000">
            <a:off x="7907271" y="5943230"/>
            <a:ext cx="794641" cy="77724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endParaRPr>
          </a:p>
        </p:txBody>
      </p:sp>
      <p:sp>
        <p:nvSpPr>
          <p:cNvPr id="2" name="Ellipse 1">
            <a:hlinkClick r:id="rId3" action="ppaction://hlinksldjump"/>
          </p:cNvPr>
          <p:cNvSpPr/>
          <p:nvPr/>
        </p:nvSpPr>
        <p:spPr>
          <a:xfrm>
            <a:off x="3878580" y="6004376"/>
            <a:ext cx="1150620" cy="60198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latin typeface="Arial" panose="020B0604020202020204" pitchFamily="34" charset="0"/>
              </a:rPr>
              <a:t>HINT</a:t>
            </a:r>
            <a:endParaRPr lang="de-DE" dirty="0">
              <a:latin typeface="Arial" panose="020B0604020202020204" pitchFamily="34" charset="0"/>
            </a:endParaRPr>
          </a:p>
        </p:txBody>
      </p:sp>
      <p:pic>
        <p:nvPicPr>
          <p:cNvPr id="13" name="Grafik 6">
            <a:hlinkClick r:id="rId4" action="ppaction://hlinksldjump"/>
          </p:cNvPr>
          <p:cNvPicPr>
            <a:picLocks noChangeAspect="1"/>
          </p:cNvPicPr>
          <p:nvPr/>
        </p:nvPicPr>
        <p:blipFill>
          <a:blip r:embed="rId5" cstate="print">
            <a:extLst>
              <a:ext uri="{28A0092B-C50C-407E-A947-70E740481C1C}">
                <a14:useLocalDpi xmlns:a14="http://schemas.microsoft.com/office/drawing/2010/main" val="0"/>
              </a:ext>
            </a:extLst>
          </a:blip>
          <a:srcRect r="64638"/>
          <a:stretch>
            <a:fillRect/>
          </a:stretch>
        </p:blipFill>
        <p:spPr bwMode="auto">
          <a:xfrm>
            <a:off x="8197881" y="279401"/>
            <a:ext cx="955644" cy="10636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309242439"/>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hteck 8"/>
          <p:cNvSpPr/>
          <p:nvPr/>
        </p:nvSpPr>
        <p:spPr>
          <a:xfrm>
            <a:off x="0" y="0"/>
            <a:ext cx="9144000" cy="1514475"/>
          </a:xfrm>
          <a:prstGeom prst="rect">
            <a:avLst/>
          </a:prstGeom>
          <a:solidFill>
            <a:schemeClr val="accent4">
              <a:lumMod val="20000"/>
              <a:lumOff val="80000"/>
            </a:schemeClr>
          </a:solidFill>
          <a:ln>
            <a:solidFill>
              <a:srgbClr val="D9D9D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endParaRPr>
          </a:p>
        </p:txBody>
      </p:sp>
      <p:cxnSp>
        <p:nvCxnSpPr>
          <p:cNvPr id="8" name="Gerader Verbinder 7"/>
          <p:cNvCxnSpPr/>
          <p:nvPr/>
        </p:nvCxnSpPr>
        <p:spPr>
          <a:xfrm>
            <a:off x="0" y="1514475"/>
            <a:ext cx="9144000" cy="0"/>
          </a:xfrm>
          <a:prstGeom prst="line">
            <a:avLst/>
          </a:prstGeom>
          <a:ln w="76200">
            <a:solidFill>
              <a:srgbClr val="1F497D"/>
            </a:solidFill>
          </a:ln>
        </p:spPr>
        <p:style>
          <a:lnRef idx="1">
            <a:schemeClr val="accent1"/>
          </a:lnRef>
          <a:fillRef idx="0">
            <a:schemeClr val="accent1"/>
          </a:fillRef>
          <a:effectRef idx="0">
            <a:schemeClr val="accent1"/>
          </a:effectRef>
          <a:fontRef idx="minor">
            <a:schemeClr val="tx1"/>
          </a:fontRef>
        </p:style>
      </p:cxnSp>
      <p:sp>
        <p:nvSpPr>
          <p:cNvPr id="4" name="Titel 3"/>
          <p:cNvSpPr>
            <a:spLocks noGrp="1"/>
          </p:cNvSpPr>
          <p:nvPr>
            <p:ph type="title"/>
          </p:nvPr>
        </p:nvSpPr>
        <p:spPr>
          <a:xfrm>
            <a:off x="1714500" y="279401"/>
            <a:ext cx="5734050" cy="1063624"/>
          </a:xfrm>
        </p:spPr>
        <p:txBody>
          <a:bodyPr/>
          <a:lstStyle/>
          <a:p>
            <a:pPr algn="ctr"/>
            <a:r>
              <a:rPr lang="de-DE" dirty="0" smtClean="0"/>
              <a:t>Definition</a:t>
            </a:r>
            <a:endParaRPr lang="de-DE" dirty="0"/>
          </a:p>
        </p:txBody>
      </p:sp>
      <p:sp>
        <p:nvSpPr>
          <p:cNvPr id="6" name="Rechteck 5"/>
          <p:cNvSpPr/>
          <p:nvPr/>
        </p:nvSpPr>
        <p:spPr>
          <a:xfrm flipH="1" flipV="1">
            <a:off x="0" y="0"/>
            <a:ext cx="9144000" cy="6858000"/>
          </a:xfrm>
          <a:prstGeom prst="rect">
            <a:avLst/>
          </a:prstGeom>
          <a:no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endParaRPr>
          </a:p>
        </p:txBody>
      </p:sp>
      <p:pic>
        <p:nvPicPr>
          <p:cNvPr id="15" name="Grafik 6"/>
          <p:cNvPicPr>
            <a:picLocks noChangeAspect="1"/>
          </p:cNvPicPr>
          <p:nvPr/>
        </p:nvPicPr>
        <p:blipFill>
          <a:blip r:embed="rId2" cstate="print">
            <a:extLst>
              <a:ext uri="{28A0092B-C50C-407E-A947-70E740481C1C}">
                <a14:useLocalDpi xmlns:a14="http://schemas.microsoft.com/office/drawing/2010/main" val="0"/>
              </a:ext>
            </a:extLst>
          </a:blip>
          <a:srcRect r="64638"/>
          <a:stretch>
            <a:fillRect/>
          </a:stretch>
        </p:blipFill>
        <p:spPr bwMode="auto">
          <a:xfrm>
            <a:off x="8197881" y="279401"/>
            <a:ext cx="955644" cy="10636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6" name="Textfeld 15"/>
          <p:cNvSpPr txBox="1"/>
          <p:nvPr/>
        </p:nvSpPr>
        <p:spPr>
          <a:xfrm>
            <a:off x="7448550" y="188267"/>
            <a:ext cx="1398140" cy="461665"/>
          </a:xfrm>
          <a:prstGeom prst="rect">
            <a:avLst/>
          </a:prstGeom>
          <a:noFill/>
        </p:spPr>
        <p:txBody>
          <a:bodyPr wrap="none" rtlCol="0">
            <a:spAutoFit/>
          </a:bodyPr>
          <a:lstStyle/>
          <a:p>
            <a:r>
              <a:rPr lang="de-DE" sz="2400" b="1" dirty="0" smtClean="0">
                <a:solidFill>
                  <a:schemeClr val="accent1">
                    <a:lumMod val="50000"/>
                  </a:schemeClr>
                </a:solidFill>
                <a:latin typeface="Arial" panose="020B0604020202020204" pitchFamily="34" charset="0"/>
              </a:rPr>
              <a:t>FaSMEd</a:t>
            </a:r>
            <a:endParaRPr lang="de-DE" sz="2400" b="1" dirty="0">
              <a:solidFill>
                <a:schemeClr val="accent1">
                  <a:lumMod val="50000"/>
                </a:schemeClr>
              </a:solidFill>
              <a:latin typeface="Arial" panose="020B0604020202020204" pitchFamily="34" charset="0"/>
            </a:endParaRPr>
          </a:p>
        </p:txBody>
      </p:sp>
      <p:sp>
        <p:nvSpPr>
          <p:cNvPr id="14" name="Inhaltsplatzhalter 13"/>
          <p:cNvSpPr>
            <a:spLocks noGrp="1"/>
          </p:cNvSpPr>
          <p:nvPr>
            <p:ph idx="1"/>
          </p:nvPr>
        </p:nvSpPr>
        <p:spPr/>
        <p:txBody>
          <a:bodyPr>
            <a:normAutofit/>
          </a:bodyPr>
          <a:lstStyle/>
          <a:p>
            <a:pPr marL="0" indent="0">
              <a:buNone/>
            </a:pPr>
            <a:r>
              <a:rPr lang="en-US" b="1" u="sng" dirty="0" smtClean="0"/>
              <a:t>Hypothesis </a:t>
            </a:r>
            <a:r>
              <a:rPr lang="en-US" dirty="0" smtClean="0"/>
              <a:t>(also called </a:t>
            </a:r>
            <a:r>
              <a:rPr lang="en-US" i="1" dirty="0" smtClean="0"/>
              <a:t>scientific presumption</a:t>
            </a:r>
            <a:r>
              <a:rPr lang="en-US" dirty="0" smtClean="0"/>
              <a:t>):</a:t>
            </a:r>
          </a:p>
          <a:p>
            <a:pPr marL="0" indent="0">
              <a:buNone/>
            </a:pPr>
            <a:r>
              <a:rPr lang="en-US" dirty="0" smtClean="0"/>
              <a:t>A </a:t>
            </a:r>
            <a:r>
              <a:rPr lang="en-US" dirty="0"/>
              <a:t>hypothesis is a testable statement, which you </a:t>
            </a:r>
            <a:r>
              <a:rPr lang="en-US" dirty="0" smtClean="0"/>
              <a:t>want to check in an experiment.</a:t>
            </a:r>
          </a:p>
          <a:p>
            <a:pPr marL="0" indent="0">
              <a:buNone/>
            </a:pPr>
            <a:r>
              <a:rPr lang="en-US" dirty="0" smtClean="0"/>
              <a:t>It describes the conditions under which your assumption is valid.</a:t>
            </a:r>
          </a:p>
          <a:p>
            <a:pPr marL="0" indent="0">
              <a:buNone/>
            </a:pPr>
            <a:r>
              <a:rPr lang="en-US" dirty="0" smtClean="0"/>
              <a:t>A hypothesis is mostly written in an </a:t>
            </a:r>
            <a:r>
              <a:rPr lang="en-US" i="1" dirty="0" smtClean="0"/>
              <a:t>“if-then-form</a:t>
            </a:r>
            <a:r>
              <a:rPr lang="en-US" dirty="0" smtClean="0"/>
              <a:t>”. This means</a:t>
            </a:r>
            <a:r>
              <a:rPr lang="de-DE" dirty="0" smtClean="0"/>
              <a:t>:</a:t>
            </a:r>
          </a:p>
          <a:p>
            <a:pPr marL="0" indent="0">
              <a:buNone/>
            </a:pPr>
            <a:r>
              <a:rPr lang="en-US" b="1" dirty="0" smtClean="0">
                <a:solidFill>
                  <a:schemeClr val="accent5">
                    <a:lumMod val="75000"/>
                  </a:schemeClr>
                </a:solidFill>
              </a:rPr>
              <a:t>If </a:t>
            </a:r>
            <a:r>
              <a:rPr lang="en-US" dirty="0" smtClean="0">
                <a:solidFill>
                  <a:schemeClr val="accent5">
                    <a:lumMod val="75000"/>
                  </a:schemeClr>
                </a:solidFill>
              </a:rPr>
              <a:t>a condition is fulfilled, </a:t>
            </a:r>
            <a:r>
              <a:rPr lang="en-US" b="1" dirty="0" smtClean="0">
                <a:solidFill>
                  <a:schemeClr val="accent5">
                    <a:lumMod val="75000"/>
                  </a:schemeClr>
                </a:solidFill>
              </a:rPr>
              <a:t>then</a:t>
            </a:r>
            <a:r>
              <a:rPr lang="en-US" dirty="0" smtClean="0">
                <a:solidFill>
                  <a:schemeClr val="accent5">
                    <a:lumMod val="75000"/>
                  </a:schemeClr>
                </a:solidFill>
              </a:rPr>
              <a:t> something happens.</a:t>
            </a:r>
            <a:endParaRPr lang="en-US" dirty="0">
              <a:solidFill>
                <a:schemeClr val="accent5">
                  <a:lumMod val="75000"/>
                </a:schemeClr>
              </a:solidFill>
            </a:endParaRPr>
          </a:p>
        </p:txBody>
      </p:sp>
      <p:sp>
        <p:nvSpPr>
          <p:cNvPr id="11" name="Pfeil nach rechts 10">
            <a:hlinkClick r:id="" action="ppaction://hlinkshowjump?jump=lastslideviewed"/>
          </p:cNvPr>
          <p:cNvSpPr/>
          <p:nvPr/>
        </p:nvSpPr>
        <p:spPr>
          <a:xfrm rot="10800000">
            <a:off x="7907271" y="5943230"/>
            <a:ext cx="794641" cy="77724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endParaRPr>
          </a:p>
        </p:txBody>
      </p:sp>
    </p:spTree>
    <p:extLst>
      <p:ext uri="{BB962C8B-B14F-4D97-AF65-F5344CB8AC3E}">
        <p14:creationId xmlns:p14="http://schemas.microsoft.com/office/powerpoint/2010/main" val="1570085499"/>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hteck 8"/>
          <p:cNvSpPr/>
          <p:nvPr/>
        </p:nvSpPr>
        <p:spPr>
          <a:xfrm>
            <a:off x="0" y="0"/>
            <a:ext cx="9144000" cy="1514475"/>
          </a:xfrm>
          <a:prstGeom prst="rect">
            <a:avLst/>
          </a:prstGeom>
          <a:solidFill>
            <a:schemeClr val="accent4">
              <a:lumMod val="20000"/>
              <a:lumOff val="80000"/>
            </a:schemeClr>
          </a:solidFill>
          <a:ln>
            <a:solidFill>
              <a:srgbClr val="D9D9D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endParaRPr>
          </a:p>
        </p:txBody>
      </p:sp>
      <p:cxnSp>
        <p:nvCxnSpPr>
          <p:cNvPr id="8" name="Gerader Verbinder 7"/>
          <p:cNvCxnSpPr/>
          <p:nvPr/>
        </p:nvCxnSpPr>
        <p:spPr>
          <a:xfrm>
            <a:off x="0" y="1514475"/>
            <a:ext cx="9144000" cy="0"/>
          </a:xfrm>
          <a:prstGeom prst="line">
            <a:avLst/>
          </a:prstGeom>
          <a:ln w="76200">
            <a:solidFill>
              <a:srgbClr val="1F497D"/>
            </a:solidFill>
          </a:ln>
        </p:spPr>
        <p:style>
          <a:lnRef idx="1">
            <a:schemeClr val="accent1"/>
          </a:lnRef>
          <a:fillRef idx="0">
            <a:schemeClr val="accent1"/>
          </a:fillRef>
          <a:effectRef idx="0">
            <a:schemeClr val="accent1"/>
          </a:effectRef>
          <a:fontRef idx="minor">
            <a:schemeClr val="tx1"/>
          </a:fontRef>
        </p:style>
      </p:cxnSp>
      <p:sp>
        <p:nvSpPr>
          <p:cNvPr id="4" name="Titel 3"/>
          <p:cNvSpPr>
            <a:spLocks noGrp="1"/>
          </p:cNvSpPr>
          <p:nvPr>
            <p:ph type="title"/>
          </p:nvPr>
        </p:nvSpPr>
        <p:spPr>
          <a:xfrm>
            <a:off x="1714500" y="279401"/>
            <a:ext cx="5734050" cy="1063624"/>
          </a:xfrm>
        </p:spPr>
        <p:txBody>
          <a:bodyPr/>
          <a:lstStyle/>
          <a:p>
            <a:pPr algn="ctr"/>
            <a:r>
              <a:rPr lang="de-DE" dirty="0" smtClean="0"/>
              <a:t>Definition</a:t>
            </a:r>
            <a:endParaRPr lang="de-DE" dirty="0"/>
          </a:p>
        </p:txBody>
      </p:sp>
      <p:sp>
        <p:nvSpPr>
          <p:cNvPr id="6" name="Rechteck 5"/>
          <p:cNvSpPr/>
          <p:nvPr/>
        </p:nvSpPr>
        <p:spPr>
          <a:xfrm flipH="1" flipV="1">
            <a:off x="0" y="0"/>
            <a:ext cx="9144000" cy="6858000"/>
          </a:xfrm>
          <a:prstGeom prst="rect">
            <a:avLst/>
          </a:prstGeom>
          <a:no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endParaRPr>
          </a:p>
        </p:txBody>
      </p:sp>
      <p:pic>
        <p:nvPicPr>
          <p:cNvPr id="15" name="Grafik 6"/>
          <p:cNvPicPr>
            <a:picLocks noChangeAspect="1"/>
          </p:cNvPicPr>
          <p:nvPr/>
        </p:nvPicPr>
        <p:blipFill>
          <a:blip r:embed="rId2" cstate="print">
            <a:extLst>
              <a:ext uri="{28A0092B-C50C-407E-A947-70E740481C1C}">
                <a14:useLocalDpi xmlns:a14="http://schemas.microsoft.com/office/drawing/2010/main" val="0"/>
              </a:ext>
            </a:extLst>
          </a:blip>
          <a:srcRect r="64638"/>
          <a:stretch>
            <a:fillRect/>
          </a:stretch>
        </p:blipFill>
        <p:spPr bwMode="auto">
          <a:xfrm>
            <a:off x="8197881" y="279401"/>
            <a:ext cx="955644" cy="10636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6" name="Textfeld 15"/>
          <p:cNvSpPr txBox="1"/>
          <p:nvPr/>
        </p:nvSpPr>
        <p:spPr>
          <a:xfrm>
            <a:off x="7448550" y="188267"/>
            <a:ext cx="1398140" cy="461665"/>
          </a:xfrm>
          <a:prstGeom prst="rect">
            <a:avLst/>
          </a:prstGeom>
          <a:noFill/>
        </p:spPr>
        <p:txBody>
          <a:bodyPr wrap="none" rtlCol="0">
            <a:spAutoFit/>
          </a:bodyPr>
          <a:lstStyle/>
          <a:p>
            <a:r>
              <a:rPr lang="de-DE" sz="2400" b="1" dirty="0" smtClean="0">
                <a:solidFill>
                  <a:schemeClr val="accent1">
                    <a:lumMod val="50000"/>
                  </a:schemeClr>
                </a:solidFill>
                <a:latin typeface="Arial" panose="020B0604020202020204" pitchFamily="34" charset="0"/>
              </a:rPr>
              <a:t>FaSMEd</a:t>
            </a:r>
            <a:endParaRPr lang="de-DE" sz="2400" b="1" dirty="0">
              <a:solidFill>
                <a:schemeClr val="accent1">
                  <a:lumMod val="50000"/>
                </a:schemeClr>
              </a:solidFill>
              <a:latin typeface="Arial" panose="020B0604020202020204" pitchFamily="34" charset="0"/>
            </a:endParaRPr>
          </a:p>
        </p:txBody>
      </p:sp>
      <p:sp>
        <p:nvSpPr>
          <p:cNvPr id="14" name="Inhaltsplatzhalter 13"/>
          <p:cNvSpPr>
            <a:spLocks noGrp="1"/>
          </p:cNvSpPr>
          <p:nvPr>
            <p:ph idx="1"/>
          </p:nvPr>
        </p:nvSpPr>
        <p:spPr/>
        <p:txBody>
          <a:bodyPr>
            <a:normAutofit/>
          </a:bodyPr>
          <a:lstStyle/>
          <a:p>
            <a:pPr marL="0" indent="0">
              <a:buNone/>
            </a:pPr>
            <a:r>
              <a:rPr lang="de-DE" b="1" u="sng" dirty="0" smtClean="0"/>
              <a:t>Problem:</a:t>
            </a:r>
          </a:p>
          <a:p>
            <a:pPr marL="0" indent="0">
              <a:lnSpc>
                <a:spcPct val="150000"/>
              </a:lnSpc>
              <a:buNone/>
            </a:pPr>
            <a:r>
              <a:rPr lang="en-US" dirty="0" smtClean="0"/>
              <a:t>A problem is a summarizing description of a situation in one to two sentences.</a:t>
            </a:r>
          </a:p>
          <a:p>
            <a:pPr marL="0" indent="0">
              <a:lnSpc>
                <a:spcPct val="150000"/>
              </a:lnSpc>
              <a:buNone/>
            </a:pPr>
            <a:r>
              <a:rPr lang="en-US" dirty="0" smtClean="0"/>
              <a:t>To what question does this situation lead?</a:t>
            </a:r>
            <a:endParaRPr lang="en-US" dirty="0"/>
          </a:p>
        </p:txBody>
      </p:sp>
      <p:sp>
        <p:nvSpPr>
          <p:cNvPr id="11" name="Pfeil nach rechts 10">
            <a:hlinkClick r:id="" action="ppaction://hlinkshowjump?jump=lastslideviewed"/>
          </p:cNvPr>
          <p:cNvSpPr/>
          <p:nvPr/>
        </p:nvSpPr>
        <p:spPr>
          <a:xfrm rot="10800000">
            <a:off x="7907271" y="5943230"/>
            <a:ext cx="794641" cy="77724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endParaRPr>
          </a:p>
        </p:txBody>
      </p:sp>
    </p:spTree>
    <p:extLst>
      <p:ext uri="{BB962C8B-B14F-4D97-AF65-F5344CB8AC3E}">
        <p14:creationId xmlns:p14="http://schemas.microsoft.com/office/powerpoint/2010/main" val="1488484233"/>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hteck 8"/>
          <p:cNvSpPr/>
          <p:nvPr/>
        </p:nvSpPr>
        <p:spPr>
          <a:xfrm>
            <a:off x="0" y="0"/>
            <a:ext cx="9144000" cy="1514475"/>
          </a:xfrm>
          <a:prstGeom prst="rect">
            <a:avLst/>
          </a:prstGeom>
          <a:solidFill>
            <a:schemeClr val="accent4">
              <a:lumMod val="20000"/>
              <a:lumOff val="80000"/>
            </a:schemeClr>
          </a:solidFill>
          <a:ln>
            <a:solidFill>
              <a:srgbClr val="D9D9D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endParaRPr>
          </a:p>
        </p:txBody>
      </p:sp>
      <p:cxnSp>
        <p:nvCxnSpPr>
          <p:cNvPr id="8" name="Gerader Verbinder 7"/>
          <p:cNvCxnSpPr/>
          <p:nvPr/>
        </p:nvCxnSpPr>
        <p:spPr>
          <a:xfrm>
            <a:off x="0" y="1514475"/>
            <a:ext cx="9144000" cy="0"/>
          </a:xfrm>
          <a:prstGeom prst="line">
            <a:avLst/>
          </a:prstGeom>
          <a:ln w="76200">
            <a:solidFill>
              <a:srgbClr val="1F497D"/>
            </a:solidFill>
          </a:ln>
        </p:spPr>
        <p:style>
          <a:lnRef idx="1">
            <a:schemeClr val="accent1"/>
          </a:lnRef>
          <a:fillRef idx="0">
            <a:schemeClr val="accent1"/>
          </a:fillRef>
          <a:effectRef idx="0">
            <a:schemeClr val="accent1"/>
          </a:effectRef>
          <a:fontRef idx="minor">
            <a:schemeClr val="tx1"/>
          </a:fontRef>
        </p:style>
      </p:cxnSp>
      <p:sp>
        <p:nvSpPr>
          <p:cNvPr id="4" name="Titel 3"/>
          <p:cNvSpPr>
            <a:spLocks noGrp="1"/>
          </p:cNvSpPr>
          <p:nvPr>
            <p:ph type="title"/>
          </p:nvPr>
        </p:nvSpPr>
        <p:spPr>
          <a:xfrm>
            <a:off x="1714500" y="279401"/>
            <a:ext cx="5734050" cy="1063624"/>
          </a:xfrm>
        </p:spPr>
        <p:txBody>
          <a:bodyPr/>
          <a:lstStyle/>
          <a:p>
            <a:pPr algn="ctr"/>
            <a:r>
              <a:rPr lang="de-DE" dirty="0" smtClean="0"/>
              <a:t>Definition</a:t>
            </a:r>
            <a:endParaRPr lang="de-DE" dirty="0"/>
          </a:p>
        </p:txBody>
      </p:sp>
      <p:sp>
        <p:nvSpPr>
          <p:cNvPr id="6" name="Rechteck 5"/>
          <p:cNvSpPr/>
          <p:nvPr/>
        </p:nvSpPr>
        <p:spPr>
          <a:xfrm flipH="1" flipV="1">
            <a:off x="0" y="0"/>
            <a:ext cx="9144000" cy="6858000"/>
          </a:xfrm>
          <a:prstGeom prst="rect">
            <a:avLst/>
          </a:prstGeom>
          <a:no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endParaRPr>
          </a:p>
        </p:txBody>
      </p:sp>
      <p:sp>
        <p:nvSpPr>
          <p:cNvPr id="16" name="Textfeld 15"/>
          <p:cNvSpPr txBox="1"/>
          <p:nvPr/>
        </p:nvSpPr>
        <p:spPr>
          <a:xfrm>
            <a:off x="7448550" y="188267"/>
            <a:ext cx="1398140" cy="461665"/>
          </a:xfrm>
          <a:prstGeom prst="rect">
            <a:avLst/>
          </a:prstGeom>
          <a:noFill/>
        </p:spPr>
        <p:txBody>
          <a:bodyPr wrap="none" rtlCol="0">
            <a:spAutoFit/>
          </a:bodyPr>
          <a:lstStyle/>
          <a:p>
            <a:r>
              <a:rPr lang="de-DE" sz="2400" b="1" dirty="0" smtClean="0">
                <a:solidFill>
                  <a:schemeClr val="accent1">
                    <a:lumMod val="50000"/>
                  </a:schemeClr>
                </a:solidFill>
                <a:latin typeface="Arial" panose="020B0604020202020204" pitchFamily="34" charset="0"/>
              </a:rPr>
              <a:t>FaSMEd</a:t>
            </a:r>
            <a:endParaRPr lang="de-DE" sz="2400" b="1" dirty="0">
              <a:solidFill>
                <a:schemeClr val="accent1">
                  <a:lumMod val="50000"/>
                </a:schemeClr>
              </a:solidFill>
              <a:latin typeface="Arial" panose="020B0604020202020204" pitchFamily="34" charset="0"/>
            </a:endParaRPr>
          </a:p>
        </p:txBody>
      </p:sp>
      <p:sp>
        <p:nvSpPr>
          <p:cNvPr id="14" name="Inhaltsplatzhalter 13"/>
          <p:cNvSpPr>
            <a:spLocks noGrp="1"/>
          </p:cNvSpPr>
          <p:nvPr>
            <p:ph idx="1"/>
          </p:nvPr>
        </p:nvSpPr>
        <p:spPr/>
        <p:txBody>
          <a:bodyPr>
            <a:normAutofit lnSpcReduction="10000"/>
          </a:bodyPr>
          <a:lstStyle/>
          <a:p>
            <a:pPr marL="0" indent="0">
              <a:buNone/>
            </a:pPr>
            <a:r>
              <a:rPr lang="de-DE" b="1" u="sng" dirty="0" smtClean="0"/>
              <a:t>Experimental </a:t>
            </a:r>
            <a:r>
              <a:rPr lang="de-DE" b="1" u="sng" dirty="0" err="1" smtClean="0"/>
              <a:t>approach</a:t>
            </a:r>
            <a:r>
              <a:rPr lang="de-DE" dirty="0" smtClean="0"/>
              <a:t>:</a:t>
            </a:r>
          </a:p>
          <a:p>
            <a:pPr marL="0" indent="0">
              <a:buNone/>
            </a:pPr>
            <a:r>
              <a:rPr lang="en-US" dirty="0" smtClean="0"/>
              <a:t>Each experimental approach is part of the experiment.</a:t>
            </a:r>
          </a:p>
          <a:p>
            <a:pPr marL="0" indent="0">
              <a:buNone/>
            </a:pPr>
            <a:endParaRPr lang="en-US" dirty="0" smtClean="0"/>
          </a:p>
          <a:p>
            <a:pPr marL="0" indent="0">
              <a:buNone/>
            </a:pPr>
            <a:endParaRPr lang="en-US" dirty="0" smtClean="0"/>
          </a:p>
          <a:p>
            <a:pPr marL="0" indent="0">
              <a:buNone/>
            </a:pPr>
            <a:endParaRPr lang="en-US" dirty="0" smtClean="0"/>
          </a:p>
          <a:p>
            <a:pPr marL="0" indent="0">
              <a:buNone/>
            </a:pPr>
            <a:endParaRPr lang="en-US" dirty="0" smtClean="0"/>
          </a:p>
          <a:p>
            <a:pPr marL="0" indent="0">
              <a:buNone/>
            </a:pPr>
            <a:r>
              <a:rPr lang="en-US" dirty="0" smtClean="0"/>
              <a:t>In this illustration you can see an experiment which consists of three experimental approaches.</a:t>
            </a:r>
          </a:p>
          <a:p>
            <a:pPr marL="0" indent="0">
              <a:buNone/>
            </a:pPr>
            <a:endParaRPr lang="de-DE" dirty="0"/>
          </a:p>
        </p:txBody>
      </p:sp>
      <p:sp>
        <p:nvSpPr>
          <p:cNvPr id="11" name="Pfeil nach rechts 10">
            <a:hlinkClick r:id="" action="ppaction://hlinkshowjump?jump=lastslideviewed"/>
          </p:cNvPr>
          <p:cNvSpPr/>
          <p:nvPr/>
        </p:nvSpPr>
        <p:spPr>
          <a:xfrm rot="10800000">
            <a:off x="7907271" y="5943230"/>
            <a:ext cx="794641" cy="77724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endParaRPr>
          </a:p>
        </p:txBody>
      </p:sp>
      <p:pic>
        <p:nvPicPr>
          <p:cNvPr id="2" name="Grafik 1"/>
          <p:cNvPicPr>
            <a:picLocks noChangeAspect="1"/>
          </p:cNvPicPr>
          <p:nvPr/>
        </p:nvPicPr>
        <p:blipFill rotWithShape="1">
          <a:blip r:embed="rId2"/>
          <a:srcRect b="17998"/>
          <a:stretch/>
        </p:blipFill>
        <p:spPr>
          <a:xfrm>
            <a:off x="2031999" y="3118598"/>
            <a:ext cx="5097307" cy="1834402"/>
          </a:xfrm>
          <a:prstGeom prst="rect">
            <a:avLst/>
          </a:prstGeom>
        </p:spPr>
      </p:pic>
      <p:pic>
        <p:nvPicPr>
          <p:cNvPr id="12" name="Grafik 6">
            <a:hlinkClick r:id="rId3" action="ppaction://hlinksldjump"/>
          </p:cNvPr>
          <p:cNvPicPr>
            <a:picLocks noChangeAspect="1"/>
          </p:cNvPicPr>
          <p:nvPr/>
        </p:nvPicPr>
        <p:blipFill>
          <a:blip r:embed="rId4" cstate="print">
            <a:extLst>
              <a:ext uri="{28A0092B-C50C-407E-A947-70E740481C1C}">
                <a14:useLocalDpi xmlns:a14="http://schemas.microsoft.com/office/drawing/2010/main" val="0"/>
              </a:ext>
            </a:extLst>
          </a:blip>
          <a:srcRect r="64638"/>
          <a:stretch>
            <a:fillRect/>
          </a:stretch>
        </p:blipFill>
        <p:spPr bwMode="auto">
          <a:xfrm>
            <a:off x="8197881" y="279401"/>
            <a:ext cx="955644" cy="10636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074105335"/>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hteck 8"/>
          <p:cNvSpPr/>
          <p:nvPr/>
        </p:nvSpPr>
        <p:spPr>
          <a:xfrm>
            <a:off x="0" y="0"/>
            <a:ext cx="9144000" cy="1514475"/>
          </a:xfrm>
          <a:prstGeom prst="rect">
            <a:avLst/>
          </a:prstGeom>
          <a:solidFill>
            <a:schemeClr val="accent4">
              <a:lumMod val="20000"/>
              <a:lumOff val="80000"/>
            </a:schemeClr>
          </a:solidFill>
          <a:ln>
            <a:solidFill>
              <a:srgbClr val="D9D9D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endParaRPr>
          </a:p>
        </p:txBody>
      </p:sp>
      <p:cxnSp>
        <p:nvCxnSpPr>
          <p:cNvPr id="8" name="Gerader Verbinder 7"/>
          <p:cNvCxnSpPr/>
          <p:nvPr/>
        </p:nvCxnSpPr>
        <p:spPr>
          <a:xfrm>
            <a:off x="0" y="1514475"/>
            <a:ext cx="9144000" cy="0"/>
          </a:xfrm>
          <a:prstGeom prst="line">
            <a:avLst/>
          </a:prstGeom>
          <a:ln w="76200">
            <a:solidFill>
              <a:srgbClr val="1F497D"/>
            </a:solidFill>
          </a:ln>
        </p:spPr>
        <p:style>
          <a:lnRef idx="1">
            <a:schemeClr val="accent1"/>
          </a:lnRef>
          <a:fillRef idx="0">
            <a:schemeClr val="accent1"/>
          </a:fillRef>
          <a:effectRef idx="0">
            <a:schemeClr val="accent1"/>
          </a:effectRef>
          <a:fontRef idx="minor">
            <a:schemeClr val="tx1"/>
          </a:fontRef>
        </p:style>
      </p:cxnSp>
      <p:sp>
        <p:nvSpPr>
          <p:cNvPr id="4" name="Titel 3"/>
          <p:cNvSpPr>
            <a:spLocks noGrp="1"/>
          </p:cNvSpPr>
          <p:nvPr>
            <p:ph type="title"/>
          </p:nvPr>
        </p:nvSpPr>
        <p:spPr>
          <a:xfrm>
            <a:off x="1714500" y="279401"/>
            <a:ext cx="5734050" cy="1063624"/>
          </a:xfrm>
        </p:spPr>
        <p:txBody>
          <a:bodyPr/>
          <a:lstStyle/>
          <a:p>
            <a:pPr algn="ctr"/>
            <a:r>
              <a:rPr lang="de-DE" dirty="0" smtClean="0"/>
              <a:t>Definition</a:t>
            </a:r>
            <a:endParaRPr lang="de-DE" dirty="0"/>
          </a:p>
        </p:txBody>
      </p:sp>
      <p:sp>
        <p:nvSpPr>
          <p:cNvPr id="6" name="Rechteck 5"/>
          <p:cNvSpPr/>
          <p:nvPr/>
        </p:nvSpPr>
        <p:spPr>
          <a:xfrm flipH="1" flipV="1">
            <a:off x="0" y="0"/>
            <a:ext cx="9144000" cy="6858000"/>
          </a:xfrm>
          <a:prstGeom prst="rect">
            <a:avLst/>
          </a:prstGeom>
          <a:no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endParaRPr>
          </a:p>
        </p:txBody>
      </p:sp>
      <p:sp>
        <p:nvSpPr>
          <p:cNvPr id="16" name="Textfeld 15"/>
          <p:cNvSpPr txBox="1"/>
          <p:nvPr/>
        </p:nvSpPr>
        <p:spPr>
          <a:xfrm>
            <a:off x="7448550" y="188267"/>
            <a:ext cx="1398140" cy="461665"/>
          </a:xfrm>
          <a:prstGeom prst="rect">
            <a:avLst/>
          </a:prstGeom>
          <a:noFill/>
        </p:spPr>
        <p:txBody>
          <a:bodyPr wrap="none" rtlCol="0">
            <a:spAutoFit/>
          </a:bodyPr>
          <a:lstStyle/>
          <a:p>
            <a:r>
              <a:rPr lang="de-DE" sz="2400" b="1" dirty="0" smtClean="0">
                <a:solidFill>
                  <a:schemeClr val="accent1">
                    <a:lumMod val="50000"/>
                  </a:schemeClr>
                </a:solidFill>
                <a:latin typeface="Arial" panose="020B0604020202020204" pitchFamily="34" charset="0"/>
              </a:rPr>
              <a:t>FaSMEd</a:t>
            </a:r>
            <a:endParaRPr lang="de-DE" sz="2400" b="1" dirty="0">
              <a:solidFill>
                <a:schemeClr val="accent1">
                  <a:lumMod val="50000"/>
                </a:schemeClr>
              </a:solidFill>
              <a:latin typeface="Arial" panose="020B0604020202020204" pitchFamily="34" charset="0"/>
            </a:endParaRPr>
          </a:p>
        </p:txBody>
      </p:sp>
      <p:sp>
        <p:nvSpPr>
          <p:cNvPr id="14" name="Inhaltsplatzhalter 13"/>
          <p:cNvSpPr>
            <a:spLocks noGrp="1"/>
          </p:cNvSpPr>
          <p:nvPr>
            <p:ph idx="1"/>
          </p:nvPr>
        </p:nvSpPr>
        <p:spPr/>
        <p:txBody>
          <a:bodyPr>
            <a:normAutofit/>
          </a:bodyPr>
          <a:lstStyle/>
          <a:p>
            <a:pPr marL="0" indent="0">
              <a:buNone/>
            </a:pPr>
            <a:r>
              <a:rPr lang="en-US" b="1" u="sng" dirty="0" smtClean="0"/>
              <a:t>Factor </a:t>
            </a:r>
            <a:r>
              <a:rPr lang="en-US" dirty="0" smtClean="0"/>
              <a:t>(or variable):</a:t>
            </a:r>
          </a:p>
          <a:p>
            <a:pPr marL="0" indent="0">
              <a:buNone/>
            </a:pPr>
            <a:r>
              <a:rPr lang="en-US" dirty="0" smtClean="0"/>
              <a:t>A factor or variable is a certain condition or part of the experiment, </a:t>
            </a:r>
            <a:r>
              <a:rPr lang="en-US" dirty="0" smtClean="0"/>
              <a:t>you would like to </a:t>
            </a:r>
            <a:r>
              <a:rPr lang="en-US" dirty="0" smtClean="0"/>
              <a:t>change. Everything that has something to do with your experiment is a factor of the experiment.</a:t>
            </a:r>
          </a:p>
          <a:p>
            <a:pPr marL="0" indent="0">
              <a:buNone/>
            </a:pPr>
            <a:endParaRPr lang="en-US" dirty="0" smtClean="0"/>
          </a:p>
          <a:p>
            <a:pPr marL="0" indent="0">
              <a:buNone/>
            </a:pPr>
            <a:r>
              <a:rPr lang="en-US" sz="2400" b="1" u="sng" dirty="0" smtClean="0"/>
              <a:t>Example</a:t>
            </a:r>
            <a:r>
              <a:rPr lang="en-US" dirty="0" smtClean="0"/>
              <a:t>: </a:t>
            </a:r>
            <a:r>
              <a:rPr lang="en-US" i="1" dirty="0" smtClean="0">
                <a:solidFill>
                  <a:schemeClr val="accent5">
                    <a:lumMod val="75000"/>
                  </a:schemeClr>
                </a:solidFill>
              </a:rPr>
              <a:t>the light intensity, the heat supply, if the sin is present or not, the size of the apple pieces, … </a:t>
            </a:r>
            <a:endParaRPr lang="en-US" i="1" dirty="0">
              <a:solidFill>
                <a:schemeClr val="accent5">
                  <a:lumMod val="75000"/>
                </a:schemeClr>
              </a:solidFill>
            </a:endParaRPr>
          </a:p>
        </p:txBody>
      </p:sp>
      <p:sp>
        <p:nvSpPr>
          <p:cNvPr id="11" name="Pfeil nach rechts 10">
            <a:hlinkClick r:id="" action="ppaction://hlinkshowjump?jump=lastslideviewed"/>
          </p:cNvPr>
          <p:cNvSpPr/>
          <p:nvPr/>
        </p:nvSpPr>
        <p:spPr>
          <a:xfrm rot="10800000">
            <a:off x="7907271" y="5943230"/>
            <a:ext cx="794641" cy="77724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endParaRPr>
          </a:p>
        </p:txBody>
      </p:sp>
      <p:pic>
        <p:nvPicPr>
          <p:cNvPr id="10" name="Grafik 6">
            <a:hlinkClick r:id="rId3" action="ppaction://hlinksldjump"/>
          </p:cNvPr>
          <p:cNvPicPr>
            <a:picLocks noChangeAspect="1"/>
          </p:cNvPicPr>
          <p:nvPr/>
        </p:nvPicPr>
        <p:blipFill>
          <a:blip r:embed="rId4" cstate="print">
            <a:extLst>
              <a:ext uri="{28A0092B-C50C-407E-A947-70E740481C1C}">
                <a14:useLocalDpi xmlns:a14="http://schemas.microsoft.com/office/drawing/2010/main" val="0"/>
              </a:ext>
            </a:extLst>
          </a:blip>
          <a:srcRect r="64638"/>
          <a:stretch>
            <a:fillRect/>
          </a:stretch>
        </p:blipFill>
        <p:spPr bwMode="auto">
          <a:xfrm>
            <a:off x="8197881" y="279401"/>
            <a:ext cx="955644" cy="10636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07767843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hteck 8"/>
          <p:cNvSpPr/>
          <p:nvPr/>
        </p:nvSpPr>
        <p:spPr>
          <a:xfrm>
            <a:off x="0" y="0"/>
            <a:ext cx="9144000" cy="1514475"/>
          </a:xfrm>
          <a:prstGeom prst="rect">
            <a:avLst/>
          </a:prstGeom>
          <a:solidFill>
            <a:srgbClr val="D9D9D9"/>
          </a:solidFill>
          <a:ln>
            <a:solidFill>
              <a:srgbClr val="D9D9D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endParaRPr>
          </a:p>
        </p:txBody>
      </p:sp>
      <p:cxnSp>
        <p:nvCxnSpPr>
          <p:cNvPr id="8" name="Gerader Verbinder 7"/>
          <p:cNvCxnSpPr/>
          <p:nvPr/>
        </p:nvCxnSpPr>
        <p:spPr>
          <a:xfrm>
            <a:off x="0" y="1514475"/>
            <a:ext cx="9144000" cy="0"/>
          </a:xfrm>
          <a:prstGeom prst="line">
            <a:avLst/>
          </a:prstGeom>
          <a:ln w="76200">
            <a:solidFill>
              <a:srgbClr val="1F497D"/>
            </a:solidFill>
          </a:ln>
        </p:spPr>
        <p:style>
          <a:lnRef idx="1">
            <a:schemeClr val="accent1"/>
          </a:lnRef>
          <a:fillRef idx="0">
            <a:schemeClr val="accent1"/>
          </a:fillRef>
          <a:effectRef idx="0">
            <a:schemeClr val="accent1"/>
          </a:effectRef>
          <a:fontRef idx="minor">
            <a:schemeClr val="tx1"/>
          </a:fontRef>
        </p:style>
      </p:cxnSp>
      <p:sp>
        <p:nvSpPr>
          <p:cNvPr id="4" name="Titel 3"/>
          <p:cNvSpPr>
            <a:spLocks noGrp="1"/>
          </p:cNvSpPr>
          <p:nvPr>
            <p:ph type="title"/>
          </p:nvPr>
        </p:nvSpPr>
        <p:spPr>
          <a:xfrm>
            <a:off x="1714500" y="279401"/>
            <a:ext cx="5734050" cy="1063624"/>
          </a:xfrm>
        </p:spPr>
        <p:txBody>
          <a:bodyPr>
            <a:noAutofit/>
          </a:bodyPr>
          <a:lstStyle/>
          <a:p>
            <a:pPr algn="ctr">
              <a:spcAft>
                <a:spcPts val="0"/>
              </a:spcAft>
            </a:pPr>
            <a:r>
              <a:rPr lang="de-DE" sz="3200" b="1" dirty="0">
                <a:solidFill>
                  <a:srgbClr val="76923C"/>
                </a:solidFill>
                <a:ea typeface="MS Mincho" panose="02020609040205080304" pitchFamily="49" charset="-128"/>
                <a:cs typeface="Times New Roman" panose="02020603050405020304" pitchFamily="18" charset="0"/>
              </a:rPr>
              <a:t>EXPERIMENT</a:t>
            </a:r>
            <a:r>
              <a:rPr lang="de-DE" sz="2000" dirty="0">
                <a:ea typeface="MS Mincho" panose="02020609040205080304" pitchFamily="49" charset="-128"/>
                <a:cs typeface="Times New Roman" panose="02020603050405020304" pitchFamily="18" charset="0"/>
              </a:rPr>
              <a:t/>
            </a:r>
            <a:br>
              <a:rPr lang="de-DE" sz="2000" dirty="0">
                <a:ea typeface="MS Mincho" panose="02020609040205080304" pitchFamily="49" charset="-128"/>
                <a:cs typeface="Times New Roman" panose="02020603050405020304" pitchFamily="18" charset="0"/>
              </a:rPr>
            </a:br>
            <a:r>
              <a:rPr lang="de-DE" sz="2400" b="1" dirty="0" err="1" smtClean="0">
                <a:solidFill>
                  <a:srgbClr val="000000"/>
                </a:solidFill>
                <a:ea typeface="MS Mincho" panose="02020609040205080304" pitchFamily="49" charset="-128"/>
                <a:cs typeface="Times New Roman" panose="02020603050405020304" pitchFamily="18" charset="0"/>
              </a:rPr>
              <a:t>What</a:t>
            </a:r>
            <a:r>
              <a:rPr lang="de-DE" sz="2400" b="1" dirty="0" smtClean="0">
                <a:solidFill>
                  <a:srgbClr val="000000"/>
                </a:solidFill>
                <a:ea typeface="MS Mincho" panose="02020609040205080304" pitchFamily="49" charset="-128"/>
                <a:cs typeface="Times New Roman" panose="02020603050405020304" pitchFamily="18" charset="0"/>
              </a:rPr>
              <a:t> </a:t>
            </a:r>
            <a:r>
              <a:rPr lang="de-DE" sz="2400" b="1" dirty="0" err="1" smtClean="0">
                <a:solidFill>
                  <a:srgbClr val="000000"/>
                </a:solidFill>
                <a:ea typeface="MS Mincho" panose="02020609040205080304" pitchFamily="49" charset="-128"/>
                <a:cs typeface="Times New Roman" panose="02020603050405020304" pitchFamily="18" charset="0"/>
              </a:rPr>
              <a:t>are</a:t>
            </a:r>
            <a:r>
              <a:rPr lang="de-DE" sz="2400" b="1" dirty="0" smtClean="0">
                <a:solidFill>
                  <a:srgbClr val="000000"/>
                </a:solidFill>
                <a:ea typeface="MS Mincho" panose="02020609040205080304" pitchFamily="49" charset="-128"/>
                <a:cs typeface="Times New Roman" panose="02020603050405020304" pitchFamily="18" charset="0"/>
              </a:rPr>
              <a:t> </a:t>
            </a:r>
            <a:r>
              <a:rPr lang="de-DE" sz="2400" b="1" dirty="0" err="1" smtClean="0">
                <a:solidFill>
                  <a:srgbClr val="000000"/>
                </a:solidFill>
                <a:ea typeface="MS Mincho" panose="02020609040205080304" pitchFamily="49" charset="-128"/>
                <a:cs typeface="Times New Roman" panose="02020603050405020304" pitchFamily="18" charset="0"/>
              </a:rPr>
              <a:t>the</a:t>
            </a:r>
            <a:r>
              <a:rPr lang="de-DE" sz="2400" b="1" dirty="0" smtClean="0">
                <a:solidFill>
                  <a:srgbClr val="000000"/>
                </a:solidFill>
                <a:ea typeface="MS Mincho" panose="02020609040205080304" pitchFamily="49" charset="-128"/>
                <a:cs typeface="Times New Roman" panose="02020603050405020304" pitchFamily="18" charset="0"/>
              </a:rPr>
              <a:t> experimental </a:t>
            </a:r>
            <a:r>
              <a:rPr lang="de-DE" sz="2400" b="1" dirty="0" err="1" smtClean="0">
                <a:solidFill>
                  <a:srgbClr val="000000"/>
                </a:solidFill>
                <a:ea typeface="MS Mincho" panose="02020609040205080304" pitchFamily="49" charset="-128"/>
                <a:cs typeface="Times New Roman" panose="02020603050405020304" pitchFamily="18" charset="0"/>
              </a:rPr>
              <a:t>approaches</a:t>
            </a:r>
            <a:r>
              <a:rPr lang="de-DE" sz="2400" b="1" dirty="0" smtClean="0">
                <a:solidFill>
                  <a:srgbClr val="000000"/>
                </a:solidFill>
                <a:ea typeface="MS Mincho" panose="02020609040205080304" pitchFamily="49" charset="-128"/>
                <a:cs typeface="Times New Roman" panose="02020603050405020304" pitchFamily="18" charset="0"/>
              </a:rPr>
              <a:t>?</a:t>
            </a:r>
            <a:endParaRPr lang="de-DE" sz="2400" dirty="0"/>
          </a:p>
        </p:txBody>
      </p:sp>
      <p:sp>
        <p:nvSpPr>
          <p:cNvPr id="6" name="Rechteck 5"/>
          <p:cNvSpPr/>
          <p:nvPr/>
        </p:nvSpPr>
        <p:spPr>
          <a:xfrm flipH="1" flipV="1">
            <a:off x="0" y="0"/>
            <a:ext cx="9144000" cy="6858000"/>
          </a:xfrm>
          <a:prstGeom prst="rect">
            <a:avLst/>
          </a:prstGeom>
          <a:no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endParaRPr>
          </a:p>
        </p:txBody>
      </p:sp>
      <p:sp>
        <p:nvSpPr>
          <p:cNvPr id="10" name="Textfeld 9"/>
          <p:cNvSpPr txBox="1"/>
          <p:nvPr/>
        </p:nvSpPr>
        <p:spPr>
          <a:xfrm>
            <a:off x="333375" y="419100"/>
            <a:ext cx="1083815" cy="707886"/>
          </a:xfrm>
          <a:prstGeom prst="rect">
            <a:avLst/>
          </a:prstGeom>
          <a:noFill/>
        </p:spPr>
        <p:txBody>
          <a:bodyPr wrap="square" rtlCol="0">
            <a:spAutoFit/>
          </a:bodyPr>
          <a:lstStyle/>
          <a:p>
            <a:r>
              <a:rPr lang="de-DE" sz="4000" b="1" dirty="0" smtClean="0">
                <a:solidFill>
                  <a:schemeClr val="accent2"/>
                </a:solidFill>
                <a:latin typeface="Arial" panose="020B0604020202020204" pitchFamily="34" charset="0"/>
              </a:rPr>
              <a:t>A2</a:t>
            </a:r>
            <a:endParaRPr lang="de-DE" sz="4000" b="1" dirty="0">
              <a:solidFill>
                <a:schemeClr val="accent2"/>
              </a:solidFill>
              <a:latin typeface="Arial" panose="020B0604020202020204" pitchFamily="34" charset="0"/>
            </a:endParaRPr>
          </a:p>
        </p:txBody>
      </p:sp>
      <p:sp>
        <p:nvSpPr>
          <p:cNvPr id="16" name="Textfeld 15"/>
          <p:cNvSpPr txBox="1"/>
          <p:nvPr/>
        </p:nvSpPr>
        <p:spPr>
          <a:xfrm>
            <a:off x="7448550" y="188267"/>
            <a:ext cx="1398140" cy="461665"/>
          </a:xfrm>
          <a:prstGeom prst="rect">
            <a:avLst/>
          </a:prstGeom>
          <a:noFill/>
        </p:spPr>
        <p:txBody>
          <a:bodyPr wrap="none" rtlCol="0">
            <a:spAutoFit/>
          </a:bodyPr>
          <a:lstStyle/>
          <a:p>
            <a:r>
              <a:rPr lang="de-DE" sz="2400" b="1" dirty="0" smtClean="0">
                <a:solidFill>
                  <a:schemeClr val="accent1">
                    <a:lumMod val="50000"/>
                  </a:schemeClr>
                </a:solidFill>
                <a:latin typeface="Arial" panose="020B0604020202020204" pitchFamily="34" charset="0"/>
              </a:rPr>
              <a:t>FaSMEd</a:t>
            </a:r>
            <a:endParaRPr lang="de-DE" sz="2400" b="1" dirty="0">
              <a:solidFill>
                <a:schemeClr val="accent1">
                  <a:lumMod val="50000"/>
                </a:schemeClr>
              </a:solidFill>
              <a:latin typeface="Arial" panose="020B0604020202020204" pitchFamily="34" charset="0"/>
            </a:endParaRPr>
          </a:p>
        </p:txBody>
      </p:sp>
      <p:sp>
        <p:nvSpPr>
          <p:cNvPr id="11" name="Inhaltsplatzhalter 13"/>
          <p:cNvSpPr>
            <a:spLocks noGrp="1"/>
          </p:cNvSpPr>
          <p:nvPr>
            <p:ph idx="1"/>
          </p:nvPr>
        </p:nvSpPr>
        <p:spPr>
          <a:xfrm>
            <a:off x="333374" y="1730514"/>
            <a:ext cx="8463154" cy="4761726"/>
          </a:xfrm>
        </p:spPr>
        <p:txBody>
          <a:bodyPr>
            <a:normAutofit/>
          </a:bodyPr>
          <a:lstStyle/>
          <a:p>
            <a:pPr marL="0" indent="0">
              <a:lnSpc>
                <a:spcPct val="120000"/>
              </a:lnSpc>
              <a:buNone/>
            </a:pPr>
            <a:r>
              <a:rPr lang="en-US" sz="2000" dirty="0"/>
              <a:t>After your first scientific presumption you may now design your experiment.</a:t>
            </a:r>
            <a:endParaRPr lang="de-DE" sz="2000" dirty="0"/>
          </a:p>
          <a:p>
            <a:pPr marL="0" indent="0" algn="just">
              <a:lnSpc>
                <a:spcPct val="150000"/>
              </a:lnSpc>
              <a:spcAft>
                <a:spcPts val="0"/>
              </a:spcAft>
              <a:buNone/>
            </a:pPr>
            <a:r>
              <a:rPr lang="en-US" sz="2000" dirty="0" smtClean="0"/>
              <a:t>For </a:t>
            </a:r>
            <a:r>
              <a:rPr lang="en-US" sz="2000" dirty="0"/>
              <a:t>your first preparations you need two </a:t>
            </a:r>
            <a:r>
              <a:rPr lang="de-DE" sz="2000" dirty="0" smtClean="0">
                <a:ea typeface="MS Mincho" panose="02020609040205080304" pitchFamily="49" charset="-128"/>
                <a:cs typeface="Times New Roman" panose="02020603050405020304" pitchFamily="18" charset="0"/>
                <a:hlinkClick r:id="rId2" action="ppaction://hlinksldjump"/>
              </a:rPr>
              <a:t>experimental </a:t>
            </a:r>
            <a:r>
              <a:rPr lang="de-DE" sz="2000" dirty="0" err="1" smtClean="0">
                <a:ea typeface="MS Mincho" panose="02020609040205080304" pitchFamily="49" charset="-128"/>
                <a:cs typeface="Times New Roman" panose="02020603050405020304" pitchFamily="18" charset="0"/>
                <a:hlinkClick r:id="rId2" action="ppaction://hlinksldjump"/>
              </a:rPr>
              <a:t>approaches</a:t>
            </a:r>
            <a:r>
              <a:rPr lang="de-DE" sz="2000" dirty="0" smtClean="0">
                <a:ea typeface="MS Mincho" panose="02020609040205080304" pitchFamily="49" charset="-128"/>
                <a:cs typeface="Times New Roman" panose="02020603050405020304" pitchFamily="18" charset="0"/>
              </a:rPr>
              <a:t>:</a:t>
            </a:r>
            <a:endParaRPr lang="de-DE" sz="2000" dirty="0">
              <a:ea typeface="MS Mincho" panose="02020609040205080304" pitchFamily="49" charset="-128"/>
              <a:cs typeface="Times New Roman" panose="02020603050405020304" pitchFamily="18" charset="0"/>
            </a:endParaRPr>
          </a:p>
          <a:p>
            <a:pPr lvl="1">
              <a:lnSpc>
                <a:spcPct val="120000"/>
              </a:lnSpc>
            </a:pPr>
            <a:r>
              <a:rPr lang="en-US" sz="1800" dirty="0"/>
              <a:t>If X is present, then something happens.</a:t>
            </a:r>
            <a:endParaRPr lang="de-DE" sz="1800" dirty="0"/>
          </a:p>
          <a:p>
            <a:pPr lvl="1">
              <a:lnSpc>
                <a:spcPct val="120000"/>
              </a:lnSpc>
            </a:pPr>
            <a:r>
              <a:rPr lang="en-US" sz="1800" dirty="0"/>
              <a:t>If X is not present, then something different happens.</a:t>
            </a:r>
            <a:endParaRPr lang="de-DE" sz="1800" dirty="0"/>
          </a:p>
          <a:p>
            <a:pPr marL="0" indent="0">
              <a:lnSpc>
                <a:spcPct val="120000"/>
              </a:lnSpc>
              <a:buNone/>
            </a:pPr>
            <a:r>
              <a:rPr lang="en-US" sz="2000" dirty="0" smtClean="0"/>
              <a:t>Afterwards </a:t>
            </a:r>
            <a:r>
              <a:rPr lang="en-US" sz="2000" dirty="0"/>
              <a:t>the different results </a:t>
            </a:r>
            <a:r>
              <a:rPr lang="en-US" sz="2000" dirty="0" smtClean="0"/>
              <a:t>of your </a:t>
            </a:r>
            <a:r>
              <a:rPr lang="en-US" sz="2000" dirty="0"/>
              <a:t>experiment will show you the effect of this </a:t>
            </a:r>
            <a:r>
              <a:rPr lang="en-US" sz="2000" dirty="0" smtClean="0">
                <a:hlinkClick r:id="rId3" action="ppaction://hlinksldjump"/>
              </a:rPr>
              <a:t>factor X</a:t>
            </a:r>
            <a:r>
              <a:rPr lang="en-US" sz="2000" dirty="0" smtClean="0"/>
              <a:t>. </a:t>
            </a:r>
            <a:endParaRPr lang="de-DE" sz="2000" dirty="0"/>
          </a:p>
          <a:p>
            <a:pPr marL="0" indent="0">
              <a:buNone/>
            </a:pPr>
            <a:r>
              <a:rPr lang="en-US" sz="2000" dirty="0"/>
              <a:t> </a:t>
            </a:r>
            <a:endParaRPr lang="de-DE" sz="2000" dirty="0"/>
          </a:p>
          <a:p>
            <a:pPr marL="0" indent="0">
              <a:buNone/>
            </a:pPr>
            <a:r>
              <a:rPr lang="en-US" sz="2000" b="1" dirty="0"/>
              <a:t>Which one is your chosen variable in this experiment?</a:t>
            </a:r>
            <a:endParaRPr lang="de-DE" sz="2000" dirty="0"/>
          </a:p>
        </p:txBody>
      </p:sp>
      <p:sp>
        <p:nvSpPr>
          <p:cNvPr id="12" name="Pfeil nach rechts 11">
            <a:hlinkClick r:id="" action="ppaction://hlinkshowjump?jump=lastslideviewed"/>
          </p:cNvPr>
          <p:cNvSpPr/>
          <p:nvPr/>
        </p:nvSpPr>
        <p:spPr>
          <a:xfrm rot="10800000">
            <a:off x="333374" y="5926237"/>
            <a:ext cx="578675" cy="566003"/>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endParaRPr>
          </a:p>
        </p:txBody>
      </p:sp>
      <p:sp>
        <p:nvSpPr>
          <p:cNvPr id="13" name="Pfeil nach rechts 12">
            <a:hlinkClick r:id="" action="ppaction://hlinkshowjump?jump=nextslide"/>
          </p:cNvPr>
          <p:cNvSpPr/>
          <p:nvPr/>
        </p:nvSpPr>
        <p:spPr>
          <a:xfrm>
            <a:off x="7717536" y="5449824"/>
            <a:ext cx="1252728" cy="122529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endParaRPr>
          </a:p>
        </p:txBody>
      </p:sp>
      <p:pic>
        <p:nvPicPr>
          <p:cNvPr id="14" name="Grafik 6">
            <a:hlinkClick r:id="rId4" action="ppaction://hlinksldjump"/>
          </p:cNvPr>
          <p:cNvPicPr>
            <a:picLocks noChangeAspect="1"/>
          </p:cNvPicPr>
          <p:nvPr/>
        </p:nvPicPr>
        <p:blipFill>
          <a:blip r:embed="rId5" cstate="print">
            <a:extLst>
              <a:ext uri="{28A0092B-C50C-407E-A947-70E740481C1C}">
                <a14:useLocalDpi xmlns:a14="http://schemas.microsoft.com/office/drawing/2010/main" val="0"/>
              </a:ext>
            </a:extLst>
          </a:blip>
          <a:srcRect r="64638"/>
          <a:stretch>
            <a:fillRect/>
          </a:stretch>
        </p:blipFill>
        <p:spPr bwMode="auto">
          <a:xfrm>
            <a:off x="8197881" y="279401"/>
            <a:ext cx="955644" cy="10636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964143577"/>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hteck 8"/>
          <p:cNvSpPr/>
          <p:nvPr/>
        </p:nvSpPr>
        <p:spPr>
          <a:xfrm>
            <a:off x="0" y="0"/>
            <a:ext cx="9144000" cy="1514475"/>
          </a:xfrm>
          <a:prstGeom prst="rect">
            <a:avLst/>
          </a:prstGeom>
          <a:solidFill>
            <a:schemeClr val="accent4">
              <a:lumMod val="20000"/>
              <a:lumOff val="80000"/>
            </a:schemeClr>
          </a:solidFill>
          <a:ln>
            <a:solidFill>
              <a:srgbClr val="D9D9D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endParaRPr>
          </a:p>
        </p:txBody>
      </p:sp>
      <p:cxnSp>
        <p:nvCxnSpPr>
          <p:cNvPr id="8" name="Gerader Verbinder 7"/>
          <p:cNvCxnSpPr/>
          <p:nvPr/>
        </p:nvCxnSpPr>
        <p:spPr>
          <a:xfrm>
            <a:off x="0" y="1514475"/>
            <a:ext cx="9144000" cy="0"/>
          </a:xfrm>
          <a:prstGeom prst="line">
            <a:avLst/>
          </a:prstGeom>
          <a:ln w="76200">
            <a:solidFill>
              <a:srgbClr val="1F497D"/>
            </a:solidFill>
          </a:ln>
        </p:spPr>
        <p:style>
          <a:lnRef idx="1">
            <a:schemeClr val="accent1"/>
          </a:lnRef>
          <a:fillRef idx="0">
            <a:schemeClr val="accent1"/>
          </a:fillRef>
          <a:effectRef idx="0">
            <a:schemeClr val="accent1"/>
          </a:effectRef>
          <a:fontRef idx="minor">
            <a:schemeClr val="tx1"/>
          </a:fontRef>
        </p:style>
      </p:cxnSp>
      <p:sp>
        <p:nvSpPr>
          <p:cNvPr id="4" name="Titel 3"/>
          <p:cNvSpPr>
            <a:spLocks noGrp="1"/>
          </p:cNvSpPr>
          <p:nvPr>
            <p:ph type="title"/>
          </p:nvPr>
        </p:nvSpPr>
        <p:spPr>
          <a:xfrm>
            <a:off x="1714500" y="279401"/>
            <a:ext cx="5734050" cy="1063624"/>
          </a:xfrm>
        </p:spPr>
        <p:txBody>
          <a:bodyPr/>
          <a:lstStyle/>
          <a:p>
            <a:pPr algn="ctr"/>
            <a:r>
              <a:rPr lang="de-DE" dirty="0" smtClean="0"/>
              <a:t>Definition</a:t>
            </a:r>
            <a:endParaRPr lang="de-DE" dirty="0"/>
          </a:p>
        </p:txBody>
      </p:sp>
      <p:sp>
        <p:nvSpPr>
          <p:cNvPr id="6" name="Rechteck 5"/>
          <p:cNvSpPr/>
          <p:nvPr/>
        </p:nvSpPr>
        <p:spPr>
          <a:xfrm flipH="1" flipV="1">
            <a:off x="0" y="0"/>
            <a:ext cx="9144000" cy="6858000"/>
          </a:xfrm>
          <a:prstGeom prst="rect">
            <a:avLst/>
          </a:prstGeom>
          <a:no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endParaRPr>
          </a:p>
        </p:txBody>
      </p:sp>
      <p:sp>
        <p:nvSpPr>
          <p:cNvPr id="16" name="Textfeld 15"/>
          <p:cNvSpPr txBox="1"/>
          <p:nvPr/>
        </p:nvSpPr>
        <p:spPr>
          <a:xfrm>
            <a:off x="7448550" y="188267"/>
            <a:ext cx="1398140" cy="461665"/>
          </a:xfrm>
          <a:prstGeom prst="rect">
            <a:avLst/>
          </a:prstGeom>
          <a:noFill/>
        </p:spPr>
        <p:txBody>
          <a:bodyPr wrap="none" rtlCol="0">
            <a:spAutoFit/>
          </a:bodyPr>
          <a:lstStyle/>
          <a:p>
            <a:r>
              <a:rPr lang="de-DE" sz="2400" b="1" dirty="0" smtClean="0">
                <a:solidFill>
                  <a:schemeClr val="accent1">
                    <a:lumMod val="50000"/>
                  </a:schemeClr>
                </a:solidFill>
                <a:latin typeface="Arial" panose="020B0604020202020204" pitchFamily="34" charset="0"/>
              </a:rPr>
              <a:t>FaSMEd</a:t>
            </a:r>
            <a:endParaRPr lang="de-DE" sz="2400" b="1" dirty="0">
              <a:solidFill>
                <a:schemeClr val="accent1">
                  <a:lumMod val="50000"/>
                </a:schemeClr>
              </a:solidFill>
              <a:latin typeface="Arial" panose="020B0604020202020204" pitchFamily="34" charset="0"/>
            </a:endParaRPr>
          </a:p>
        </p:txBody>
      </p:sp>
      <p:sp>
        <p:nvSpPr>
          <p:cNvPr id="11" name="Pfeil nach rechts 10">
            <a:hlinkClick r:id="" action="ppaction://hlinkshowjump?jump=lastslideviewed"/>
          </p:cNvPr>
          <p:cNvSpPr/>
          <p:nvPr/>
        </p:nvSpPr>
        <p:spPr>
          <a:xfrm rot="10800000">
            <a:off x="7907271" y="5943230"/>
            <a:ext cx="794641" cy="77724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endParaRPr>
          </a:p>
        </p:txBody>
      </p:sp>
      <p:pic>
        <p:nvPicPr>
          <p:cNvPr id="1026" name="Picture 2" descr="Skizze"/>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616359" y="4696452"/>
            <a:ext cx="1547943" cy="2024019"/>
          </a:xfrm>
          <a:prstGeom prst="rect">
            <a:avLst/>
          </a:prstGeom>
          <a:noFill/>
          <a:extLst>
            <a:ext uri="{909E8E84-426E-40DD-AFC4-6F175D3DCCD1}">
              <a14:hiddenFill xmlns:a14="http://schemas.microsoft.com/office/drawing/2010/main">
                <a:solidFill>
                  <a:srgbClr val="FFFFFF"/>
                </a:solidFill>
              </a14:hiddenFill>
            </a:ext>
          </a:extLst>
        </p:spPr>
      </p:pic>
      <p:sp>
        <p:nvSpPr>
          <p:cNvPr id="14" name="Inhaltsplatzhalter 13"/>
          <p:cNvSpPr>
            <a:spLocks noGrp="1"/>
          </p:cNvSpPr>
          <p:nvPr>
            <p:ph idx="1"/>
          </p:nvPr>
        </p:nvSpPr>
        <p:spPr/>
        <p:txBody>
          <a:bodyPr>
            <a:normAutofit/>
          </a:bodyPr>
          <a:lstStyle/>
          <a:p>
            <a:pPr marL="0" indent="0">
              <a:buNone/>
            </a:pPr>
            <a:r>
              <a:rPr lang="en-US" b="1" u="sng" dirty="0" smtClean="0"/>
              <a:t>Experimental setup</a:t>
            </a:r>
            <a:r>
              <a:rPr lang="en-US" dirty="0" smtClean="0"/>
              <a:t>:</a:t>
            </a:r>
          </a:p>
          <a:p>
            <a:pPr marL="0" indent="0">
              <a:buNone/>
            </a:pPr>
            <a:r>
              <a:rPr lang="en-US" dirty="0" smtClean="0"/>
              <a:t>An experimental setup describes how your experiment </a:t>
            </a:r>
            <a:r>
              <a:rPr lang="en-US" dirty="0" smtClean="0"/>
              <a:t>looks like. </a:t>
            </a:r>
            <a:r>
              <a:rPr lang="en-US" dirty="0" smtClean="0"/>
              <a:t>You can do this for example with a sketch.</a:t>
            </a:r>
          </a:p>
          <a:p>
            <a:pPr marL="0" indent="0">
              <a:buNone/>
            </a:pPr>
            <a:r>
              <a:rPr lang="en-US" dirty="0" smtClean="0"/>
              <a:t>Therefore you have to draw the </a:t>
            </a:r>
            <a:r>
              <a:rPr lang="en-US" dirty="0" smtClean="0"/>
              <a:t>equipment and the materials and how </a:t>
            </a:r>
            <a:r>
              <a:rPr lang="en-US" dirty="0" smtClean="0"/>
              <a:t>they are placed for the </a:t>
            </a:r>
            <a:r>
              <a:rPr lang="en-US" dirty="0"/>
              <a:t>experiment exactly .</a:t>
            </a:r>
            <a:endParaRPr lang="en-US" dirty="0" smtClean="0"/>
          </a:p>
          <a:p>
            <a:pPr marL="0" indent="0">
              <a:buNone/>
            </a:pPr>
            <a:endParaRPr lang="en-US" dirty="0"/>
          </a:p>
        </p:txBody>
      </p:sp>
      <p:pic>
        <p:nvPicPr>
          <p:cNvPr id="12" name="Grafik 6">
            <a:hlinkClick r:id="rId3" action="ppaction://hlinksldjump"/>
          </p:cNvPr>
          <p:cNvPicPr>
            <a:picLocks noChangeAspect="1"/>
          </p:cNvPicPr>
          <p:nvPr/>
        </p:nvPicPr>
        <p:blipFill>
          <a:blip r:embed="rId4" cstate="print">
            <a:extLst>
              <a:ext uri="{28A0092B-C50C-407E-A947-70E740481C1C}">
                <a14:useLocalDpi xmlns:a14="http://schemas.microsoft.com/office/drawing/2010/main" val="0"/>
              </a:ext>
            </a:extLst>
          </a:blip>
          <a:srcRect r="64638"/>
          <a:stretch>
            <a:fillRect/>
          </a:stretch>
        </p:blipFill>
        <p:spPr bwMode="auto">
          <a:xfrm>
            <a:off x="8197881" y="279401"/>
            <a:ext cx="955644" cy="10636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299992009"/>
      </p:ext>
    </p:extLst>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hteck 8"/>
          <p:cNvSpPr/>
          <p:nvPr/>
        </p:nvSpPr>
        <p:spPr>
          <a:xfrm>
            <a:off x="0" y="0"/>
            <a:ext cx="9144000" cy="1514475"/>
          </a:xfrm>
          <a:prstGeom prst="rect">
            <a:avLst/>
          </a:prstGeom>
          <a:solidFill>
            <a:schemeClr val="accent4">
              <a:lumMod val="20000"/>
              <a:lumOff val="80000"/>
            </a:schemeClr>
          </a:solidFill>
          <a:ln>
            <a:solidFill>
              <a:srgbClr val="D9D9D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endParaRPr>
          </a:p>
        </p:txBody>
      </p:sp>
      <p:cxnSp>
        <p:nvCxnSpPr>
          <p:cNvPr id="8" name="Gerader Verbinder 7"/>
          <p:cNvCxnSpPr/>
          <p:nvPr/>
        </p:nvCxnSpPr>
        <p:spPr>
          <a:xfrm>
            <a:off x="0" y="1514475"/>
            <a:ext cx="9144000" cy="0"/>
          </a:xfrm>
          <a:prstGeom prst="line">
            <a:avLst/>
          </a:prstGeom>
          <a:ln w="76200">
            <a:solidFill>
              <a:srgbClr val="1F497D"/>
            </a:solidFill>
          </a:ln>
        </p:spPr>
        <p:style>
          <a:lnRef idx="1">
            <a:schemeClr val="accent1"/>
          </a:lnRef>
          <a:fillRef idx="0">
            <a:schemeClr val="accent1"/>
          </a:fillRef>
          <a:effectRef idx="0">
            <a:schemeClr val="accent1"/>
          </a:effectRef>
          <a:fontRef idx="minor">
            <a:schemeClr val="tx1"/>
          </a:fontRef>
        </p:style>
      </p:cxnSp>
      <p:sp>
        <p:nvSpPr>
          <p:cNvPr id="4" name="Titel 3"/>
          <p:cNvSpPr>
            <a:spLocks noGrp="1"/>
          </p:cNvSpPr>
          <p:nvPr>
            <p:ph type="title"/>
          </p:nvPr>
        </p:nvSpPr>
        <p:spPr>
          <a:xfrm>
            <a:off x="1714500" y="279401"/>
            <a:ext cx="5734050" cy="1063624"/>
          </a:xfrm>
        </p:spPr>
        <p:txBody>
          <a:bodyPr/>
          <a:lstStyle/>
          <a:p>
            <a:pPr algn="ctr"/>
            <a:r>
              <a:rPr lang="de-DE" dirty="0" smtClean="0"/>
              <a:t>Definition</a:t>
            </a:r>
            <a:endParaRPr lang="de-DE" dirty="0"/>
          </a:p>
        </p:txBody>
      </p:sp>
      <p:sp>
        <p:nvSpPr>
          <p:cNvPr id="6" name="Rechteck 5"/>
          <p:cNvSpPr/>
          <p:nvPr/>
        </p:nvSpPr>
        <p:spPr>
          <a:xfrm flipH="1" flipV="1">
            <a:off x="0" y="0"/>
            <a:ext cx="9144000" cy="6858000"/>
          </a:xfrm>
          <a:prstGeom prst="rect">
            <a:avLst/>
          </a:prstGeom>
          <a:no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endParaRPr>
          </a:p>
        </p:txBody>
      </p:sp>
      <p:sp>
        <p:nvSpPr>
          <p:cNvPr id="16" name="Textfeld 15"/>
          <p:cNvSpPr txBox="1"/>
          <p:nvPr/>
        </p:nvSpPr>
        <p:spPr>
          <a:xfrm>
            <a:off x="7448550" y="188267"/>
            <a:ext cx="1398140" cy="461665"/>
          </a:xfrm>
          <a:prstGeom prst="rect">
            <a:avLst/>
          </a:prstGeom>
          <a:noFill/>
        </p:spPr>
        <p:txBody>
          <a:bodyPr wrap="none" rtlCol="0">
            <a:spAutoFit/>
          </a:bodyPr>
          <a:lstStyle/>
          <a:p>
            <a:r>
              <a:rPr lang="de-DE" sz="2400" b="1" dirty="0" smtClean="0">
                <a:solidFill>
                  <a:schemeClr val="accent1">
                    <a:lumMod val="50000"/>
                  </a:schemeClr>
                </a:solidFill>
                <a:latin typeface="Arial" panose="020B0604020202020204" pitchFamily="34" charset="0"/>
              </a:rPr>
              <a:t>FaSMEd</a:t>
            </a:r>
            <a:endParaRPr lang="de-DE" sz="2400" b="1" dirty="0">
              <a:solidFill>
                <a:schemeClr val="accent1">
                  <a:lumMod val="50000"/>
                </a:schemeClr>
              </a:solidFill>
              <a:latin typeface="Arial" panose="020B0604020202020204" pitchFamily="34" charset="0"/>
            </a:endParaRPr>
          </a:p>
        </p:txBody>
      </p:sp>
      <p:sp>
        <p:nvSpPr>
          <p:cNvPr id="14" name="Inhaltsplatzhalter 13"/>
          <p:cNvSpPr>
            <a:spLocks noGrp="1"/>
          </p:cNvSpPr>
          <p:nvPr>
            <p:ph idx="1"/>
          </p:nvPr>
        </p:nvSpPr>
        <p:spPr/>
        <p:txBody>
          <a:bodyPr/>
          <a:lstStyle/>
          <a:p>
            <a:pPr marL="0" indent="0">
              <a:buNone/>
            </a:pPr>
            <a:r>
              <a:rPr lang="en-US" b="1" u="sng" dirty="0" smtClean="0"/>
              <a:t>Experimental procedure</a:t>
            </a:r>
            <a:r>
              <a:rPr lang="en-US" dirty="0" smtClean="0"/>
              <a:t>:</a:t>
            </a:r>
          </a:p>
          <a:p>
            <a:pPr marL="0" indent="0">
              <a:buNone/>
            </a:pPr>
            <a:r>
              <a:rPr lang="en-US" dirty="0" smtClean="0"/>
              <a:t>In the experimental procedure you describe </a:t>
            </a:r>
            <a:r>
              <a:rPr lang="en-US" dirty="0" smtClean="0"/>
              <a:t>how </a:t>
            </a:r>
            <a:r>
              <a:rPr lang="en-US" dirty="0" smtClean="0"/>
              <a:t>you proceed in your </a:t>
            </a:r>
            <a:r>
              <a:rPr lang="en-US" dirty="0"/>
              <a:t>experiment </a:t>
            </a:r>
            <a:r>
              <a:rPr lang="en-US" dirty="0" smtClean="0"/>
              <a:t>exactly. </a:t>
            </a:r>
            <a:r>
              <a:rPr lang="en-US" dirty="0" smtClean="0"/>
              <a:t>Imagine you </a:t>
            </a:r>
            <a:r>
              <a:rPr lang="en-US" dirty="0" smtClean="0"/>
              <a:t>are writing a cooking recipe.</a:t>
            </a:r>
            <a:endParaRPr lang="en-US" dirty="0"/>
          </a:p>
        </p:txBody>
      </p:sp>
      <p:sp>
        <p:nvSpPr>
          <p:cNvPr id="11" name="Pfeil nach rechts 10">
            <a:hlinkClick r:id="" action="ppaction://hlinkshowjump?jump=lastslideviewed"/>
          </p:cNvPr>
          <p:cNvSpPr/>
          <p:nvPr/>
        </p:nvSpPr>
        <p:spPr>
          <a:xfrm rot="10800000">
            <a:off x="7907271" y="5943230"/>
            <a:ext cx="794641" cy="77724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endParaRPr>
          </a:p>
        </p:txBody>
      </p:sp>
      <p:pic>
        <p:nvPicPr>
          <p:cNvPr id="10" name="Grafik 6">
            <a:hlinkClick r:id="rId2" action="ppaction://hlinksldjump"/>
          </p:cNvPr>
          <p:cNvPicPr>
            <a:picLocks noChangeAspect="1"/>
          </p:cNvPicPr>
          <p:nvPr/>
        </p:nvPicPr>
        <p:blipFill>
          <a:blip r:embed="rId3" cstate="print">
            <a:extLst>
              <a:ext uri="{28A0092B-C50C-407E-A947-70E740481C1C}">
                <a14:useLocalDpi xmlns:a14="http://schemas.microsoft.com/office/drawing/2010/main" val="0"/>
              </a:ext>
            </a:extLst>
          </a:blip>
          <a:srcRect r="64638"/>
          <a:stretch>
            <a:fillRect/>
          </a:stretch>
        </p:blipFill>
        <p:spPr bwMode="auto">
          <a:xfrm>
            <a:off x="8197881" y="279401"/>
            <a:ext cx="955644" cy="10636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495100404"/>
      </p:ext>
    </p:extLst>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hteck 8"/>
          <p:cNvSpPr/>
          <p:nvPr/>
        </p:nvSpPr>
        <p:spPr>
          <a:xfrm>
            <a:off x="0" y="0"/>
            <a:ext cx="9144000" cy="1514475"/>
          </a:xfrm>
          <a:prstGeom prst="rect">
            <a:avLst/>
          </a:prstGeom>
          <a:solidFill>
            <a:schemeClr val="accent4">
              <a:lumMod val="20000"/>
              <a:lumOff val="80000"/>
            </a:schemeClr>
          </a:solidFill>
          <a:ln>
            <a:solidFill>
              <a:srgbClr val="D9D9D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endParaRPr>
          </a:p>
        </p:txBody>
      </p:sp>
      <p:cxnSp>
        <p:nvCxnSpPr>
          <p:cNvPr id="8" name="Gerader Verbinder 7"/>
          <p:cNvCxnSpPr/>
          <p:nvPr/>
        </p:nvCxnSpPr>
        <p:spPr>
          <a:xfrm>
            <a:off x="0" y="1514475"/>
            <a:ext cx="9144000" cy="0"/>
          </a:xfrm>
          <a:prstGeom prst="line">
            <a:avLst/>
          </a:prstGeom>
          <a:ln w="76200">
            <a:solidFill>
              <a:srgbClr val="1F497D"/>
            </a:solidFill>
          </a:ln>
        </p:spPr>
        <p:style>
          <a:lnRef idx="1">
            <a:schemeClr val="accent1"/>
          </a:lnRef>
          <a:fillRef idx="0">
            <a:schemeClr val="accent1"/>
          </a:fillRef>
          <a:effectRef idx="0">
            <a:schemeClr val="accent1"/>
          </a:effectRef>
          <a:fontRef idx="minor">
            <a:schemeClr val="tx1"/>
          </a:fontRef>
        </p:style>
      </p:cxnSp>
      <p:sp>
        <p:nvSpPr>
          <p:cNvPr id="4" name="Titel 3"/>
          <p:cNvSpPr>
            <a:spLocks noGrp="1"/>
          </p:cNvSpPr>
          <p:nvPr>
            <p:ph type="title"/>
          </p:nvPr>
        </p:nvSpPr>
        <p:spPr>
          <a:xfrm>
            <a:off x="1714500" y="279401"/>
            <a:ext cx="5734050" cy="1063624"/>
          </a:xfrm>
        </p:spPr>
        <p:txBody>
          <a:bodyPr/>
          <a:lstStyle/>
          <a:p>
            <a:pPr algn="ctr"/>
            <a:r>
              <a:rPr lang="de-DE" dirty="0" smtClean="0"/>
              <a:t>Definition</a:t>
            </a:r>
            <a:endParaRPr lang="de-DE" dirty="0"/>
          </a:p>
        </p:txBody>
      </p:sp>
      <p:sp>
        <p:nvSpPr>
          <p:cNvPr id="6" name="Rechteck 5"/>
          <p:cNvSpPr/>
          <p:nvPr/>
        </p:nvSpPr>
        <p:spPr>
          <a:xfrm flipH="1" flipV="1">
            <a:off x="0" y="0"/>
            <a:ext cx="9144000" cy="6858000"/>
          </a:xfrm>
          <a:prstGeom prst="rect">
            <a:avLst/>
          </a:prstGeom>
          <a:no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endParaRPr>
          </a:p>
        </p:txBody>
      </p:sp>
      <p:sp>
        <p:nvSpPr>
          <p:cNvPr id="16" name="Textfeld 15"/>
          <p:cNvSpPr txBox="1"/>
          <p:nvPr/>
        </p:nvSpPr>
        <p:spPr>
          <a:xfrm>
            <a:off x="7448550" y="188267"/>
            <a:ext cx="1398140" cy="461665"/>
          </a:xfrm>
          <a:prstGeom prst="rect">
            <a:avLst/>
          </a:prstGeom>
          <a:noFill/>
        </p:spPr>
        <p:txBody>
          <a:bodyPr wrap="none" rtlCol="0">
            <a:spAutoFit/>
          </a:bodyPr>
          <a:lstStyle/>
          <a:p>
            <a:r>
              <a:rPr lang="de-DE" sz="2400" b="1" dirty="0" smtClean="0">
                <a:solidFill>
                  <a:schemeClr val="accent1">
                    <a:lumMod val="50000"/>
                  </a:schemeClr>
                </a:solidFill>
                <a:latin typeface="Arial" panose="020B0604020202020204" pitchFamily="34" charset="0"/>
              </a:rPr>
              <a:t>FaSMEd</a:t>
            </a:r>
            <a:endParaRPr lang="de-DE" sz="2400" b="1" dirty="0">
              <a:solidFill>
                <a:schemeClr val="accent1">
                  <a:lumMod val="50000"/>
                </a:schemeClr>
              </a:solidFill>
              <a:latin typeface="Arial" panose="020B0604020202020204" pitchFamily="34" charset="0"/>
            </a:endParaRPr>
          </a:p>
        </p:txBody>
      </p:sp>
      <p:sp>
        <p:nvSpPr>
          <p:cNvPr id="14" name="Inhaltsplatzhalter 13"/>
          <p:cNvSpPr>
            <a:spLocks noGrp="1"/>
          </p:cNvSpPr>
          <p:nvPr>
            <p:ph idx="1"/>
          </p:nvPr>
        </p:nvSpPr>
        <p:spPr/>
        <p:txBody>
          <a:bodyPr>
            <a:normAutofit/>
          </a:bodyPr>
          <a:lstStyle/>
          <a:p>
            <a:pPr marL="0" indent="0">
              <a:buNone/>
            </a:pPr>
            <a:r>
              <a:rPr lang="en-US" b="1" u="sng" dirty="0" smtClean="0"/>
              <a:t>Measured results</a:t>
            </a:r>
            <a:r>
              <a:rPr lang="en-US" dirty="0"/>
              <a:t> </a:t>
            </a:r>
            <a:r>
              <a:rPr lang="en-US" dirty="0" smtClean="0"/>
              <a:t>(also called measured data):</a:t>
            </a:r>
          </a:p>
          <a:p>
            <a:pPr marL="0" indent="0">
              <a:buNone/>
            </a:pPr>
            <a:r>
              <a:rPr lang="en-US" dirty="0" smtClean="0"/>
              <a:t>The measured result is </a:t>
            </a:r>
            <a:r>
              <a:rPr lang="en-US" dirty="0" smtClean="0"/>
              <a:t>the </a:t>
            </a:r>
            <a:r>
              <a:rPr lang="en-US" dirty="0" smtClean="0"/>
              <a:t>value </a:t>
            </a:r>
            <a:r>
              <a:rPr lang="en-US" dirty="0" smtClean="0"/>
              <a:t>yo</a:t>
            </a:r>
            <a:r>
              <a:rPr lang="en-US" dirty="0" smtClean="0"/>
              <a:t>u observed in your </a:t>
            </a:r>
            <a:r>
              <a:rPr lang="en-US" dirty="0" smtClean="0"/>
              <a:t>measurement</a:t>
            </a:r>
            <a:r>
              <a:rPr lang="en-US" dirty="0" smtClean="0"/>
              <a:t>.</a:t>
            </a:r>
          </a:p>
          <a:p>
            <a:pPr marL="0" indent="0">
              <a:buNone/>
            </a:pPr>
            <a:r>
              <a:rPr lang="en-US" dirty="0" smtClean="0"/>
              <a:t>Example: </a:t>
            </a:r>
            <a:r>
              <a:rPr lang="en-US" i="1" dirty="0" smtClean="0">
                <a:solidFill>
                  <a:schemeClr val="accent5">
                    <a:lumMod val="75000"/>
                  </a:schemeClr>
                </a:solidFill>
              </a:rPr>
              <a:t>If you have to weight something and the scale indicates 65 g, your measured result  is 65g. </a:t>
            </a:r>
          </a:p>
          <a:p>
            <a:pPr marL="0" indent="0">
              <a:buNone/>
            </a:pPr>
            <a:endParaRPr lang="en-US" dirty="0" smtClean="0"/>
          </a:p>
          <a:p>
            <a:pPr marL="0" indent="0">
              <a:buNone/>
            </a:pPr>
            <a:r>
              <a:rPr lang="en-US" dirty="0" smtClean="0"/>
              <a:t>If you have multiple measured results, you can represent them in a table.</a:t>
            </a:r>
            <a:endParaRPr lang="en-US" dirty="0"/>
          </a:p>
        </p:txBody>
      </p:sp>
      <p:sp>
        <p:nvSpPr>
          <p:cNvPr id="11" name="Pfeil nach rechts 10">
            <a:hlinkClick r:id="" action="ppaction://hlinkshowjump?jump=lastslideviewed"/>
          </p:cNvPr>
          <p:cNvSpPr/>
          <p:nvPr/>
        </p:nvSpPr>
        <p:spPr>
          <a:xfrm rot="10800000">
            <a:off x="7907271" y="5943230"/>
            <a:ext cx="794641" cy="77724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endParaRPr>
          </a:p>
        </p:txBody>
      </p:sp>
      <p:pic>
        <p:nvPicPr>
          <p:cNvPr id="10" name="Grafik 6">
            <a:hlinkClick r:id="rId2" action="ppaction://hlinksldjump"/>
          </p:cNvPr>
          <p:cNvPicPr>
            <a:picLocks noChangeAspect="1"/>
          </p:cNvPicPr>
          <p:nvPr/>
        </p:nvPicPr>
        <p:blipFill>
          <a:blip r:embed="rId3" cstate="print">
            <a:extLst>
              <a:ext uri="{28A0092B-C50C-407E-A947-70E740481C1C}">
                <a14:useLocalDpi xmlns:a14="http://schemas.microsoft.com/office/drawing/2010/main" val="0"/>
              </a:ext>
            </a:extLst>
          </a:blip>
          <a:srcRect r="64638"/>
          <a:stretch>
            <a:fillRect/>
          </a:stretch>
        </p:blipFill>
        <p:spPr bwMode="auto">
          <a:xfrm>
            <a:off x="8197881" y="279401"/>
            <a:ext cx="955644" cy="10636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453694213"/>
      </p:ext>
    </p:extLst>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hteck 8"/>
          <p:cNvSpPr/>
          <p:nvPr/>
        </p:nvSpPr>
        <p:spPr>
          <a:xfrm>
            <a:off x="0" y="0"/>
            <a:ext cx="9144000" cy="1514475"/>
          </a:xfrm>
          <a:prstGeom prst="rect">
            <a:avLst/>
          </a:prstGeom>
          <a:solidFill>
            <a:schemeClr val="accent4">
              <a:lumMod val="20000"/>
              <a:lumOff val="80000"/>
            </a:schemeClr>
          </a:solidFill>
          <a:ln>
            <a:solidFill>
              <a:srgbClr val="D9D9D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endParaRPr>
          </a:p>
        </p:txBody>
      </p:sp>
      <p:cxnSp>
        <p:nvCxnSpPr>
          <p:cNvPr id="8" name="Gerader Verbinder 7"/>
          <p:cNvCxnSpPr/>
          <p:nvPr/>
        </p:nvCxnSpPr>
        <p:spPr>
          <a:xfrm>
            <a:off x="0" y="1514475"/>
            <a:ext cx="9144000" cy="0"/>
          </a:xfrm>
          <a:prstGeom prst="line">
            <a:avLst/>
          </a:prstGeom>
          <a:ln w="76200">
            <a:solidFill>
              <a:srgbClr val="1F497D"/>
            </a:solidFill>
          </a:ln>
        </p:spPr>
        <p:style>
          <a:lnRef idx="1">
            <a:schemeClr val="accent1"/>
          </a:lnRef>
          <a:fillRef idx="0">
            <a:schemeClr val="accent1"/>
          </a:fillRef>
          <a:effectRef idx="0">
            <a:schemeClr val="accent1"/>
          </a:effectRef>
          <a:fontRef idx="minor">
            <a:schemeClr val="tx1"/>
          </a:fontRef>
        </p:style>
      </p:cxnSp>
      <p:sp>
        <p:nvSpPr>
          <p:cNvPr id="4" name="Titel 3"/>
          <p:cNvSpPr>
            <a:spLocks noGrp="1"/>
          </p:cNvSpPr>
          <p:nvPr>
            <p:ph type="title"/>
          </p:nvPr>
        </p:nvSpPr>
        <p:spPr>
          <a:xfrm>
            <a:off x="1714500" y="279401"/>
            <a:ext cx="5734050" cy="1063624"/>
          </a:xfrm>
        </p:spPr>
        <p:txBody>
          <a:bodyPr/>
          <a:lstStyle/>
          <a:p>
            <a:pPr algn="ctr"/>
            <a:r>
              <a:rPr lang="de-DE" dirty="0" smtClean="0"/>
              <a:t>Definition</a:t>
            </a:r>
            <a:endParaRPr lang="de-DE" dirty="0"/>
          </a:p>
        </p:txBody>
      </p:sp>
      <p:sp>
        <p:nvSpPr>
          <p:cNvPr id="6" name="Rechteck 5"/>
          <p:cNvSpPr/>
          <p:nvPr/>
        </p:nvSpPr>
        <p:spPr>
          <a:xfrm flipH="1" flipV="1">
            <a:off x="0" y="0"/>
            <a:ext cx="9144000" cy="6858000"/>
          </a:xfrm>
          <a:prstGeom prst="rect">
            <a:avLst/>
          </a:prstGeom>
          <a:no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endParaRPr>
          </a:p>
        </p:txBody>
      </p:sp>
      <p:sp>
        <p:nvSpPr>
          <p:cNvPr id="16" name="Textfeld 15"/>
          <p:cNvSpPr txBox="1"/>
          <p:nvPr/>
        </p:nvSpPr>
        <p:spPr>
          <a:xfrm>
            <a:off x="7448550" y="188267"/>
            <a:ext cx="1398140" cy="461665"/>
          </a:xfrm>
          <a:prstGeom prst="rect">
            <a:avLst/>
          </a:prstGeom>
          <a:noFill/>
        </p:spPr>
        <p:txBody>
          <a:bodyPr wrap="none" rtlCol="0">
            <a:spAutoFit/>
          </a:bodyPr>
          <a:lstStyle/>
          <a:p>
            <a:r>
              <a:rPr lang="de-DE" sz="2400" b="1" dirty="0" smtClean="0">
                <a:solidFill>
                  <a:schemeClr val="accent1">
                    <a:lumMod val="50000"/>
                  </a:schemeClr>
                </a:solidFill>
                <a:latin typeface="Arial" panose="020B0604020202020204" pitchFamily="34" charset="0"/>
              </a:rPr>
              <a:t>FaSMEd</a:t>
            </a:r>
            <a:endParaRPr lang="de-DE" sz="2400" b="1" dirty="0">
              <a:solidFill>
                <a:schemeClr val="accent1">
                  <a:lumMod val="50000"/>
                </a:schemeClr>
              </a:solidFill>
              <a:latin typeface="Arial" panose="020B0604020202020204" pitchFamily="34" charset="0"/>
            </a:endParaRPr>
          </a:p>
        </p:txBody>
      </p:sp>
      <p:sp>
        <p:nvSpPr>
          <p:cNvPr id="14" name="Inhaltsplatzhalter 13"/>
          <p:cNvSpPr>
            <a:spLocks noGrp="1"/>
          </p:cNvSpPr>
          <p:nvPr>
            <p:ph idx="1"/>
          </p:nvPr>
        </p:nvSpPr>
        <p:spPr/>
        <p:txBody>
          <a:bodyPr/>
          <a:lstStyle/>
          <a:p>
            <a:pPr marL="0" indent="0">
              <a:buNone/>
            </a:pPr>
            <a:r>
              <a:rPr lang="en-US" b="1" u="sng" dirty="0" smtClean="0"/>
              <a:t>„clearly and compactly“:</a:t>
            </a:r>
          </a:p>
          <a:p>
            <a:pPr marL="0" indent="0">
              <a:buNone/>
            </a:pPr>
            <a:r>
              <a:rPr lang="en-US" b="1" i="1" dirty="0" smtClean="0"/>
              <a:t>Clearly</a:t>
            </a:r>
            <a:r>
              <a:rPr lang="en-US" dirty="0" smtClean="0"/>
              <a:t> means that you </a:t>
            </a:r>
            <a:r>
              <a:rPr lang="en-US" dirty="0" smtClean="0"/>
              <a:t>should display the data in a way so </a:t>
            </a:r>
            <a:r>
              <a:rPr lang="en-US" dirty="0" smtClean="0"/>
              <a:t>that your classmates and teachers can understand and imagine your description. </a:t>
            </a:r>
          </a:p>
          <a:p>
            <a:pPr marL="0" indent="0">
              <a:buNone/>
            </a:pPr>
            <a:endParaRPr lang="en-US" dirty="0" smtClean="0"/>
          </a:p>
          <a:p>
            <a:pPr marL="0" indent="0">
              <a:buNone/>
            </a:pPr>
            <a:r>
              <a:rPr lang="en-US" b="1" i="1" dirty="0" smtClean="0"/>
              <a:t>Compactly</a:t>
            </a:r>
            <a:r>
              <a:rPr lang="en-US" dirty="0" smtClean="0"/>
              <a:t> means that you should </a:t>
            </a:r>
            <a:r>
              <a:rPr lang="en-US" dirty="0" smtClean="0"/>
              <a:t>display the data concisely</a:t>
            </a:r>
            <a:r>
              <a:rPr lang="en-US" dirty="0" smtClean="0"/>
              <a:t>, not with too much details.</a:t>
            </a:r>
            <a:endParaRPr lang="en-US" dirty="0"/>
          </a:p>
        </p:txBody>
      </p:sp>
      <p:sp>
        <p:nvSpPr>
          <p:cNvPr id="11" name="Pfeil nach rechts 10">
            <a:hlinkClick r:id="" action="ppaction://hlinkshowjump?jump=lastslideviewed"/>
          </p:cNvPr>
          <p:cNvSpPr/>
          <p:nvPr/>
        </p:nvSpPr>
        <p:spPr>
          <a:xfrm rot="10800000">
            <a:off x="7907271" y="5943230"/>
            <a:ext cx="794641" cy="77724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endParaRPr>
          </a:p>
        </p:txBody>
      </p:sp>
      <p:pic>
        <p:nvPicPr>
          <p:cNvPr id="10" name="Grafik 6">
            <a:hlinkClick r:id="rId2" action="ppaction://hlinksldjump"/>
          </p:cNvPr>
          <p:cNvPicPr>
            <a:picLocks noChangeAspect="1"/>
          </p:cNvPicPr>
          <p:nvPr/>
        </p:nvPicPr>
        <p:blipFill>
          <a:blip r:embed="rId3" cstate="print">
            <a:extLst>
              <a:ext uri="{28A0092B-C50C-407E-A947-70E740481C1C}">
                <a14:useLocalDpi xmlns:a14="http://schemas.microsoft.com/office/drawing/2010/main" val="0"/>
              </a:ext>
            </a:extLst>
          </a:blip>
          <a:srcRect r="64638"/>
          <a:stretch>
            <a:fillRect/>
          </a:stretch>
        </p:blipFill>
        <p:spPr bwMode="auto">
          <a:xfrm>
            <a:off x="8197881" y="279401"/>
            <a:ext cx="955644" cy="10636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940217413"/>
      </p:ext>
    </p:extLst>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hteck 8"/>
          <p:cNvSpPr/>
          <p:nvPr/>
        </p:nvSpPr>
        <p:spPr>
          <a:xfrm>
            <a:off x="0" y="0"/>
            <a:ext cx="9144000" cy="1514475"/>
          </a:xfrm>
          <a:prstGeom prst="rect">
            <a:avLst/>
          </a:prstGeom>
          <a:solidFill>
            <a:schemeClr val="accent4">
              <a:lumMod val="20000"/>
              <a:lumOff val="80000"/>
            </a:schemeClr>
          </a:solidFill>
          <a:ln>
            <a:solidFill>
              <a:srgbClr val="D9D9D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endParaRPr>
          </a:p>
        </p:txBody>
      </p:sp>
      <p:cxnSp>
        <p:nvCxnSpPr>
          <p:cNvPr id="8" name="Gerader Verbinder 7"/>
          <p:cNvCxnSpPr/>
          <p:nvPr/>
        </p:nvCxnSpPr>
        <p:spPr>
          <a:xfrm>
            <a:off x="0" y="1514475"/>
            <a:ext cx="9144000" cy="0"/>
          </a:xfrm>
          <a:prstGeom prst="line">
            <a:avLst/>
          </a:prstGeom>
          <a:ln w="76200">
            <a:solidFill>
              <a:srgbClr val="1F497D"/>
            </a:solidFill>
          </a:ln>
        </p:spPr>
        <p:style>
          <a:lnRef idx="1">
            <a:schemeClr val="accent1"/>
          </a:lnRef>
          <a:fillRef idx="0">
            <a:schemeClr val="accent1"/>
          </a:fillRef>
          <a:effectRef idx="0">
            <a:schemeClr val="accent1"/>
          </a:effectRef>
          <a:fontRef idx="minor">
            <a:schemeClr val="tx1"/>
          </a:fontRef>
        </p:style>
      </p:cxnSp>
      <p:sp>
        <p:nvSpPr>
          <p:cNvPr id="4" name="Titel 3"/>
          <p:cNvSpPr>
            <a:spLocks noGrp="1"/>
          </p:cNvSpPr>
          <p:nvPr>
            <p:ph type="title"/>
          </p:nvPr>
        </p:nvSpPr>
        <p:spPr>
          <a:xfrm>
            <a:off x="1714500" y="279401"/>
            <a:ext cx="5734050" cy="1063624"/>
          </a:xfrm>
        </p:spPr>
        <p:txBody>
          <a:bodyPr/>
          <a:lstStyle/>
          <a:p>
            <a:pPr algn="ctr"/>
            <a:r>
              <a:rPr lang="de-DE" dirty="0" smtClean="0"/>
              <a:t>Definition</a:t>
            </a:r>
            <a:endParaRPr lang="de-DE" dirty="0"/>
          </a:p>
        </p:txBody>
      </p:sp>
      <p:sp>
        <p:nvSpPr>
          <p:cNvPr id="6" name="Rechteck 5"/>
          <p:cNvSpPr/>
          <p:nvPr/>
        </p:nvSpPr>
        <p:spPr>
          <a:xfrm flipH="1" flipV="1">
            <a:off x="0" y="0"/>
            <a:ext cx="9144000" cy="6858000"/>
          </a:xfrm>
          <a:prstGeom prst="rect">
            <a:avLst/>
          </a:prstGeom>
          <a:no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endParaRPr>
          </a:p>
        </p:txBody>
      </p:sp>
      <p:sp>
        <p:nvSpPr>
          <p:cNvPr id="16" name="Textfeld 15"/>
          <p:cNvSpPr txBox="1"/>
          <p:nvPr/>
        </p:nvSpPr>
        <p:spPr>
          <a:xfrm>
            <a:off x="7448550" y="188267"/>
            <a:ext cx="1398140" cy="461665"/>
          </a:xfrm>
          <a:prstGeom prst="rect">
            <a:avLst/>
          </a:prstGeom>
          <a:noFill/>
        </p:spPr>
        <p:txBody>
          <a:bodyPr wrap="none" rtlCol="0">
            <a:spAutoFit/>
          </a:bodyPr>
          <a:lstStyle/>
          <a:p>
            <a:r>
              <a:rPr lang="de-DE" sz="2400" b="1" dirty="0" smtClean="0">
                <a:solidFill>
                  <a:schemeClr val="accent1">
                    <a:lumMod val="50000"/>
                  </a:schemeClr>
                </a:solidFill>
                <a:latin typeface="Arial" panose="020B0604020202020204" pitchFamily="34" charset="0"/>
              </a:rPr>
              <a:t>FaSMEd</a:t>
            </a:r>
            <a:endParaRPr lang="de-DE" sz="2400" b="1" dirty="0">
              <a:solidFill>
                <a:schemeClr val="accent1">
                  <a:lumMod val="50000"/>
                </a:schemeClr>
              </a:solidFill>
              <a:latin typeface="Arial" panose="020B0604020202020204" pitchFamily="34" charset="0"/>
            </a:endParaRPr>
          </a:p>
        </p:txBody>
      </p:sp>
      <p:sp>
        <p:nvSpPr>
          <p:cNvPr id="14" name="Inhaltsplatzhalter 13"/>
          <p:cNvSpPr>
            <a:spLocks noGrp="1"/>
          </p:cNvSpPr>
          <p:nvPr>
            <p:ph idx="1"/>
          </p:nvPr>
        </p:nvSpPr>
        <p:spPr/>
        <p:txBody>
          <a:bodyPr/>
          <a:lstStyle/>
          <a:p>
            <a:pPr marL="0" indent="0">
              <a:buNone/>
            </a:pPr>
            <a:r>
              <a:rPr lang="en-US" b="1" u="sng" dirty="0" smtClean="0"/>
              <a:t>Evaluation</a:t>
            </a:r>
            <a:r>
              <a:rPr lang="en-US" dirty="0" smtClean="0"/>
              <a:t>:</a:t>
            </a:r>
          </a:p>
          <a:p>
            <a:pPr marL="0" indent="0">
              <a:buNone/>
            </a:pPr>
            <a:r>
              <a:rPr lang="en-US" dirty="0" smtClean="0"/>
              <a:t>The evaluation of an experiment or the analysis of the data is also called </a:t>
            </a:r>
            <a:r>
              <a:rPr lang="en-US" b="1" dirty="0" smtClean="0"/>
              <a:t>interpretation</a:t>
            </a:r>
            <a:r>
              <a:rPr lang="en-US" dirty="0" smtClean="0"/>
              <a:t>.</a:t>
            </a:r>
          </a:p>
          <a:p>
            <a:pPr marL="0" indent="0">
              <a:buNone/>
            </a:pPr>
            <a:endParaRPr lang="en-US" dirty="0" smtClean="0"/>
          </a:p>
          <a:p>
            <a:pPr marL="0" indent="0">
              <a:buNone/>
            </a:pPr>
            <a:r>
              <a:rPr lang="en-US" dirty="0" smtClean="0"/>
              <a:t>Therefore you link the gathered information with your knowledge. Afterwards you develop a justification to draw conclusions about your hypothesis.</a:t>
            </a:r>
            <a:endParaRPr lang="en-US" dirty="0"/>
          </a:p>
        </p:txBody>
      </p:sp>
      <p:sp>
        <p:nvSpPr>
          <p:cNvPr id="11" name="Pfeil nach rechts 10">
            <a:hlinkClick r:id="" action="ppaction://hlinkshowjump?jump=lastslideviewed"/>
          </p:cNvPr>
          <p:cNvSpPr/>
          <p:nvPr/>
        </p:nvSpPr>
        <p:spPr>
          <a:xfrm rot="10800000">
            <a:off x="7907271" y="5943230"/>
            <a:ext cx="794641" cy="77724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endParaRPr>
          </a:p>
        </p:txBody>
      </p:sp>
      <p:pic>
        <p:nvPicPr>
          <p:cNvPr id="10" name="Grafik 6">
            <a:hlinkClick r:id="rId3" action="ppaction://hlinksldjump"/>
          </p:cNvPr>
          <p:cNvPicPr>
            <a:picLocks noChangeAspect="1"/>
          </p:cNvPicPr>
          <p:nvPr/>
        </p:nvPicPr>
        <p:blipFill>
          <a:blip r:embed="rId4" cstate="print">
            <a:extLst>
              <a:ext uri="{28A0092B-C50C-407E-A947-70E740481C1C}">
                <a14:useLocalDpi xmlns:a14="http://schemas.microsoft.com/office/drawing/2010/main" val="0"/>
              </a:ext>
            </a:extLst>
          </a:blip>
          <a:srcRect r="64638"/>
          <a:stretch>
            <a:fillRect/>
          </a:stretch>
        </p:blipFill>
        <p:spPr bwMode="auto">
          <a:xfrm>
            <a:off x="8197881" y="279401"/>
            <a:ext cx="955644" cy="10636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785284742"/>
      </p:ext>
    </p:extLst>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hteck 8"/>
          <p:cNvSpPr/>
          <p:nvPr/>
        </p:nvSpPr>
        <p:spPr>
          <a:xfrm>
            <a:off x="0" y="0"/>
            <a:ext cx="9144000" cy="1514475"/>
          </a:xfrm>
          <a:prstGeom prst="rect">
            <a:avLst/>
          </a:prstGeom>
          <a:solidFill>
            <a:schemeClr val="accent4">
              <a:lumMod val="20000"/>
              <a:lumOff val="80000"/>
            </a:schemeClr>
          </a:solidFill>
          <a:ln>
            <a:solidFill>
              <a:srgbClr val="D9D9D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endParaRPr>
          </a:p>
        </p:txBody>
      </p:sp>
      <p:cxnSp>
        <p:nvCxnSpPr>
          <p:cNvPr id="8" name="Gerader Verbinder 7"/>
          <p:cNvCxnSpPr/>
          <p:nvPr/>
        </p:nvCxnSpPr>
        <p:spPr>
          <a:xfrm>
            <a:off x="0" y="1514475"/>
            <a:ext cx="9144000" cy="0"/>
          </a:xfrm>
          <a:prstGeom prst="line">
            <a:avLst/>
          </a:prstGeom>
          <a:ln w="76200">
            <a:solidFill>
              <a:srgbClr val="1F497D"/>
            </a:solidFill>
          </a:ln>
        </p:spPr>
        <p:style>
          <a:lnRef idx="1">
            <a:schemeClr val="accent1"/>
          </a:lnRef>
          <a:fillRef idx="0">
            <a:schemeClr val="accent1"/>
          </a:fillRef>
          <a:effectRef idx="0">
            <a:schemeClr val="accent1"/>
          </a:effectRef>
          <a:fontRef idx="minor">
            <a:schemeClr val="tx1"/>
          </a:fontRef>
        </p:style>
      </p:cxnSp>
      <p:sp>
        <p:nvSpPr>
          <p:cNvPr id="4" name="Titel 3"/>
          <p:cNvSpPr>
            <a:spLocks noGrp="1"/>
          </p:cNvSpPr>
          <p:nvPr>
            <p:ph type="title"/>
          </p:nvPr>
        </p:nvSpPr>
        <p:spPr>
          <a:xfrm>
            <a:off x="1714500" y="279401"/>
            <a:ext cx="5734050" cy="1063624"/>
          </a:xfrm>
        </p:spPr>
        <p:txBody>
          <a:bodyPr/>
          <a:lstStyle/>
          <a:p>
            <a:pPr algn="ctr"/>
            <a:r>
              <a:rPr lang="de-DE" dirty="0" smtClean="0"/>
              <a:t>Definition</a:t>
            </a:r>
            <a:endParaRPr lang="de-DE" dirty="0"/>
          </a:p>
        </p:txBody>
      </p:sp>
      <p:sp>
        <p:nvSpPr>
          <p:cNvPr id="6" name="Rechteck 5"/>
          <p:cNvSpPr/>
          <p:nvPr/>
        </p:nvSpPr>
        <p:spPr>
          <a:xfrm flipH="1" flipV="1">
            <a:off x="0" y="0"/>
            <a:ext cx="9144000" cy="6858000"/>
          </a:xfrm>
          <a:prstGeom prst="rect">
            <a:avLst/>
          </a:prstGeom>
          <a:no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endParaRPr>
          </a:p>
        </p:txBody>
      </p:sp>
      <p:sp>
        <p:nvSpPr>
          <p:cNvPr id="16" name="Textfeld 15"/>
          <p:cNvSpPr txBox="1"/>
          <p:nvPr/>
        </p:nvSpPr>
        <p:spPr>
          <a:xfrm>
            <a:off x="7448550" y="188267"/>
            <a:ext cx="1398140" cy="461665"/>
          </a:xfrm>
          <a:prstGeom prst="rect">
            <a:avLst/>
          </a:prstGeom>
          <a:noFill/>
        </p:spPr>
        <p:txBody>
          <a:bodyPr wrap="none" rtlCol="0">
            <a:spAutoFit/>
          </a:bodyPr>
          <a:lstStyle/>
          <a:p>
            <a:r>
              <a:rPr lang="de-DE" sz="2400" b="1" dirty="0" smtClean="0">
                <a:solidFill>
                  <a:schemeClr val="accent1">
                    <a:lumMod val="50000"/>
                  </a:schemeClr>
                </a:solidFill>
                <a:latin typeface="Arial" panose="020B0604020202020204" pitchFamily="34" charset="0"/>
              </a:rPr>
              <a:t>FaSMEd</a:t>
            </a:r>
            <a:endParaRPr lang="de-DE" sz="2400" b="1" dirty="0">
              <a:solidFill>
                <a:schemeClr val="accent1">
                  <a:lumMod val="50000"/>
                </a:schemeClr>
              </a:solidFill>
              <a:latin typeface="Arial" panose="020B0604020202020204" pitchFamily="34" charset="0"/>
            </a:endParaRPr>
          </a:p>
        </p:txBody>
      </p:sp>
      <p:sp>
        <p:nvSpPr>
          <p:cNvPr id="14" name="Inhaltsplatzhalter 13"/>
          <p:cNvSpPr>
            <a:spLocks noGrp="1"/>
          </p:cNvSpPr>
          <p:nvPr>
            <p:ph idx="1"/>
          </p:nvPr>
        </p:nvSpPr>
        <p:spPr>
          <a:xfrm>
            <a:off x="628650" y="1825624"/>
            <a:ext cx="7886700" cy="4778375"/>
          </a:xfrm>
        </p:spPr>
        <p:txBody>
          <a:bodyPr>
            <a:normAutofit lnSpcReduction="10000"/>
          </a:bodyPr>
          <a:lstStyle/>
          <a:p>
            <a:pPr marL="0" indent="0">
              <a:buNone/>
            </a:pPr>
            <a:r>
              <a:rPr lang="en-US" b="1" u="sng" dirty="0" smtClean="0"/>
              <a:t>Scaling:</a:t>
            </a:r>
          </a:p>
          <a:p>
            <a:pPr marL="0" indent="0">
              <a:buNone/>
            </a:pPr>
            <a:r>
              <a:rPr lang="en-US" sz="2400" dirty="0" smtClean="0"/>
              <a:t>Scaling is a fixed step size to get all numbers on your chart. </a:t>
            </a:r>
            <a:r>
              <a:rPr lang="en-US" sz="2400" i="1" dirty="0" smtClean="0">
                <a:solidFill>
                  <a:schemeClr val="accent5">
                    <a:lumMod val="75000"/>
                  </a:schemeClr>
                </a:solidFill>
              </a:rPr>
              <a:t>Imagine </a:t>
            </a:r>
            <a:r>
              <a:rPr lang="en-US" sz="2400" i="1" dirty="0" smtClean="0">
                <a:solidFill>
                  <a:schemeClr val="accent5">
                    <a:lumMod val="75000"/>
                  </a:schemeClr>
                </a:solidFill>
              </a:rPr>
              <a:t>you are using a</a:t>
            </a:r>
            <a:r>
              <a:rPr lang="en-US" sz="2400" i="1" dirty="0" smtClean="0">
                <a:solidFill>
                  <a:schemeClr val="accent5">
                    <a:lumMod val="75000"/>
                  </a:schemeClr>
                </a:solidFill>
              </a:rPr>
              <a:t> </a:t>
            </a:r>
            <a:r>
              <a:rPr lang="en-US" sz="2400" i="1" dirty="0" smtClean="0">
                <a:solidFill>
                  <a:schemeClr val="accent5">
                    <a:lumMod val="75000"/>
                  </a:schemeClr>
                </a:solidFill>
              </a:rPr>
              <a:t>magnifying glass.</a:t>
            </a:r>
          </a:p>
          <a:p>
            <a:pPr marL="0" indent="0">
              <a:buNone/>
            </a:pPr>
            <a:r>
              <a:rPr lang="en-US" sz="2400" i="1" dirty="0" smtClean="0">
                <a:solidFill>
                  <a:schemeClr val="accent5">
                    <a:lumMod val="75000"/>
                  </a:schemeClr>
                </a:solidFill>
              </a:rPr>
              <a:t>If you want to get the numbers from 0 to 100 on this page for example, it is hard when you write down all the numbers.</a:t>
            </a:r>
          </a:p>
          <a:p>
            <a:pPr marL="0" indent="0">
              <a:buNone/>
            </a:pPr>
            <a:r>
              <a:rPr lang="en-US" sz="2400" dirty="0" smtClean="0"/>
              <a:t>0  1  2  3  4  5  6  7  8  9  10  11  12  13  14  15  16   ??</a:t>
            </a:r>
          </a:p>
          <a:p>
            <a:pPr marL="0" indent="0">
              <a:buNone/>
            </a:pPr>
            <a:endParaRPr lang="en-US" sz="2400" i="1" dirty="0" smtClean="0">
              <a:solidFill>
                <a:schemeClr val="accent5">
                  <a:lumMod val="75000"/>
                </a:schemeClr>
              </a:solidFill>
            </a:endParaRPr>
          </a:p>
          <a:p>
            <a:pPr marL="0" indent="0">
              <a:buNone/>
            </a:pPr>
            <a:r>
              <a:rPr lang="en-US" sz="2400" i="1" dirty="0" smtClean="0">
                <a:solidFill>
                  <a:schemeClr val="accent5">
                    <a:lumMod val="75000"/>
                  </a:schemeClr>
                </a:solidFill>
              </a:rPr>
              <a:t>Unfortunately the number 100 doesn't fit on the numbers line. </a:t>
            </a:r>
            <a:r>
              <a:rPr lang="en-US" sz="2400" i="1" dirty="0" smtClean="0">
                <a:solidFill>
                  <a:schemeClr val="accent5">
                    <a:lumMod val="75000"/>
                  </a:schemeClr>
                </a:solidFill>
              </a:rPr>
              <a:t>Therefore </a:t>
            </a:r>
            <a:r>
              <a:rPr lang="en-US" sz="2400" i="1" dirty="0" smtClean="0">
                <a:solidFill>
                  <a:schemeClr val="accent5">
                    <a:lumMod val="75000"/>
                  </a:schemeClr>
                </a:solidFill>
              </a:rPr>
              <a:t>you choose a small step </a:t>
            </a:r>
            <a:r>
              <a:rPr lang="en-US" sz="2400" i="1" dirty="0" smtClean="0">
                <a:solidFill>
                  <a:schemeClr val="accent5">
                    <a:lumMod val="75000"/>
                  </a:schemeClr>
                </a:solidFill>
              </a:rPr>
              <a:t>size (=</a:t>
            </a:r>
            <a:r>
              <a:rPr lang="en-US" sz="2400" i="1" dirty="0" smtClean="0">
                <a:solidFill>
                  <a:schemeClr val="accent5">
                    <a:lumMod val="75000"/>
                  </a:schemeClr>
                </a:solidFill>
              </a:rPr>
              <a:t>scaling) of the numbers, hence the 100 can be seen:</a:t>
            </a:r>
          </a:p>
          <a:p>
            <a:pPr marL="0" indent="0">
              <a:buNone/>
            </a:pPr>
            <a:r>
              <a:rPr lang="de-DE" sz="2400" dirty="0" smtClean="0"/>
              <a:t>0               25               50               75               100</a:t>
            </a:r>
            <a:endParaRPr lang="de-DE" sz="2400" dirty="0"/>
          </a:p>
          <a:p>
            <a:pPr marL="0" indent="0">
              <a:buNone/>
            </a:pPr>
            <a:endParaRPr lang="de-DE" sz="2400" dirty="0" smtClean="0"/>
          </a:p>
        </p:txBody>
      </p:sp>
      <p:sp>
        <p:nvSpPr>
          <p:cNvPr id="11" name="Pfeil nach rechts 10">
            <a:hlinkClick r:id="" action="ppaction://hlinkshowjump?jump=lastslideviewed"/>
          </p:cNvPr>
          <p:cNvSpPr/>
          <p:nvPr/>
        </p:nvSpPr>
        <p:spPr>
          <a:xfrm rot="10800000">
            <a:off x="7907271" y="5943230"/>
            <a:ext cx="794641" cy="77724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endParaRPr>
          </a:p>
        </p:txBody>
      </p:sp>
      <p:cxnSp>
        <p:nvCxnSpPr>
          <p:cNvPr id="3" name="Gerade Verbindung mit Pfeil 2"/>
          <p:cNvCxnSpPr/>
          <p:nvPr/>
        </p:nvCxnSpPr>
        <p:spPr>
          <a:xfrm flipV="1">
            <a:off x="692394" y="4497524"/>
            <a:ext cx="6756156" cy="14653"/>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cxnSp>
        <p:nvCxnSpPr>
          <p:cNvPr id="17" name="Gerade Verbindung mit Pfeil 16"/>
          <p:cNvCxnSpPr/>
          <p:nvPr/>
        </p:nvCxnSpPr>
        <p:spPr>
          <a:xfrm flipV="1">
            <a:off x="692394" y="6236657"/>
            <a:ext cx="6517298" cy="44392"/>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pic>
        <p:nvPicPr>
          <p:cNvPr id="12" name="Grafik 6">
            <a:hlinkClick r:id="rId2" action="ppaction://hlinksldjump"/>
          </p:cNvPr>
          <p:cNvPicPr>
            <a:picLocks noChangeAspect="1"/>
          </p:cNvPicPr>
          <p:nvPr/>
        </p:nvPicPr>
        <p:blipFill>
          <a:blip r:embed="rId3" cstate="print">
            <a:extLst>
              <a:ext uri="{28A0092B-C50C-407E-A947-70E740481C1C}">
                <a14:useLocalDpi xmlns:a14="http://schemas.microsoft.com/office/drawing/2010/main" val="0"/>
              </a:ext>
            </a:extLst>
          </a:blip>
          <a:srcRect r="64638"/>
          <a:stretch>
            <a:fillRect/>
          </a:stretch>
        </p:blipFill>
        <p:spPr bwMode="auto">
          <a:xfrm>
            <a:off x="8197881" y="279401"/>
            <a:ext cx="955644" cy="10636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250940404"/>
      </p:ext>
    </p:extLst>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hteck 8"/>
          <p:cNvSpPr/>
          <p:nvPr/>
        </p:nvSpPr>
        <p:spPr>
          <a:xfrm>
            <a:off x="0" y="0"/>
            <a:ext cx="9144000" cy="1514475"/>
          </a:xfrm>
          <a:prstGeom prst="rect">
            <a:avLst/>
          </a:prstGeom>
          <a:solidFill>
            <a:schemeClr val="accent4">
              <a:lumMod val="20000"/>
              <a:lumOff val="80000"/>
            </a:schemeClr>
          </a:solidFill>
          <a:ln>
            <a:solidFill>
              <a:srgbClr val="D9D9D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endParaRPr>
          </a:p>
        </p:txBody>
      </p:sp>
      <p:cxnSp>
        <p:nvCxnSpPr>
          <p:cNvPr id="8" name="Gerader Verbinder 7"/>
          <p:cNvCxnSpPr/>
          <p:nvPr/>
        </p:nvCxnSpPr>
        <p:spPr>
          <a:xfrm>
            <a:off x="0" y="1514475"/>
            <a:ext cx="9144000" cy="0"/>
          </a:xfrm>
          <a:prstGeom prst="line">
            <a:avLst/>
          </a:prstGeom>
          <a:ln w="76200">
            <a:solidFill>
              <a:srgbClr val="1F497D"/>
            </a:solidFill>
          </a:ln>
        </p:spPr>
        <p:style>
          <a:lnRef idx="1">
            <a:schemeClr val="accent1"/>
          </a:lnRef>
          <a:fillRef idx="0">
            <a:schemeClr val="accent1"/>
          </a:fillRef>
          <a:effectRef idx="0">
            <a:schemeClr val="accent1"/>
          </a:effectRef>
          <a:fontRef idx="minor">
            <a:schemeClr val="tx1"/>
          </a:fontRef>
        </p:style>
      </p:cxnSp>
      <p:sp>
        <p:nvSpPr>
          <p:cNvPr id="4" name="Titel 3"/>
          <p:cNvSpPr>
            <a:spLocks noGrp="1"/>
          </p:cNvSpPr>
          <p:nvPr>
            <p:ph type="title"/>
          </p:nvPr>
        </p:nvSpPr>
        <p:spPr>
          <a:xfrm>
            <a:off x="1714500" y="279401"/>
            <a:ext cx="5734050" cy="1063624"/>
          </a:xfrm>
        </p:spPr>
        <p:txBody>
          <a:bodyPr/>
          <a:lstStyle/>
          <a:p>
            <a:pPr algn="ctr"/>
            <a:r>
              <a:rPr lang="de-DE" dirty="0" smtClean="0"/>
              <a:t>Definition</a:t>
            </a:r>
            <a:endParaRPr lang="de-DE" dirty="0"/>
          </a:p>
        </p:txBody>
      </p:sp>
      <p:sp>
        <p:nvSpPr>
          <p:cNvPr id="6" name="Rechteck 5"/>
          <p:cNvSpPr/>
          <p:nvPr/>
        </p:nvSpPr>
        <p:spPr>
          <a:xfrm flipH="1" flipV="1">
            <a:off x="0" y="0"/>
            <a:ext cx="9144000" cy="6858000"/>
          </a:xfrm>
          <a:prstGeom prst="rect">
            <a:avLst/>
          </a:prstGeom>
          <a:no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endParaRPr>
          </a:p>
        </p:txBody>
      </p:sp>
      <p:sp>
        <p:nvSpPr>
          <p:cNvPr id="16" name="Textfeld 15"/>
          <p:cNvSpPr txBox="1"/>
          <p:nvPr/>
        </p:nvSpPr>
        <p:spPr>
          <a:xfrm>
            <a:off x="7448550" y="188267"/>
            <a:ext cx="1398140" cy="461665"/>
          </a:xfrm>
          <a:prstGeom prst="rect">
            <a:avLst/>
          </a:prstGeom>
          <a:noFill/>
        </p:spPr>
        <p:txBody>
          <a:bodyPr wrap="none" rtlCol="0">
            <a:spAutoFit/>
          </a:bodyPr>
          <a:lstStyle/>
          <a:p>
            <a:r>
              <a:rPr lang="de-DE" sz="2400" b="1" dirty="0" smtClean="0">
                <a:solidFill>
                  <a:schemeClr val="accent1">
                    <a:lumMod val="50000"/>
                  </a:schemeClr>
                </a:solidFill>
                <a:latin typeface="Arial" panose="020B0604020202020204" pitchFamily="34" charset="0"/>
              </a:rPr>
              <a:t>FaSMEd</a:t>
            </a:r>
            <a:endParaRPr lang="de-DE" sz="2400" b="1" dirty="0">
              <a:solidFill>
                <a:schemeClr val="accent1">
                  <a:lumMod val="50000"/>
                </a:schemeClr>
              </a:solidFill>
              <a:latin typeface="Arial" panose="020B0604020202020204" pitchFamily="34" charset="0"/>
            </a:endParaRPr>
          </a:p>
        </p:txBody>
      </p:sp>
      <p:sp>
        <p:nvSpPr>
          <p:cNvPr id="14" name="Inhaltsplatzhalter 13"/>
          <p:cNvSpPr>
            <a:spLocks noGrp="1"/>
          </p:cNvSpPr>
          <p:nvPr>
            <p:ph idx="1"/>
          </p:nvPr>
        </p:nvSpPr>
        <p:spPr/>
        <p:txBody>
          <a:bodyPr/>
          <a:lstStyle/>
          <a:p>
            <a:pPr marL="0" indent="0">
              <a:buNone/>
            </a:pPr>
            <a:r>
              <a:rPr lang="de-DE" b="1" u="sng" dirty="0" err="1" smtClean="0"/>
              <a:t>Hint</a:t>
            </a:r>
            <a:r>
              <a:rPr lang="de-DE" dirty="0" smtClean="0"/>
              <a:t>:</a:t>
            </a:r>
          </a:p>
          <a:p>
            <a:pPr marL="0" indent="0">
              <a:buNone/>
            </a:pPr>
            <a:endParaRPr lang="de-DE" dirty="0" smtClean="0"/>
          </a:p>
          <a:p>
            <a:pPr marL="0" indent="0">
              <a:buNone/>
            </a:pPr>
            <a:r>
              <a:rPr lang="en-US" dirty="0"/>
              <a:t>Small </a:t>
            </a:r>
            <a:r>
              <a:rPr lang="en-US" dirty="0" smtClean="0"/>
              <a:t>sliced apple </a:t>
            </a:r>
            <a:r>
              <a:rPr lang="en-US" dirty="0"/>
              <a:t>pieces have a larger (“vulnerable”) </a:t>
            </a:r>
            <a:r>
              <a:rPr lang="en-US" dirty="0" smtClean="0"/>
              <a:t>surface.</a:t>
            </a:r>
            <a:endParaRPr lang="de-DE" dirty="0"/>
          </a:p>
        </p:txBody>
      </p:sp>
      <p:sp>
        <p:nvSpPr>
          <p:cNvPr id="11" name="Pfeil nach rechts 10">
            <a:hlinkClick r:id="" action="ppaction://hlinkshowjump?jump=lastslideviewed"/>
          </p:cNvPr>
          <p:cNvSpPr/>
          <p:nvPr/>
        </p:nvSpPr>
        <p:spPr>
          <a:xfrm rot="10800000">
            <a:off x="7907271" y="5943230"/>
            <a:ext cx="794641" cy="77724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endParaRPr>
          </a:p>
        </p:txBody>
      </p:sp>
      <p:pic>
        <p:nvPicPr>
          <p:cNvPr id="2050" name="Picture 2" descr="http://did.mat.uni-bayreuth.de/studium/veranstaltungen/wintersemester/19992000/arithmetik_und_algebra_im_unterricht/wassilonga/8.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121444" y="4051452"/>
            <a:ext cx="4920162" cy="2125511"/>
          </a:xfrm>
          <a:prstGeom prst="rect">
            <a:avLst/>
          </a:prstGeom>
          <a:noFill/>
          <a:extLst>
            <a:ext uri="{909E8E84-426E-40DD-AFC4-6F175D3DCCD1}">
              <a14:hiddenFill xmlns:a14="http://schemas.microsoft.com/office/drawing/2010/main">
                <a:solidFill>
                  <a:srgbClr val="FFFFFF"/>
                </a:solidFill>
              </a14:hiddenFill>
            </a:ext>
          </a:extLst>
        </p:spPr>
      </p:pic>
      <p:pic>
        <p:nvPicPr>
          <p:cNvPr id="12" name="Grafik 6">
            <a:hlinkClick r:id="rId3" action="ppaction://hlinksldjump"/>
          </p:cNvPr>
          <p:cNvPicPr>
            <a:picLocks noChangeAspect="1"/>
          </p:cNvPicPr>
          <p:nvPr/>
        </p:nvPicPr>
        <p:blipFill>
          <a:blip r:embed="rId4" cstate="print">
            <a:extLst>
              <a:ext uri="{28A0092B-C50C-407E-A947-70E740481C1C}">
                <a14:useLocalDpi xmlns:a14="http://schemas.microsoft.com/office/drawing/2010/main" val="0"/>
              </a:ext>
            </a:extLst>
          </a:blip>
          <a:srcRect r="64638"/>
          <a:stretch>
            <a:fillRect/>
          </a:stretch>
        </p:blipFill>
        <p:spPr bwMode="auto">
          <a:xfrm>
            <a:off x="8197881" y="279401"/>
            <a:ext cx="955644" cy="10636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088567135"/>
      </p:ext>
    </p:extLst>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hteck 8"/>
          <p:cNvSpPr/>
          <p:nvPr/>
        </p:nvSpPr>
        <p:spPr>
          <a:xfrm>
            <a:off x="0" y="0"/>
            <a:ext cx="9144000" cy="1514475"/>
          </a:xfrm>
          <a:prstGeom prst="rect">
            <a:avLst/>
          </a:prstGeom>
          <a:solidFill>
            <a:schemeClr val="accent4">
              <a:lumMod val="20000"/>
              <a:lumOff val="80000"/>
            </a:schemeClr>
          </a:solidFill>
          <a:ln>
            <a:solidFill>
              <a:srgbClr val="D9D9D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endParaRPr>
          </a:p>
        </p:txBody>
      </p:sp>
      <p:cxnSp>
        <p:nvCxnSpPr>
          <p:cNvPr id="8" name="Gerader Verbinder 7"/>
          <p:cNvCxnSpPr/>
          <p:nvPr/>
        </p:nvCxnSpPr>
        <p:spPr>
          <a:xfrm>
            <a:off x="0" y="1514475"/>
            <a:ext cx="9144000" cy="0"/>
          </a:xfrm>
          <a:prstGeom prst="line">
            <a:avLst/>
          </a:prstGeom>
          <a:ln w="76200">
            <a:solidFill>
              <a:srgbClr val="1F497D"/>
            </a:solidFill>
          </a:ln>
        </p:spPr>
        <p:style>
          <a:lnRef idx="1">
            <a:schemeClr val="accent1"/>
          </a:lnRef>
          <a:fillRef idx="0">
            <a:schemeClr val="accent1"/>
          </a:fillRef>
          <a:effectRef idx="0">
            <a:schemeClr val="accent1"/>
          </a:effectRef>
          <a:fontRef idx="minor">
            <a:schemeClr val="tx1"/>
          </a:fontRef>
        </p:style>
      </p:cxnSp>
      <p:sp>
        <p:nvSpPr>
          <p:cNvPr id="4" name="Titel 3"/>
          <p:cNvSpPr>
            <a:spLocks noGrp="1"/>
          </p:cNvSpPr>
          <p:nvPr>
            <p:ph type="title"/>
          </p:nvPr>
        </p:nvSpPr>
        <p:spPr>
          <a:xfrm>
            <a:off x="1714500" y="279401"/>
            <a:ext cx="5734050" cy="1063624"/>
          </a:xfrm>
        </p:spPr>
        <p:txBody>
          <a:bodyPr/>
          <a:lstStyle/>
          <a:p>
            <a:pPr algn="ctr"/>
            <a:r>
              <a:rPr lang="de-DE" dirty="0" smtClean="0"/>
              <a:t>Definition</a:t>
            </a:r>
            <a:endParaRPr lang="de-DE" dirty="0"/>
          </a:p>
        </p:txBody>
      </p:sp>
      <p:sp>
        <p:nvSpPr>
          <p:cNvPr id="6" name="Rechteck 5"/>
          <p:cNvSpPr/>
          <p:nvPr/>
        </p:nvSpPr>
        <p:spPr>
          <a:xfrm flipH="1" flipV="1">
            <a:off x="0" y="0"/>
            <a:ext cx="9144000" cy="6858000"/>
          </a:xfrm>
          <a:prstGeom prst="rect">
            <a:avLst/>
          </a:prstGeom>
          <a:no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endParaRPr>
          </a:p>
        </p:txBody>
      </p:sp>
      <p:sp>
        <p:nvSpPr>
          <p:cNvPr id="16" name="Textfeld 15"/>
          <p:cNvSpPr txBox="1"/>
          <p:nvPr/>
        </p:nvSpPr>
        <p:spPr>
          <a:xfrm>
            <a:off x="7448550" y="188267"/>
            <a:ext cx="1398140" cy="461665"/>
          </a:xfrm>
          <a:prstGeom prst="rect">
            <a:avLst/>
          </a:prstGeom>
          <a:noFill/>
        </p:spPr>
        <p:txBody>
          <a:bodyPr wrap="none" rtlCol="0">
            <a:spAutoFit/>
          </a:bodyPr>
          <a:lstStyle/>
          <a:p>
            <a:r>
              <a:rPr lang="de-DE" sz="2400" b="1" dirty="0" smtClean="0">
                <a:solidFill>
                  <a:schemeClr val="accent1">
                    <a:lumMod val="50000"/>
                  </a:schemeClr>
                </a:solidFill>
                <a:latin typeface="Arial" panose="020B0604020202020204" pitchFamily="34" charset="0"/>
              </a:rPr>
              <a:t>FaSMEd</a:t>
            </a:r>
            <a:endParaRPr lang="de-DE" sz="2400" b="1" dirty="0">
              <a:solidFill>
                <a:schemeClr val="accent1">
                  <a:lumMod val="50000"/>
                </a:schemeClr>
              </a:solidFill>
              <a:latin typeface="Arial" panose="020B0604020202020204" pitchFamily="34" charset="0"/>
            </a:endParaRPr>
          </a:p>
        </p:txBody>
      </p:sp>
      <p:sp>
        <p:nvSpPr>
          <p:cNvPr id="14" name="Inhaltsplatzhalter 13"/>
          <p:cNvSpPr>
            <a:spLocks noGrp="1"/>
          </p:cNvSpPr>
          <p:nvPr>
            <p:ph idx="1"/>
          </p:nvPr>
        </p:nvSpPr>
        <p:spPr/>
        <p:txBody>
          <a:bodyPr/>
          <a:lstStyle/>
          <a:p>
            <a:pPr marL="0" indent="0">
              <a:buNone/>
            </a:pPr>
            <a:r>
              <a:rPr lang="en-US" b="1" u="sng" dirty="0" smtClean="0"/>
              <a:t>Initial weight</a:t>
            </a:r>
            <a:r>
              <a:rPr lang="en-US" dirty="0" smtClean="0"/>
              <a:t>:</a:t>
            </a:r>
          </a:p>
          <a:p>
            <a:pPr marL="0" indent="0">
              <a:buNone/>
            </a:pPr>
            <a:r>
              <a:rPr lang="en-US" dirty="0" smtClean="0"/>
              <a:t>The initial weight is the weight of an object at the start of the experiment.</a:t>
            </a:r>
          </a:p>
        </p:txBody>
      </p:sp>
      <p:sp>
        <p:nvSpPr>
          <p:cNvPr id="11" name="Pfeil nach rechts 10">
            <a:hlinkClick r:id="" action="ppaction://hlinkshowjump?jump=lastslideviewed"/>
          </p:cNvPr>
          <p:cNvSpPr/>
          <p:nvPr/>
        </p:nvSpPr>
        <p:spPr>
          <a:xfrm rot="10800000">
            <a:off x="7907271" y="5943230"/>
            <a:ext cx="794641" cy="77724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endParaRPr>
          </a:p>
        </p:txBody>
      </p:sp>
      <p:pic>
        <p:nvPicPr>
          <p:cNvPr id="10" name="Grafik 6">
            <a:hlinkClick r:id="rId2" action="ppaction://hlinksldjump"/>
          </p:cNvPr>
          <p:cNvPicPr>
            <a:picLocks noChangeAspect="1"/>
          </p:cNvPicPr>
          <p:nvPr/>
        </p:nvPicPr>
        <p:blipFill>
          <a:blip r:embed="rId3" cstate="print">
            <a:extLst>
              <a:ext uri="{28A0092B-C50C-407E-A947-70E740481C1C}">
                <a14:useLocalDpi xmlns:a14="http://schemas.microsoft.com/office/drawing/2010/main" val="0"/>
              </a:ext>
            </a:extLst>
          </a:blip>
          <a:srcRect r="64638"/>
          <a:stretch>
            <a:fillRect/>
          </a:stretch>
        </p:blipFill>
        <p:spPr bwMode="auto">
          <a:xfrm>
            <a:off x="8197881" y="279401"/>
            <a:ext cx="955644" cy="10636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578148211"/>
      </p:ext>
    </p:extLst>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hteck 8"/>
          <p:cNvSpPr/>
          <p:nvPr/>
        </p:nvSpPr>
        <p:spPr>
          <a:xfrm>
            <a:off x="0" y="0"/>
            <a:ext cx="9144000" cy="1514475"/>
          </a:xfrm>
          <a:prstGeom prst="rect">
            <a:avLst/>
          </a:prstGeom>
          <a:solidFill>
            <a:schemeClr val="accent4">
              <a:lumMod val="20000"/>
              <a:lumOff val="80000"/>
            </a:schemeClr>
          </a:solidFill>
          <a:ln>
            <a:solidFill>
              <a:srgbClr val="D9D9D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endParaRPr>
          </a:p>
        </p:txBody>
      </p:sp>
      <p:cxnSp>
        <p:nvCxnSpPr>
          <p:cNvPr id="8" name="Gerader Verbinder 7"/>
          <p:cNvCxnSpPr/>
          <p:nvPr/>
        </p:nvCxnSpPr>
        <p:spPr>
          <a:xfrm>
            <a:off x="0" y="1514475"/>
            <a:ext cx="9144000" cy="0"/>
          </a:xfrm>
          <a:prstGeom prst="line">
            <a:avLst/>
          </a:prstGeom>
          <a:ln w="76200">
            <a:solidFill>
              <a:srgbClr val="1F497D"/>
            </a:solidFill>
          </a:ln>
        </p:spPr>
        <p:style>
          <a:lnRef idx="1">
            <a:schemeClr val="accent1"/>
          </a:lnRef>
          <a:fillRef idx="0">
            <a:schemeClr val="accent1"/>
          </a:fillRef>
          <a:effectRef idx="0">
            <a:schemeClr val="accent1"/>
          </a:effectRef>
          <a:fontRef idx="minor">
            <a:schemeClr val="tx1"/>
          </a:fontRef>
        </p:style>
      </p:cxnSp>
      <p:sp>
        <p:nvSpPr>
          <p:cNvPr id="4" name="Titel 3"/>
          <p:cNvSpPr>
            <a:spLocks noGrp="1"/>
          </p:cNvSpPr>
          <p:nvPr>
            <p:ph type="title"/>
          </p:nvPr>
        </p:nvSpPr>
        <p:spPr>
          <a:xfrm>
            <a:off x="1714500" y="279401"/>
            <a:ext cx="5734050" cy="1063624"/>
          </a:xfrm>
        </p:spPr>
        <p:txBody>
          <a:bodyPr/>
          <a:lstStyle/>
          <a:p>
            <a:pPr algn="ctr"/>
            <a:r>
              <a:rPr lang="de-DE" dirty="0" smtClean="0"/>
              <a:t>Definition</a:t>
            </a:r>
            <a:endParaRPr lang="de-DE" dirty="0"/>
          </a:p>
        </p:txBody>
      </p:sp>
      <p:sp>
        <p:nvSpPr>
          <p:cNvPr id="6" name="Rechteck 5"/>
          <p:cNvSpPr/>
          <p:nvPr/>
        </p:nvSpPr>
        <p:spPr>
          <a:xfrm flipH="1" flipV="1">
            <a:off x="0" y="0"/>
            <a:ext cx="9144000" cy="6858000"/>
          </a:xfrm>
          <a:prstGeom prst="rect">
            <a:avLst/>
          </a:prstGeom>
          <a:no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endParaRPr>
          </a:p>
        </p:txBody>
      </p:sp>
      <p:sp>
        <p:nvSpPr>
          <p:cNvPr id="16" name="Textfeld 15"/>
          <p:cNvSpPr txBox="1"/>
          <p:nvPr/>
        </p:nvSpPr>
        <p:spPr>
          <a:xfrm>
            <a:off x="7448550" y="188267"/>
            <a:ext cx="1398140" cy="461665"/>
          </a:xfrm>
          <a:prstGeom prst="rect">
            <a:avLst/>
          </a:prstGeom>
          <a:noFill/>
        </p:spPr>
        <p:txBody>
          <a:bodyPr wrap="none" rtlCol="0">
            <a:spAutoFit/>
          </a:bodyPr>
          <a:lstStyle/>
          <a:p>
            <a:r>
              <a:rPr lang="de-DE" sz="2400" b="1" dirty="0" smtClean="0">
                <a:solidFill>
                  <a:schemeClr val="accent1">
                    <a:lumMod val="50000"/>
                  </a:schemeClr>
                </a:solidFill>
                <a:latin typeface="Arial" panose="020B0604020202020204" pitchFamily="34" charset="0"/>
              </a:rPr>
              <a:t>FaSMEd</a:t>
            </a:r>
            <a:endParaRPr lang="de-DE" sz="2400" b="1" dirty="0">
              <a:solidFill>
                <a:schemeClr val="accent1">
                  <a:lumMod val="50000"/>
                </a:schemeClr>
              </a:solidFill>
              <a:latin typeface="Arial" panose="020B0604020202020204" pitchFamily="34" charset="0"/>
            </a:endParaRPr>
          </a:p>
        </p:txBody>
      </p:sp>
      <p:sp>
        <p:nvSpPr>
          <p:cNvPr id="14" name="Inhaltsplatzhalter 13"/>
          <p:cNvSpPr>
            <a:spLocks noGrp="1"/>
          </p:cNvSpPr>
          <p:nvPr>
            <p:ph idx="1"/>
          </p:nvPr>
        </p:nvSpPr>
        <p:spPr/>
        <p:txBody>
          <a:bodyPr/>
          <a:lstStyle/>
          <a:p>
            <a:pPr marL="0" indent="0">
              <a:buNone/>
            </a:pPr>
            <a:r>
              <a:rPr lang="en-US" b="1" u="sng" dirty="0"/>
              <a:t>C</a:t>
            </a:r>
            <a:r>
              <a:rPr lang="en-US" b="1" u="sng" dirty="0" smtClean="0"/>
              <a:t>onstant</a:t>
            </a:r>
            <a:r>
              <a:rPr lang="en-US" dirty="0" smtClean="0"/>
              <a:t>:</a:t>
            </a:r>
          </a:p>
          <a:p>
            <a:pPr marL="0" indent="0">
              <a:buNone/>
            </a:pPr>
            <a:r>
              <a:rPr lang="en-US" dirty="0" smtClean="0"/>
              <a:t>Referring something </a:t>
            </a:r>
            <a:r>
              <a:rPr lang="en-US" dirty="0" smtClean="0"/>
              <a:t>as constant </a:t>
            </a:r>
            <a:r>
              <a:rPr lang="en-US" dirty="0" smtClean="0"/>
              <a:t>means </a:t>
            </a:r>
            <a:r>
              <a:rPr lang="en-US" dirty="0" smtClean="0"/>
              <a:t>that it does not change during the procedure of the experiment. Its value remains the same all the time.</a:t>
            </a:r>
          </a:p>
        </p:txBody>
      </p:sp>
      <p:sp>
        <p:nvSpPr>
          <p:cNvPr id="11" name="Pfeil nach rechts 10">
            <a:hlinkClick r:id="" action="ppaction://hlinkshowjump?jump=lastslideviewed"/>
          </p:cNvPr>
          <p:cNvSpPr/>
          <p:nvPr/>
        </p:nvSpPr>
        <p:spPr>
          <a:xfrm rot="10800000">
            <a:off x="7907271" y="5943230"/>
            <a:ext cx="794641" cy="77724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endParaRPr>
          </a:p>
        </p:txBody>
      </p:sp>
      <p:pic>
        <p:nvPicPr>
          <p:cNvPr id="10" name="Grafik 6">
            <a:hlinkClick r:id="rId2" action="ppaction://hlinksldjump"/>
          </p:cNvPr>
          <p:cNvPicPr>
            <a:picLocks noChangeAspect="1"/>
          </p:cNvPicPr>
          <p:nvPr/>
        </p:nvPicPr>
        <p:blipFill>
          <a:blip r:embed="rId3" cstate="print">
            <a:extLst>
              <a:ext uri="{28A0092B-C50C-407E-A947-70E740481C1C}">
                <a14:useLocalDpi xmlns:a14="http://schemas.microsoft.com/office/drawing/2010/main" val="0"/>
              </a:ext>
            </a:extLst>
          </a:blip>
          <a:srcRect r="64638"/>
          <a:stretch>
            <a:fillRect/>
          </a:stretch>
        </p:blipFill>
        <p:spPr bwMode="auto">
          <a:xfrm>
            <a:off x="8197881" y="279401"/>
            <a:ext cx="955644" cy="10636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397912795"/>
      </p:ext>
    </p:extLst>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hteck 8"/>
          <p:cNvSpPr/>
          <p:nvPr/>
        </p:nvSpPr>
        <p:spPr>
          <a:xfrm>
            <a:off x="0" y="0"/>
            <a:ext cx="9144000" cy="1514475"/>
          </a:xfrm>
          <a:prstGeom prst="rect">
            <a:avLst/>
          </a:prstGeom>
          <a:solidFill>
            <a:schemeClr val="accent4">
              <a:lumMod val="20000"/>
              <a:lumOff val="80000"/>
            </a:schemeClr>
          </a:solidFill>
          <a:ln>
            <a:solidFill>
              <a:srgbClr val="D9D9D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endParaRPr>
          </a:p>
        </p:txBody>
      </p:sp>
      <p:cxnSp>
        <p:nvCxnSpPr>
          <p:cNvPr id="8" name="Gerader Verbinder 7"/>
          <p:cNvCxnSpPr/>
          <p:nvPr/>
        </p:nvCxnSpPr>
        <p:spPr>
          <a:xfrm>
            <a:off x="0" y="1514475"/>
            <a:ext cx="9144000" cy="0"/>
          </a:xfrm>
          <a:prstGeom prst="line">
            <a:avLst/>
          </a:prstGeom>
          <a:ln w="76200">
            <a:solidFill>
              <a:srgbClr val="1F497D"/>
            </a:solidFill>
          </a:ln>
        </p:spPr>
        <p:style>
          <a:lnRef idx="1">
            <a:schemeClr val="accent1"/>
          </a:lnRef>
          <a:fillRef idx="0">
            <a:schemeClr val="accent1"/>
          </a:fillRef>
          <a:effectRef idx="0">
            <a:schemeClr val="accent1"/>
          </a:effectRef>
          <a:fontRef idx="minor">
            <a:schemeClr val="tx1"/>
          </a:fontRef>
        </p:style>
      </p:cxnSp>
      <p:sp>
        <p:nvSpPr>
          <p:cNvPr id="4" name="Titel 3"/>
          <p:cNvSpPr>
            <a:spLocks noGrp="1"/>
          </p:cNvSpPr>
          <p:nvPr>
            <p:ph type="title"/>
          </p:nvPr>
        </p:nvSpPr>
        <p:spPr>
          <a:xfrm>
            <a:off x="1714500" y="279401"/>
            <a:ext cx="5734050" cy="1063624"/>
          </a:xfrm>
        </p:spPr>
        <p:txBody>
          <a:bodyPr/>
          <a:lstStyle/>
          <a:p>
            <a:pPr algn="ctr"/>
            <a:r>
              <a:rPr lang="de-DE" dirty="0" smtClean="0"/>
              <a:t>Definition</a:t>
            </a:r>
            <a:endParaRPr lang="de-DE" dirty="0"/>
          </a:p>
        </p:txBody>
      </p:sp>
      <p:sp>
        <p:nvSpPr>
          <p:cNvPr id="6" name="Rechteck 5"/>
          <p:cNvSpPr/>
          <p:nvPr/>
        </p:nvSpPr>
        <p:spPr>
          <a:xfrm flipH="1" flipV="1">
            <a:off x="0" y="0"/>
            <a:ext cx="9144000" cy="6858000"/>
          </a:xfrm>
          <a:prstGeom prst="rect">
            <a:avLst/>
          </a:prstGeom>
          <a:no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endParaRPr>
          </a:p>
        </p:txBody>
      </p:sp>
      <p:sp>
        <p:nvSpPr>
          <p:cNvPr id="16" name="Textfeld 15"/>
          <p:cNvSpPr txBox="1"/>
          <p:nvPr/>
        </p:nvSpPr>
        <p:spPr>
          <a:xfrm>
            <a:off x="7448550" y="188267"/>
            <a:ext cx="1398140" cy="461665"/>
          </a:xfrm>
          <a:prstGeom prst="rect">
            <a:avLst/>
          </a:prstGeom>
          <a:noFill/>
        </p:spPr>
        <p:txBody>
          <a:bodyPr wrap="none" rtlCol="0">
            <a:spAutoFit/>
          </a:bodyPr>
          <a:lstStyle/>
          <a:p>
            <a:r>
              <a:rPr lang="de-DE" sz="2400" b="1" dirty="0" smtClean="0">
                <a:solidFill>
                  <a:schemeClr val="accent1">
                    <a:lumMod val="50000"/>
                  </a:schemeClr>
                </a:solidFill>
                <a:latin typeface="Arial" panose="020B0604020202020204" pitchFamily="34" charset="0"/>
              </a:rPr>
              <a:t>FaSMEd</a:t>
            </a:r>
            <a:endParaRPr lang="de-DE" sz="2400" b="1" dirty="0">
              <a:solidFill>
                <a:schemeClr val="accent1">
                  <a:lumMod val="50000"/>
                </a:schemeClr>
              </a:solidFill>
              <a:latin typeface="Arial" panose="020B0604020202020204" pitchFamily="34" charset="0"/>
            </a:endParaRPr>
          </a:p>
        </p:txBody>
      </p:sp>
      <p:sp>
        <p:nvSpPr>
          <p:cNvPr id="14" name="Inhaltsplatzhalter 13"/>
          <p:cNvSpPr>
            <a:spLocks noGrp="1"/>
          </p:cNvSpPr>
          <p:nvPr>
            <p:ph idx="1"/>
          </p:nvPr>
        </p:nvSpPr>
        <p:spPr/>
        <p:txBody>
          <a:bodyPr/>
          <a:lstStyle/>
          <a:p>
            <a:pPr marL="0" indent="0">
              <a:buNone/>
            </a:pPr>
            <a:r>
              <a:rPr lang="en-US" b="1" u="sng" dirty="0" smtClean="0"/>
              <a:t>Manipulation</a:t>
            </a:r>
            <a:r>
              <a:rPr lang="en-US" dirty="0" smtClean="0"/>
              <a:t>:</a:t>
            </a:r>
          </a:p>
          <a:p>
            <a:pPr marL="0" indent="0">
              <a:buNone/>
            </a:pPr>
            <a:r>
              <a:rPr lang="en-US" dirty="0" smtClean="0"/>
              <a:t>A manipulation is a conscious alteration of a factor/ variable.</a:t>
            </a:r>
          </a:p>
        </p:txBody>
      </p:sp>
      <p:sp>
        <p:nvSpPr>
          <p:cNvPr id="11" name="Pfeil nach rechts 10">
            <a:hlinkClick r:id="" action="ppaction://hlinkshowjump?jump=lastslideviewed"/>
          </p:cNvPr>
          <p:cNvSpPr/>
          <p:nvPr/>
        </p:nvSpPr>
        <p:spPr>
          <a:xfrm rot="10800000">
            <a:off x="7907271" y="5943230"/>
            <a:ext cx="794641" cy="77724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endParaRPr>
          </a:p>
        </p:txBody>
      </p:sp>
      <p:pic>
        <p:nvPicPr>
          <p:cNvPr id="10" name="Grafik 6">
            <a:hlinkClick r:id="rId2" action="ppaction://hlinksldjump"/>
          </p:cNvPr>
          <p:cNvPicPr>
            <a:picLocks noChangeAspect="1"/>
          </p:cNvPicPr>
          <p:nvPr/>
        </p:nvPicPr>
        <p:blipFill>
          <a:blip r:embed="rId3" cstate="print">
            <a:extLst>
              <a:ext uri="{28A0092B-C50C-407E-A947-70E740481C1C}">
                <a14:useLocalDpi xmlns:a14="http://schemas.microsoft.com/office/drawing/2010/main" val="0"/>
              </a:ext>
            </a:extLst>
          </a:blip>
          <a:srcRect r="64638"/>
          <a:stretch>
            <a:fillRect/>
          </a:stretch>
        </p:blipFill>
        <p:spPr bwMode="auto">
          <a:xfrm>
            <a:off x="8197881" y="279401"/>
            <a:ext cx="955644" cy="10636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89989743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hteck 8"/>
          <p:cNvSpPr/>
          <p:nvPr/>
        </p:nvSpPr>
        <p:spPr>
          <a:xfrm>
            <a:off x="0" y="0"/>
            <a:ext cx="9144000" cy="1514475"/>
          </a:xfrm>
          <a:prstGeom prst="rect">
            <a:avLst/>
          </a:prstGeom>
          <a:solidFill>
            <a:srgbClr val="D9D9D9"/>
          </a:solidFill>
          <a:ln>
            <a:solidFill>
              <a:srgbClr val="D9D9D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endParaRPr>
          </a:p>
        </p:txBody>
      </p:sp>
      <p:cxnSp>
        <p:nvCxnSpPr>
          <p:cNvPr id="8" name="Gerader Verbinder 7"/>
          <p:cNvCxnSpPr/>
          <p:nvPr/>
        </p:nvCxnSpPr>
        <p:spPr>
          <a:xfrm>
            <a:off x="0" y="1514475"/>
            <a:ext cx="9144000" cy="0"/>
          </a:xfrm>
          <a:prstGeom prst="line">
            <a:avLst/>
          </a:prstGeom>
          <a:ln w="76200">
            <a:solidFill>
              <a:srgbClr val="1F497D"/>
            </a:solidFill>
          </a:ln>
        </p:spPr>
        <p:style>
          <a:lnRef idx="1">
            <a:schemeClr val="accent1"/>
          </a:lnRef>
          <a:fillRef idx="0">
            <a:schemeClr val="accent1"/>
          </a:fillRef>
          <a:effectRef idx="0">
            <a:schemeClr val="accent1"/>
          </a:effectRef>
          <a:fontRef idx="minor">
            <a:schemeClr val="tx1"/>
          </a:fontRef>
        </p:style>
      </p:cxnSp>
      <p:sp>
        <p:nvSpPr>
          <p:cNvPr id="4" name="Titel 3"/>
          <p:cNvSpPr>
            <a:spLocks noGrp="1"/>
          </p:cNvSpPr>
          <p:nvPr>
            <p:ph type="title"/>
          </p:nvPr>
        </p:nvSpPr>
        <p:spPr>
          <a:xfrm>
            <a:off x="1714500" y="279401"/>
            <a:ext cx="5734050" cy="1063624"/>
          </a:xfrm>
        </p:spPr>
        <p:txBody>
          <a:bodyPr/>
          <a:lstStyle/>
          <a:p>
            <a:pPr algn="ctr"/>
            <a:r>
              <a:rPr lang="de-DE" dirty="0" smtClean="0"/>
              <a:t>Solution</a:t>
            </a:r>
            <a:endParaRPr lang="de-DE" dirty="0"/>
          </a:p>
        </p:txBody>
      </p:sp>
      <p:sp>
        <p:nvSpPr>
          <p:cNvPr id="6" name="Rechteck 5"/>
          <p:cNvSpPr/>
          <p:nvPr/>
        </p:nvSpPr>
        <p:spPr>
          <a:xfrm flipH="1" flipV="1">
            <a:off x="0" y="0"/>
            <a:ext cx="9144000" cy="6858000"/>
          </a:xfrm>
          <a:prstGeom prst="rect">
            <a:avLst/>
          </a:prstGeom>
          <a:no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endParaRPr>
          </a:p>
        </p:txBody>
      </p:sp>
      <p:sp>
        <p:nvSpPr>
          <p:cNvPr id="10" name="Textfeld 9"/>
          <p:cNvSpPr txBox="1"/>
          <p:nvPr/>
        </p:nvSpPr>
        <p:spPr>
          <a:xfrm>
            <a:off x="333375" y="419100"/>
            <a:ext cx="1033653" cy="707886"/>
          </a:xfrm>
          <a:prstGeom prst="rect">
            <a:avLst/>
          </a:prstGeom>
          <a:noFill/>
        </p:spPr>
        <p:txBody>
          <a:bodyPr wrap="square" rtlCol="0">
            <a:spAutoFit/>
          </a:bodyPr>
          <a:lstStyle/>
          <a:p>
            <a:r>
              <a:rPr lang="de-DE" sz="4000" b="1" dirty="0" smtClean="0">
                <a:solidFill>
                  <a:schemeClr val="accent2"/>
                </a:solidFill>
                <a:latin typeface="Arial" panose="020B0604020202020204" pitchFamily="34" charset="0"/>
              </a:rPr>
              <a:t>A2</a:t>
            </a:r>
            <a:endParaRPr lang="de-DE" sz="4000" b="1" dirty="0">
              <a:solidFill>
                <a:schemeClr val="accent2"/>
              </a:solidFill>
              <a:latin typeface="Arial" panose="020B0604020202020204" pitchFamily="34" charset="0"/>
            </a:endParaRPr>
          </a:p>
        </p:txBody>
      </p:sp>
      <p:sp>
        <p:nvSpPr>
          <p:cNvPr id="16" name="Textfeld 15"/>
          <p:cNvSpPr txBox="1"/>
          <p:nvPr/>
        </p:nvSpPr>
        <p:spPr>
          <a:xfrm>
            <a:off x="7448550" y="188267"/>
            <a:ext cx="1398140" cy="461665"/>
          </a:xfrm>
          <a:prstGeom prst="rect">
            <a:avLst/>
          </a:prstGeom>
          <a:noFill/>
        </p:spPr>
        <p:txBody>
          <a:bodyPr wrap="none" rtlCol="0">
            <a:spAutoFit/>
          </a:bodyPr>
          <a:lstStyle/>
          <a:p>
            <a:r>
              <a:rPr lang="de-DE" sz="2400" b="1" dirty="0" smtClean="0">
                <a:solidFill>
                  <a:schemeClr val="accent1">
                    <a:lumMod val="50000"/>
                  </a:schemeClr>
                </a:solidFill>
                <a:latin typeface="Arial" panose="020B0604020202020204" pitchFamily="34" charset="0"/>
              </a:rPr>
              <a:t>FaSMEd</a:t>
            </a:r>
            <a:endParaRPr lang="de-DE" sz="2400" b="1" dirty="0">
              <a:solidFill>
                <a:schemeClr val="accent1">
                  <a:lumMod val="50000"/>
                </a:schemeClr>
              </a:solidFill>
              <a:latin typeface="Arial" panose="020B0604020202020204" pitchFamily="34" charset="0"/>
            </a:endParaRPr>
          </a:p>
        </p:txBody>
      </p:sp>
      <p:sp>
        <p:nvSpPr>
          <p:cNvPr id="11" name="Inhaltsplatzhalter 13"/>
          <p:cNvSpPr>
            <a:spLocks noGrp="1"/>
          </p:cNvSpPr>
          <p:nvPr>
            <p:ph idx="1"/>
          </p:nvPr>
        </p:nvSpPr>
        <p:spPr>
          <a:xfrm>
            <a:off x="333374" y="1730514"/>
            <a:ext cx="8463154" cy="4761726"/>
          </a:xfrm>
        </p:spPr>
        <p:txBody>
          <a:bodyPr>
            <a:normAutofit/>
          </a:bodyPr>
          <a:lstStyle/>
          <a:p>
            <a:pPr marL="0" indent="0">
              <a:lnSpc>
                <a:spcPct val="100000"/>
              </a:lnSpc>
              <a:buNone/>
            </a:pPr>
            <a:r>
              <a:rPr lang="en-US" sz="1800" dirty="0"/>
              <a:t>The important variables in this experiment </a:t>
            </a:r>
            <a:r>
              <a:rPr lang="en-US" sz="1800" dirty="0" smtClean="0"/>
              <a:t>are:</a:t>
            </a:r>
          </a:p>
          <a:p>
            <a:pPr marL="0" indent="0">
              <a:lnSpc>
                <a:spcPct val="100000"/>
              </a:lnSpc>
              <a:buNone/>
            </a:pPr>
            <a:r>
              <a:rPr lang="en-US" sz="1800" dirty="0" smtClean="0"/>
              <a:t>.</a:t>
            </a:r>
            <a:endParaRPr lang="de-DE" sz="1800" dirty="0"/>
          </a:p>
          <a:p>
            <a:pPr marL="0" indent="0">
              <a:lnSpc>
                <a:spcPct val="100000"/>
              </a:lnSpc>
              <a:buNone/>
            </a:pPr>
            <a:endParaRPr lang="de-DE" sz="1800" dirty="0"/>
          </a:p>
        </p:txBody>
      </p:sp>
      <p:sp>
        <p:nvSpPr>
          <p:cNvPr id="12" name="Pfeil nach rechts 11">
            <a:hlinkClick r:id="" action="ppaction://hlinkshowjump?jump=lastslideviewed"/>
          </p:cNvPr>
          <p:cNvSpPr/>
          <p:nvPr/>
        </p:nvSpPr>
        <p:spPr>
          <a:xfrm rot="10800000">
            <a:off x="333374" y="5926237"/>
            <a:ext cx="578675" cy="566003"/>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endParaRPr>
          </a:p>
        </p:txBody>
      </p:sp>
      <p:sp>
        <p:nvSpPr>
          <p:cNvPr id="19" name="Textfeld 18"/>
          <p:cNvSpPr txBox="1"/>
          <p:nvPr/>
        </p:nvSpPr>
        <p:spPr>
          <a:xfrm>
            <a:off x="1162050" y="4111377"/>
            <a:ext cx="6877050" cy="400110"/>
          </a:xfrm>
          <a:prstGeom prst="rect">
            <a:avLst/>
          </a:prstGeom>
          <a:solidFill>
            <a:schemeClr val="accent1"/>
          </a:solidFill>
        </p:spPr>
        <p:style>
          <a:lnRef idx="2">
            <a:schemeClr val="accent1"/>
          </a:lnRef>
          <a:fillRef idx="1">
            <a:schemeClr val="lt1"/>
          </a:fillRef>
          <a:effectRef idx="0">
            <a:schemeClr val="accent1"/>
          </a:effectRef>
          <a:fontRef idx="minor">
            <a:schemeClr val="dk1"/>
          </a:fontRef>
        </p:style>
        <p:txBody>
          <a:bodyPr wrap="square" rtlCol="0">
            <a:spAutoFit/>
          </a:bodyPr>
          <a:lstStyle/>
          <a:p>
            <a:r>
              <a:rPr lang="de-DE" sz="2000" b="1" dirty="0" err="1" smtClean="0">
                <a:solidFill>
                  <a:schemeClr val="bg1"/>
                </a:solidFill>
                <a:latin typeface="Arial" panose="020B0604020202020204" pitchFamily="34" charset="0"/>
              </a:rPr>
              <a:t>Which</a:t>
            </a:r>
            <a:r>
              <a:rPr lang="de-DE" sz="2000" b="1" dirty="0" smtClean="0">
                <a:solidFill>
                  <a:schemeClr val="bg1"/>
                </a:solidFill>
                <a:latin typeface="Arial" panose="020B0604020202020204" pitchFamily="34" charset="0"/>
              </a:rPr>
              <a:t> variable </a:t>
            </a:r>
            <a:r>
              <a:rPr lang="de-DE" sz="2000" b="1" dirty="0" err="1" smtClean="0">
                <a:solidFill>
                  <a:schemeClr val="bg1"/>
                </a:solidFill>
                <a:latin typeface="Arial" panose="020B0604020202020204" pitchFamily="34" charset="0"/>
              </a:rPr>
              <a:t>did</a:t>
            </a:r>
            <a:r>
              <a:rPr lang="de-DE" sz="2000" b="1" dirty="0" smtClean="0">
                <a:solidFill>
                  <a:schemeClr val="bg1"/>
                </a:solidFill>
                <a:latin typeface="Arial" panose="020B0604020202020204" pitchFamily="34" charset="0"/>
              </a:rPr>
              <a:t> </a:t>
            </a:r>
            <a:r>
              <a:rPr lang="de-DE" sz="2000" b="1" dirty="0" err="1" smtClean="0">
                <a:solidFill>
                  <a:schemeClr val="bg1"/>
                </a:solidFill>
                <a:latin typeface="Arial" panose="020B0604020202020204" pitchFamily="34" charset="0"/>
              </a:rPr>
              <a:t>you</a:t>
            </a:r>
            <a:r>
              <a:rPr lang="de-DE" sz="2000" b="1" dirty="0" smtClean="0">
                <a:solidFill>
                  <a:schemeClr val="bg1"/>
                </a:solidFill>
                <a:latin typeface="Arial" panose="020B0604020202020204" pitchFamily="34" charset="0"/>
              </a:rPr>
              <a:t> </a:t>
            </a:r>
            <a:r>
              <a:rPr lang="de-DE" sz="2000" b="1" dirty="0" err="1" smtClean="0">
                <a:solidFill>
                  <a:schemeClr val="bg1"/>
                </a:solidFill>
                <a:latin typeface="Arial" panose="020B0604020202020204" pitchFamily="34" charset="0"/>
              </a:rPr>
              <a:t>choose</a:t>
            </a:r>
            <a:r>
              <a:rPr lang="de-DE" sz="2000" b="1" dirty="0" smtClean="0">
                <a:solidFill>
                  <a:schemeClr val="bg1"/>
                </a:solidFill>
                <a:latin typeface="Arial" panose="020B0604020202020204" pitchFamily="34" charset="0"/>
              </a:rPr>
              <a:t>?</a:t>
            </a:r>
            <a:endParaRPr lang="de-DE" sz="2000" b="1" dirty="0">
              <a:solidFill>
                <a:schemeClr val="bg1"/>
              </a:solidFill>
              <a:latin typeface="Arial" panose="020B0604020202020204" pitchFamily="34" charset="0"/>
            </a:endParaRPr>
          </a:p>
        </p:txBody>
      </p:sp>
      <p:sp>
        <p:nvSpPr>
          <p:cNvPr id="20" name="Textfeld 19">
            <a:hlinkClick r:id="rId2" action="ppaction://hlinksldjump"/>
          </p:cNvPr>
          <p:cNvSpPr txBox="1"/>
          <p:nvPr/>
        </p:nvSpPr>
        <p:spPr>
          <a:xfrm>
            <a:off x="1162050" y="4527470"/>
            <a:ext cx="6877050" cy="400110"/>
          </a:xfrm>
          <a:prstGeom prst="rect">
            <a:avLst/>
          </a:prstGeom>
          <a:solidFill>
            <a:schemeClr val="accent1">
              <a:lumMod val="20000"/>
              <a:lumOff val="80000"/>
            </a:schemeClr>
          </a:solidFill>
        </p:spPr>
        <p:style>
          <a:lnRef idx="2">
            <a:schemeClr val="accent1"/>
          </a:lnRef>
          <a:fillRef idx="1">
            <a:schemeClr val="lt1"/>
          </a:fillRef>
          <a:effectRef idx="0">
            <a:schemeClr val="accent1"/>
          </a:effectRef>
          <a:fontRef idx="minor">
            <a:schemeClr val="dk1"/>
          </a:fontRef>
        </p:style>
        <p:txBody>
          <a:bodyPr wrap="square" rtlCol="0">
            <a:spAutoFit/>
          </a:bodyPr>
          <a:lstStyle/>
          <a:p>
            <a:r>
              <a:rPr lang="en-US" sz="2000" dirty="0"/>
              <a:t>Light – varied as intense/ not intense</a:t>
            </a:r>
            <a:r>
              <a:rPr lang="de-DE" sz="2000" dirty="0" smtClean="0">
                <a:solidFill>
                  <a:schemeClr val="tx1"/>
                </a:solidFill>
                <a:latin typeface="Arial" panose="020B0604020202020204" pitchFamily="34" charset="0"/>
              </a:rPr>
              <a:t>. (A2.1)</a:t>
            </a:r>
            <a:endParaRPr lang="de-DE" sz="2000" dirty="0">
              <a:solidFill>
                <a:schemeClr val="tx1"/>
              </a:solidFill>
              <a:latin typeface="Arial" panose="020B0604020202020204" pitchFamily="34" charset="0"/>
            </a:endParaRPr>
          </a:p>
        </p:txBody>
      </p:sp>
      <p:sp>
        <p:nvSpPr>
          <p:cNvPr id="21" name="Textfeld 20">
            <a:hlinkClick r:id="rId3" action="ppaction://hlinksldjump"/>
          </p:cNvPr>
          <p:cNvSpPr txBox="1"/>
          <p:nvPr/>
        </p:nvSpPr>
        <p:spPr>
          <a:xfrm>
            <a:off x="1162050" y="4927580"/>
            <a:ext cx="6877050" cy="400110"/>
          </a:xfrm>
          <a:prstGeom prst="rect">
            <a:avLst/>
          </a:prstGeom>
          <a:solidFill>
            <a:schemeClr val="bg1">
              <a:lumMod val="95000"/>
            </a:schemeClr>
          </a:solidFill>
        </p:spPr>
        <p:style>
          <a:lnRef idx="2">
            <a:schemeClr val="accent1"/>
          </a:lnRef>
          <a:fillRef idx="1">
            <a:schemeClr val="lt1"/>
          </a:fillRef>
          <a:effectRef idx="0">
            <a:schemeClr val="accent1"/>
          </a:effectRef>
          <a:fontRef idx="minor">
            <a:schemeClr val="dk1"/>
          </a:fontRef>
        </p:style>
        <p:txBody>
          <a:bodyPr wrap="square" rtlCol="0">
            <a:spAutoFit/>
          </a:bodyPr>
          <a:lstStyle/>
          <a:p>
            <a:r>
              <a:rPr lang="en-US" sz="2000" dirty="0" smtClean="0"/>
              <a:t>Skin – varied </a:t>
            </a:r>
            <a:r>
              <a:rPr lang="en-US" sz="2000" dirty="0"/>
              <a:t>as available/ not available</a:t>
            </a:r>
            <a:r>
              <a:rPr lang="de-DE" sz="2000" dirty="0" smtClean="0">
                <a:solidFill>
                  <a:schemeClr val="tx1"/>
                </a:solidFill>
                <a:latin typeface="Arial" panose="020B0604020202020204" pitchFamily="34" charset="0"/>
              </a:rPr>
              <a:t>. (A2.2</a:t>
            </a:r>
            <a:r>
              <a:rPr lang="de-DE" sz="2000" dirty="0">
                <a:solidFill>
                  <a:schemeClr val="tx1"/>
                </a:solidFill>
                <a:latin typeface="Arial" panose="020B0604020202020204" pitchFamily="34" charset="0"/>
              </a:rPr>
              <a:t>) </a:t>
            </a:r>
          </a:p>
        </p:txBody>
      </p:sp>
      <p:sp>
        <p:nvSpPr>
          <p:cNvPr id="22" name="Textfeld 21">
            <a:hlinkClick r:id="rId4" action="ppaction://hlinksldjump"/>
          </p:cNvPr>
          <p:cNvSpPr txBox="1"/>
          <p:nvPr/>
        </p:nvSpPr>
        <p:spPr>
          <a:xfrm>
            <a:off x="1162050" y="5343673"/>
            <a:ext cx="6877050" cy="707886"/>
          </a:xfrm>
          <a:prstGeom prst="rect">
            <a:avLst/>
          </a:prstGeom>
          <a:solidFill>
            <a:schemeClr val="accent1">
              <a:lumMod val="20000"/>
              <a:lumOff val="80000"/>
            </a:schemeClr>
          </a:solidFill>
        </p:spPr>
        <p:style>
          <a:lnRef idx="2">
            <a:schemeClr val="accent1"/>
          </a:lnRef>
          <a:fillRef idx="1">
            <a:schemeClr val="lt1"/>
          </a:fillRef>
          <a:effectRef idx="0">
            <a:schemeClr val="accent1"/>
          </a:effectRef>
          <a:fontRef idx="minor">
            <a:schemeClr val="dk1"/>
          </a:fontRef>
        </p:style>
        <p:txBody>
          <a:bodyPr wrap="square" rtlCol="0">
            <a:spAutoFit/>
          </a:bodyPr>
          <a:lstStyle/>
          <a:p>
            <a:r>
              <a:rPr lang="en-US" sz="2000" dirty="0"/>
              <a:t>Size of the pieces- varied as whole apple/ bite-sized pieces</a:t>
            </a:r>
            <a:r>
              <a:rPr lang="de-DE" sz="2000" dirty="0" smtClean="0">
                <a:solidFill>
                  <a:schemeClr val="tx1"/>
                </a:solidFill>
                <a:latin typeface="Arial" panose="020B0604020202020204" pitchFamily="34" charset="0"/>
              </a:rPr>
              <a:t>.    (A3)</a:t>
            </a:r>
            <a:endParaRPr lang="de-DE" sz="2000" dirty="0">
              <a:solidFill>
                <a:schemeClr val="tx1"/>
              </a:solidFill>
              <a:latin typeface="Arial" panose="020B0604020202020204" pitchFamily="34" charset="0"/>
            </a:endParaRPr>
          </a:p>
        </p:txBody>
      </p:sp>
      <p:sp>
        <p:nvSpPr>
          <p:cNvPr id="23" name="Textfeld 22">
            <a:hlinkClick r:id="rId5" action="ppaction://hlinksldjump"/>
          </p:cNvPr>
          <p:cNvSpPr txBox="1"/>
          <p:nvPr/>
        </p:nvSpPr>
        <p:spPr>
          <a:xfrm>
            <a:off x="1162050" y="6051559"/>
            <a:ext cx="6877050" cy="707886"/>
          </a:xfrm>
          <a:prstGeom prst="rect">
            <a:avLst/>
          </a:prstGeom>
          <a:solidFill>
            <a:schemeClr val="bg1">
              <a:lumMod val="95000"/>
            </a:schemeClr>
          </a:solidFill>
        </p:spPr>
        <p:style>
          <a:lnRef idx="2">
            <a:schemeClr val="accent1"/>
          </a:lnRef>
          <a:fillRef idx="1">
            <a:schemeClr val="lt1"/>
          </a:fillRef>
          <a:effectRef idx="0">
            <a:schemeClr val="accent1"/>
          </a:effectRef>
          <a:fontRef idx="minor">
            <a:schemeClr val="dk1"/>
          </a:fontRef>
        </p:style>
        <p:txBody>
          <a:bodyPr wrap="square" rtlCol="0">
            <a:spAutoFit/>
          </a:bodyPr>
          <a:lstStyle/>
          <a:p>
            <a:r>
              <a:rPr lang="en-US" sz="2000" dirty="0"/>
              <a:t>I’ve chosen one of the other variables as independent variables</a:t>
            </a:r>
            <a:r>
              <a:rPr lang="de-DE" sz="2000" dirty="0" smtClean="0">
                <a:solidFill>
                  <a:schemeClr val="tx1"/>
                </a:solidFill>
                <a:latin typeface="Arial" panose="020B0604020202020204" pitchFamily="34" charset="0"/>
              </a:rPr>
              <a:t>. (A2.3)</a:t>
            </a:r>
            <a:endParaRPr lang="de-DE" sz="2000" dirty="0">
              <a:solidFill>
                <a:schemeClr val="tx1"/>
              </a:solidFill>
              <a:latin typeface="Arial" panose="020B0604020202020204" pitchFamily="34" charset="0"/>
            </a:endParaRPr>
          </a:p>
        </p:txBody>
      </p:sp>
      <p:pic>
        <p:nvPicPr>
          <p:cNvPr id="17" name="Grafik 6">
            <a:hlinkClick r:id="rId6" action="ppaction://hlinksldjump"/>
          </p:cNvPr>
          <p:cNvPicPr>
            <a:picLocks noChangeAspect="1"/>
          </p:cNvPicPr>
          <p:nvPr/>
        </p:nvPicPr>
        <p:blipFill>
          <a:blip r:embed="rId7" cstate="print">
            <a:extLst>
              <a:ext uri="{28A0092B-C50C-407E-A947-70E740481C1C}">
                <a14:useLocalDpi xmlns:a14="http://schemas.microsoft.com/office/drawing/2010/main" val="0"/>
              </a:ext>
            </a:extLst>
          </a:blip>
          <a:srcRect r="64638"/>
          <a:stretch>
            <a:fillRect/>
          </a:stretch>
        </p:blipFill>
        <p:spPr bwMode="auto">
          <a:xfrm>
            <a:off x="8197881" y="279401"/>
            <a:ext cx="955644" cy="10636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aphicFrame>
        <p:nvGraphicFramePr>
          <p:cNvPr id="2" name="Tabelle 1"/>
          <p:cNvGraphicFramePr>
            <a:graphicFrameLocks noGrp="1"/>
          </p:cNvGraphicFramePr>
          <p:nvPr>
            <p:extLst>
              <p:ext uri="{D42A27DB-BD31-4B8C-83A1-F6EECF244321}">
                <p14:modId xmlns:p14="http://schemas.microsoft.com/office/powerpoint/2010/main" val="4009588876"/>
              </p:ext>
            </p:extLst>
          </p:nvPr>
        </p:nvGraphicFramePr>
        <p:xfrm>
          <a:off x="333372" y="2321734"/>
          <a:ext cx="7282197" cy="1188720"/>
        </p:xfrm>
        <a:graphic>
          <a:graphicData uri="http://schemas.openxmlformats.org/drawingml/2006/table">
            <a:tbl>
              <a:tblPr firstRow="1" bandRow="1">
                <a:tableStyleId>{2D5ABB26-0587-4C30-8999-92F81FD0307C}</a:tableStyleId>
              </a:tblPr>
              <a:tblGrid>
                <a:gridCol w="3349943"/>
                <a:gridCol w="3932254"/>
              </a:tblGrid>
              <a:tr h="1186115">
                <a:tc>
                  <a:txBody>
                    <a:bodyPr/>
                    <a:lstStyle/>
                    <a:p>
                      <a:pPr marL="285750" indent="-285750">
                        <a:lnSpc>
                          <a:spcPct val="100000"/>
                        </a:lnSpc>
                        <a:buFont typeface="Arial" panose="020B0604020202020204" pitchFamily="34" charset="0"/>
                        <a:buChar char="•"/>
                      </a:pPr>
                      <a:r>
                        <a:rPr lang="en-US" sz="1800" dirty="0" smtClean="0"/>
                        <a:t>skin available/ not available</a:t>
                      </a:r>
                    </a:p>
                    <a:p>
                      <a:pPr marL="285750" indent="-285750">
                        <a:lnSpc>
                          <a:spcPct val="100000"/>
                        </a:lnSpc>
                        <a:buFont typeface="Arial" panose="020B0604020202020204" pitchFamily="34" charset="0"/>
                        <a:buChar char="•"/>
                      </a:pPr>
                      <a:r>
                        <a:rPr lang="en-US" sz="1800" dirty="0" smtClean="0"/>
                        <a:t>whole apple or apple in pieces</a:t>
                      </a:r>
                    </a:p>
                    <a:p>
                      <a:pPr marL="285750" indent="-285750">
                        <a:lnSpc>
                          <a:spcPct val="100000"/>
                        </a:lnSpc>
                        <a:buFont typeface="Arial" panose="020B0604020202020204" pitchFamily="34" charset="0"/>
                        <a:buChar char="•"/>
                      </a:pPr>
                      <a:r>
                        <a:rPr lang="en-US" sz="1800" dirty="0" smtClean="0"/>
                        <a:t>weight in gram</a:t>
                      </a:r>
                    </a:p>
                    <a:p>
                      <a:pPr marL="285750" indent="-285750">
                        <a:lnSpc>
                          <a:spcPct val="100000"/>
                        </a:lnSpc>
                        <a:buFont typeface="Arial" panose="020B0604020202020204" pitchFamily="34" charset="0"/>
                        <a:buChar char="•"/>
                      </a:pPr>
                      <a:r>
                        <a:rPr lang="en-US" sz="1800" dirty="0" smtClean="0"/>
                        <a:t>temperature</a:t>
                      </a:r>
                    </a:p>
                  </a:txBody>
                  <a:tcPr/>
                </a:tc>
                <a:tc>
                  <a:txBody>
                    <a:bodyPr/>
                    <a:lstStyle/>
                    <a:p>
                      <a:pPr marL="285750" indent="-285750">
                        <a:lnSpc>
                          <a:spcPct val="100000"/>
                        </a:lnSpc>
                        <a:buFont typeface="Arial" panose="020B0604020202020204" pitchFamily="34" charset="0"/>
                        <a:buChar char="•"/>
                      </a:pPr>
                      <a:r>
                        <a:rPr lang="en-US" sz="1800" dirty="0" smtClean="0"/>
                        <a:t>apple variety</a:t>
                      </a:r>
                    </a:p>
                    <a:p>
                      <a:pPr marL="285750" indent="-285750">
                        <a:lnSpc>
                          <a:spcPct val="100000"/>
                        </a:lnSpc>
                        <a:buFont typeface="Arial" panose="020B0604020202020204" pitchFamily="34" charset="0"/>
                        <a:buChar char="•"/>
                      </a:pPr>
                      <a:r>
                        <a:rPr lang="en-US" sz="1800" dirty="0" smtClean="0"/>
                        <a:t>light</a:t>
                      </a:r>
                    </a:p>
                    <a:p>
                      <a:pPr marL="285750" indent="-285750">
                        <a:lnSpc>
                          <a:spcPct val="100000"/>
                        </a:lnSpc>
                        <a:buFont typeface="Arial" panose="020B0604020202020204" pitchFamily="34" charset="0"/>
                        <a:buChar char="•"/>
                      </a:pPr>
                      <a:r>
                        <a:rPr lang="en-US" sz="1800" dirty="0" smtClean="0"/>
                        <a:t>air flow</a:t>
                      </a:r>
                    </a:p>
                    <a:p>
                      <a:pPr marL="285750" indent="-285750">
                        <a:lnSpc>
                          <a:spcPct val="100000"/>
                        </a:lnSpc>
                        <a:buFont typeface="Arial" panose="020B0604020202020204" pitchFamily="34" charset="0"/>
                        <a:buChar char="•"/>
                      </a:pPr>
                      <a:r>
                        <a:rPr lang="en-US" sz="1800" dirty="0" smtClean="0"/>
                        <a:t> initial weight</a:t>
                      </a:r>
                      <a:endParaRPr lang="de-DE" dirty="0"/>
                    </a:p>
                  </a:txBody>
                  <a:tcPr/>
                </a:tc>
              </a:tr>
            </a:tbl>
          </a:graphicData>
        </a:graphic>
      </p:graphicFrame>
    </p:spTree>
    <p:extLst>
      <p:ext uri="{BB962C8B-B14F-4D97-AF65-F5344CB8AC3E}">
        <p14:creationId xmlns:p14="http://schemas.microsoft.com/office/powerpoint/2010/main" val="3132333145"/>
      </p:ext>
    </p:extLst>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hteck 8"/>
          <p:cNvSpPr/>
          <p:nvPr/>
        </p:nvSpPr>
        <p:spPr>
          <a:xfrm>
            <a:off x="0" y="0"/>
            <a:ext cx="9144000" cy="1514475"/>
          </a:xfrm>
          <a:prstGeom prst="rect">
            <a:avLst/>
          </a:prstGeom>
          <a:solidFill>
            <a:schemeClr val="accent4">
              <a:lumMod val="20000"/>
              <a:lumOff val="80000"/>
            </a:schemeClr>
          </a:solidFill>
          <a:ln>
            <a:solidFill>
              <a:srgbClr val="D9D9D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endParaRPr>
          </a:p>
        </p:txBody>
      </p:sp>
      <p:cxnSp>
        <p:nvCxnSpPr>
          <p:cNvPr id="8" name="Gerader Verbinder 7"/>
          <p:cNvCxnSpPr/>
          <p:nvPr/>
        </p:nvCxnSpPr>
        <p:spPr>
          <a:xfrm>
            <a:off x="0" y="1514475"/>
            <a:ext cx="9144000" cy="0"/>
          </a:xfrm>
          <a:prstGeom prst="line">
            <a:avLst/>
          </a:prstGeom>
          <a:ln w="76200">
            <a:solidFill>
              <a:srgbClr val="1F497D"/>
            </a:solidFill>
          </a:ln>
        </p:spPr>
        <p:style>
          <a:lnRef idx="1">
            <a:schemeClr val="accent1"/>
          </a:lnRef>
          <a:fillRef idx="0">
            <a:schemeClr val="accent1"/>
          </a:fillRef>
          <a:effectRef idx="0">
            <a:schemeClr val="accent1"/>
          </a:effectRef>
          <a:fontRef idx="minor">
            <a:schemeClr val="tx1"/>
          </a:fontRef>
        </p:style>
      </p:cxnSp>
      <p:sp>
        <p:nvSpPr>
          <p:cNvPr id="4" name="Titel 3"/>
          <p:cNvSpPr>
            <a:spLocks noGrp="1"/>
          </p:cNvSpPr>
          <p:nvPr>
            <p:ph type="title"/>
          </p:nvPr>
        </p:nvSpPr>
        <p:spPr>
          <a:xfrm>
            <a:off x="1714500" y="279401"/>
            <a:ext cx="5734050" cy="1063624"/>
          </a:xfrm>
        </p:spPr>
        <p:txBody>
          <a:bodyPr/>
          <a:lstStyle/>
          <a:p>
            <a:pPr algn="ctr"/>
            <a:r>
              <a:rPr lang="de-DE" dirty="0" smtClean="0"/>
              <a:t>Definition</a:t>
            </a:r>
            <a:endParaRPr lang="de-DE" dirty="0"/>
          </a:p>
        </p:txBody>
      </p:sp>
      <p:sp>
        <p:nvSpPr>
          <p:cNvPr id="6" name="Rechteck 5"/>
          <p:cNvSpPr/>
          <p:nvPr/>
        </p:nvSpPr>
        <p:spPr>
          <a:xfrm flipH="1" flipV="1">
            <a:off x="0" y="0"/>
            <a:ext cx="9144000" cy="6858000"/>
          </a:xfrm>
          <a:prstGeom prst="rect">
            <a:avLst/>
          </a:prstGeom>
          <a:no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endParaRPr>
          </a:p>
        </p:txBody>
      </p:sp>
      <p:sp>
        <p:nvSpPr>
          <p:cNvPr id="16" name="Textfeld 15"/>
          <p:cNvSpPr txBox="1"/>
          <p:nvPr/>
        </p:nvSpPr>
        <p:spPr>
          <a:xfrm>
            <a:off x="7448550" y="188267"/>
            <a:ext cx="1398140" cy="461665"/>
          </a:xfrm>
          <a:prstGeom prst="rect">
            <a:avLst/>
          </a:prstGeom>
          <a:noFill/>
        </p:spPr>
        <p:txBody>
          <a:bodyPr wrap="none" rtlCol="0">
            <a:spAutoFit/>
          </a:bodyPr>
          <a:lstStyle/>
          <a:p>
            <a:r>
              <a:rPr lang="de-DE" sz="2400" b="1" dirty="0" smtClean="0">
                <a:solidFill>
                  <a:schemeClr val="accent1">
                    <a:lumMod val="50000"/>
                  </a:schemeClr>
                </a:solidFill>
                <a:latin typeface="Arial" panose="020B0604020202020204" pitchFamily="34" charset="0"/>
              </a:rPr>
              <a:t>FaSMEd</a:t>
            </a:r>
            <a:endParaRPr lang="de-DE" sz="2400" b="1" dirty="0">
              <a:solidFill>
                <a:schemeClr val="accent1">
                  <a:lumMod val="50000"/>
                </a:schemeClr>
              </a:solidFill>
              <a:latin typeface="Arial" panose="020B0604020202020204" pitchFamily="34" charset="0"/>
            </a:endParaRPr>
          </a:p>
        </p:txBody>
      </p:sp>
      <p:sp>
        <p:nvSpPr>
          <p:cNvPr id="14" name="Inhaltsplatzhalter 13"/>
          <p:cNvSpPr>
            <a:spLocks noGrp="1"/>
          </p:cNvSpPr>
          <p:nvPr>
            <p:ph idx="1"/>
          </p:nvPr>
        </p:nvSpPr>
        <p:spPr/>
        <p:txBody>
          <a:bodyPr/>
          <a:lstStyle/>
          <a:p>
            <a:pPr marL="0" indent="0">
              <a:buNone/>
            </a:pPr>
            <a:r>
              <a:rPr lang="de-DE" b="1" u="sng" dirty="0" smtClean="0"/>
              <a:t>Initial </a:t>
            </a:r>
            <a:r>
              <a:rPr lang="de-DE" b="1" u="sng" dirty="0" err="1" smtClean="0"/>
              <a:t>conditions</a:t>
            </a:r>
            <a:r>
              <a:rPr lang="de-DE" dirty="0" smtClean="0"/>
              <a:t>:</a:t>
            </a:r>
          </a:p>
          <a:p>
            <a:pPr marL="0" indent="0">
              <a:buNone/>
            </a:pPr>
            <a:r>
              <a:rPr lang="en-US" dirty="0" smtClean="0"/>
              <a:t>An </a:t>
            </a:r>
            <a:r>
              <a:rPr lang="en-US" dirty="0" smtClean="0"/>
              <a:t>initial condition is a condition that exists </a:t>
            </a:r>
            <a:r>
              <a:rPr lang="en-US" dirty="0" smtClean="0"/>
              <a:t>at the beginning of the </a:t>
            </a:r>
            <a:r>
              <a:rPr lang="en-US" dirty="0" smtClean="0"/>
              <a:t>experiment. Only if it stays the same during the whole experiment, you can compare the obtained data later.</a:t>
            </a:r>
          </a:p>
        </p:txBody>
      </p:sp>
      <p:sp>
        <p:nvSpPr>
          <p:cNvPr id="11" name="Pfeil nach rechts 10">
            <a:hlinkClick r:id="" action="ppaction://hlinkshowjump?jump=lastslideviewed"/>
          </p:cNvPr>
          <p:cNvSpPr/>
          <p:nvPr/>
        </p:nvSpPr>
        <p:spPr>
          <a:xfrm rot="10800000">
            <a:off x="7907271" y="5943230"/>
            <a:ext cx="794641" cy="77724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endParaRPr>
          </a:p>
        </p:txBody>
      </p:sp>
      <p:pic>
        <p:nvPicPr>
          <p:cNvPr id="10" name="Grafik 6">
            <a:hlinkClick r:id="rId2" action="ppaction://hlinksldjump"/>
          </p:cNvPr>
          <p:cNvPicPr>
            <a:picLocks noChangeAspect="1"/>
          </p:cNvPicPr>
          <p:nvPr/>
        </p:nvPicPr>
        <p:blipFill>
          <a:blip r:embed="rId3" cstate="print">
            <a:extLst>
              <a:ext uri="{28A0092B-C50C-407E-A947-70E740481C1C}">
                <a14:useLocalDpi xmlns:a14="http://schemas.microsoft.com/office/drawing/2010/main" val="0"/>
              </a:ext>
            </a:extLst>
          </a:blip>
          <a:srcRect r="64638"/>
          <a:stretch>
            <a:fillRect/>
          </a:stretch>
        </p:blipFill>
        <p:spPr bwMode="auto">
          <a:xfrm>
            <a:off x="8197881" y="279401"/>
            <a:ext cx="955644" cy="10636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251710390"/>
      </p:ext>
    </p:extLst>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hteck 8"/>
          <p:cNvSpPr/>
          <p:nvPr/>
        </p:nvSpPr>
        <p:spPr>
          <a:xfrm>
            <a:off x="0" y="0"/>
            <a:ext cx="9144000" cy="1514475"/>
          </a:xfrm>
          <a:prstGeom prst="rect">
            <a:avLst/>
          </a:prstGeom>
          <a:solidFill>
            <a:schemeClr val="accent4">
              <a:lumMod val="20000"/>
              <a:lumOff val="80000"/>
            </a:schemeClr>
          </a:solidFill>
          <a:ln>
            <a:solidFill>
              <a:srgbClr val="D9D9D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endParaRPr>
          </a:p>
        </p:txBody>
      </p:sp>
      <p:cxnSp>
        <p:nvCxnSpPr>
          <p:cNvPr id="8" name="Gerader Verbinder 7"/>
          <p:cNvCxnSpPr/>
          <p:nvPr/>
        </p:nvCxnSpPr>
        <p:spPr>
          <a:xfrm>
            <a:off x="0" y="1514475"/>
            <a:ext cx="9144000" cy="0"/>
          </a:xfrm>
          <a:prstGeom prst="line">
            <a:avLst/>
          </a:prstGeom>
          <a:ln w="76200">
            <a:solidFill>
              <a:srgbClr val="1F497D"/>
            </a:solidFill>
          </a:ln>
        </p:spPr>
        <p:style>
          <a:lnRef idx="1">
            <a:schemeClr val="accent1"/>
          </a:lnRef>
          <a:fillRef idx="0">
            <a:schemeClr val="accent1"/>
          </a:fillRef>
          <a:effectRef idx="0">
            <a:schemeClr val="accent1"/>
          </a:effectRef>
          <a:fontRef idx="minor">
            <a:schemeClr val="tx1"/>
          </a:fontRef>
        </p:style>
      </p:cxnSp>
      <p:sp>
        <p:nvSpPr>
          <p:cNvPr id="4" name="Titel 3"/>
          <p:cNvSpPr>
            <a:spLocks noGrp="1"/>
          </p:cNvSpPr>
          <p:nvPr>
            <p:ph type="title"/>
          </p:nvPr>
        </p:nvSpPr>
        <p:spPr>
          <a:xfrm>
            <a:off x="1714500" y="279401"/>
            <a:ext cx="5734050" cy="1063624"/>
          </a:xfrm>
        </p:spPr>
        <p:txBody>
          <a:bodyPr/>
          <a:lstStyle/>
          <a:p>
            <a:pPr algn="ctr"/>
            <a:r>
              <a:rPr lang="de-DE" dirty="0" smtClean="0"/>
              <a:t>Definition</a:t>
            </a:r>
            <a:endParaRPr lang="de-DE" dirty="0"/>
          </a:p>
        </p:txBody>
      </p:sp>
      <p:sp>
        <p:nvSpPr>
          <p:cNvPr id="6" name="Rechteck 5"/>
          <p:cNvSpPr/>
          <p:nvPr/>
        </p:nvSpPr>
        <p:spPr>
          <a:xfrm flipH="1" flipV="1">
            <a:off x="0" y="0"/>
            <a:ext cx="9144000" cy="6858000"/>
          </a:xfrm>
          <a:prstGeom prst="rect">
            <a:avLst/>
          </a:prstGeom>
          <a:no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endParaRPr>
          </a:p>
        </p:txBody>
      </p:sp>
      <p:sp>
        <p:nvSpPr>
          <p:cNvPr id="16" name="Textfeld 15"/>
          <p:cNvSpPr txBox="1"/>
          <p:nvPr/>
        </p:nvSpPr>
        <p:spPr>
          <a:xfrm>
            <a:off x="7448550" y="188267"/>
            <a:ext cx="1398140" cy="461665"/>
          </a:xfrm>
          <a:prstGeom prst="rect">
            <a:avLst/>
          </a:prstGeom>
          <a:noFill/>
        </p:spPr>
        <p:txBody>
          <a:bodyPr wrap="none" rtlCol="0">
            <a:spAutoFit/>
          </a:bodyPr>
          <a:lstStyle/>
          <a:p>
            <a:r>
              <a:rPr lang="de-DE" sz="2400" b="1" dirty="0" smtClean="0">
                <a:solidFill>
                  <a:schemeClr val="accent1">
                    <a:lumMod val="50000"/>
                  </a:schemeClr>
                </a:solidFill>
                <a:latin typeface="Arial" panose="020B0604020202020204" pitchFamily="34" charset="0"/>
              </a:rPr>
              <a:t>FaSMEd</a:t>
            </a:r>
            <a:endParaRPr lang="de-DE" sz="2400" b="1" dirty="0">
              <a:solidFill>
                <a:schemeClr val="accent1">
                  <a:lumMod val="50000"/>
                </a:schemeClr>
              </a:solidFill>
              <a:latin typeface="Arial" panose="020B0604020202020204" pitchFamily="34" charset="0"/>
            </a:endParaRPr>
          </a:p>
        </p:txBody>
      </p:sp>
      <p:sp>
        <p:nvSpPr>
          <p:cNvPr id="14" name="Inhaltsplatzhalter 13"/>
          <p:cNvSpPr>
            <a:spLocks noGrp="1"/>
          </p:cNvSpPr>
          <p:nvPr>
            <p:ph idx="1"/>
          </p:nvPr>
        </p:nvSpPr>
        <p:spPr>
          <a:xfrm>
            <a:off x="628650" y="1825625"/>
            <a:ext cx="7886700" cy="4688386"/>
          </a:xfrm>
        </p:spPr>
        <p:txBody>
          <a:bodyPr>
            <a:normAutofit/>
          </a:bodyPr>
          <a:lstStyle/>
          <a:p>
            <a:pPr marL="0" indent="0">
              <a:buNone/>
            </a:pPr>
            <a:r>
              <a:rPr lang="en-US" b="1" u="sng" dirty="0"/>
              <a:t>A</a:t>
            </a:r>
            <a:r>
              <a:rPr lang="en-US" b="1" u="sng" dirty="0" smtClean="0"/>
              <a:t>xis</a:t>
            </a:r>
            <a:r>
              <a:rPr lang="en-US" dirty="0" smtClean="0"/>
              <a:t>:</a:t>
            </a:r>
          </a:p>
          <a:p>
            <a:pPr marL="0" indent="0">
              <a:buNone/>
            </a:pPr>
            <a:r>
              <a:rPr lang="en-US" dirty="0" smtClean="0"/>
              <a:t>An axis is a long line which helps to identify the positions of points.</a:t>
            </a:r>
          </a:p>
          <a:p>
            <a:pPr marL="0" indent="0">
              <a:buNone/>
            </a:pPr>
            <a:endParaRPr lang="en-US" sz="2000" dirty="0" smtClean="0"/>
          </a:p>
          <a:p>
            <a:pPr marL="0" indent="0">
              <a:buNone/>
            </a:pPr>
            <a:r>
              <a:rPr lang="en-US" sz="2000" dirty="0" smtClean="0"/>
              <a:t>A </a:t>
            </a:r>
            <a:r>
              <a:rPr lang="en-US" sz="2000" b="1" dirty="0" smtClean="0"/>
              <a:t>horizontal</a:t>
            </a:r>
            <a:r>
              <a:rPr lang="en-US" sz="2000" dirty="0" smtClean="0"/>
              <a:t> axis is drawn from left to right.</a:t>
            </a:r>
          </a:p>
          <a:p>
            <a:pPr marL="0" indent="0">
              <a:buNone/>
            </a:pPr>
            <a:endParaRPr lang="en-US" sz="2000" dirty="0" smtClean="0"/>
          </a:p>
          <a:p>
            <a:pPr marL="0" indent="0">
              <a:buNone/>
            </a:pPr>
            <a:endParaRPr lang="en-US" sz="2000" dirty="0" smtClean="0"/>
          </a:p>
          <a:p>
            <a:pPr marL="0" indent="0">
              <a:buNone/>
            </a:pPr>
            <a:r>
              <a:rPr lang="en-US" sz="2000" dirty="0" smtClean="0"/>
              <a:t>A </a:t>
            </a:r>
            <a:r>
              <a:rPr lang="en-US" sz="2000" b="1" dirty="0" smtClean="0"/>
              <a:t>vertical</a:t>
            </a:r>
            <a:r>
              <a:rPr lang="en-US" sz="2000" dirty="0" smtClean="0"/>
              <a:t> axis is drawn from the bottom up.</a:t>
            </a:r>
          </a:p>
          <a:p>
            <a:pPr marL="0" indent="0">
              <a:buNone/>
            </a:pPr>
            <a:endParaRPr lang="en-US" dirty="0" smtClean="0"/>
          </a:p>
          <a:p>
            <a:pPr marL="0" indent="0">
              <a:buNone/>
            </a:pPr>
            <a:r>
              <a:rPr lang="en-US" sz="1600" dirty="0" smtClean="0"/>
              <a:t>A line graph consists of a horizontal and a vertical axis. The point on the intersection of both axes is </a:t>
            </a:r>
            <a:r>
              <a:rPr lang="en-US" sz="1600" b="1" dirty="0" smtClean="0"/>
              <a:t>zero</a:t>
            </a:r>
            <a:r>
              <a:rPr lang="en-US" sz="1600" dirty="0" smtClean="0"/>
              <a:t>.</a:t>
            </a:r>
            <a:endParaRPr lang="en-US" sz="1600" dirty="0"/>
          </a:p>
        </p:txBody>
      </p:sp>
      <p:cxnSp>
        <p:nvCxnSpPr>
          <p:cNvPr id="3" name="Gerade Verbindung mit Pfeil 2"/>
          <p:cNvCxnSpPr/>
          <p:nvPr/>
        </p:nvCxnSpPr>
        <p:spPr>
          <a:xfrm>
            <a:off x="7669455" y="3805646"/>
            <a:ext cx="1056852" cy="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13" name="Gerade Verbindung mit Pfeil 12"/>
          <p:cNvCxnSpPr/>
          <p:nvPr/>
        </p:nvCxnSpPr>
        <p:spPr>
          <a:xfrm flipH="1" flipV="1">
            <a:off x="7837714" y="4439632"/>
            <a:ext cx="8709" cy="1010192"/>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11" name="Pfeil nach rechts 10">
            <a:hlinkClick r:id="" action="ppaction://hlinkshowjump?jump=lastslideviewed"/>
          </p:cNvPr>
          <p:cNvSpPr/>
          <p:nvPr/>
        </p:nvSpPr>
        <p:spPr>
          <a:xfrm rot="10800000">
            <a:off x="8040621" y="5943230"/>
            <a:ext cx="794641" cy="77724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endParaRPr>
          </a:p>
        </p:txBody>
      </p:sp>
      <p:pic>
        <p:nvPicPr>
          <p:cNvPr id="17" name="Grafik 6">
            <a:hlinkClick r:id="rId2" action="ppaction://hlinksldjump"/>
          </p:cNvPr>
          <p:cNvPicPr>
            <a:picLocks noChangeAspect="1"/>
          </p:cNvPicPr>
          <p:nvPr/>
        </p:nvPicPr>
        <p:blipFill>
          <a:blip r:embed="rId3" cstate="print">
            <a:extLst>
              <a:ext uri="{28A0092B-C50C-407E-A947-70E740481C1C}">
                <a14:useLocalDpi xmlns:a14="http://schemas.microsoft.com/office/drawing/2010/main" val="0"/>
              </a:ext>
            </a:extLst>
          </a:blip>
          <a:srcRect r="64638"/>
          <a:stretch>
            <a:fillRect/>
          </a:stretch>
        </p:blipFill>
        <p:spPr bwMode="auto">
          <a:xfrm>
            <a:off x="8197881" y="279401"/>
            <a:ext cx="955644" cy="10636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92693173"/>
      </p:ext>
    </p:extLst>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hteck 8"/>
          <p:cNvSpPr/>
          <p:nvPr/>
        </p:nvSpPr>
        <p:spPr>
          <a:xfrm>
            <a:off x="0" y="0"/>
            <a:ext cx="9144000" cy="1514475"/>
          </a:xfrm>
          <a:prstGeom prst="rect">
            <a:avLst/>
          </a:prstGeom>
          <a:solidFill>
            <a:schemeClr val="accent4">
              <a:lumMod val="20000"/>
              <a:lumOff val="80000"/>
            </a:schemeClr>
          </a:solidFill>
          <a:ln>
            <a:solidFill>
              <a:srgbClr val="D9D9D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endParaRPr>
          </a:p>
        </p:txBody>
      </p:sp>
      <p:cxnSp>
        <p:nvCxnSpPr>
          <p:cNvPr id="8" name="Gerader Verbinder 7"/>
          <p:cNvCxnSpPr/>
          <p:nvPr/>
        </p:nvCxnSpPr>
        <p:spPr>
          <a:xfrm>
            <a:off x="0" y="1514475"/>
            <a:ext cx="9144000" cy="0"/>
          </a:xfrm>
          <a:prstGeom prst="line">
            <a:avLst/>
          </a:prstGeom>
          <a:ln w="76200">
            <a:solidFill>
              <a:srgbClr val="1F497D"/>
            </a:solidFill>
          </a:ln>
        </p:spPr>
        <p:style>
          <a:lnRef idx="1">
            <a:schemeClr val="accent1"/>
          </a:lnRef>
          <a:fillRef idx="0">
            <a:schemeClr val="accent1"/>
          </a:fillRef>
          <a:effectRef idx="0">
            <a:schemeClr val="accent1"/>
          </a:effectRef>
          <a:fontRef idx="minor">
            <a:schemeClr val="tx1"/>
          </a:fontRef>
        </p:style>
      </p:cxnSp>
      <p:sp>
        <p:nvSpPr>
          <p:cNvPr id="4" name="Titel 3"/>
          <p:cNvSpPr>
            <a:spLocks noGrp="1"/>
          </p:cNvSpPr>
          <p:nvPr>
            <p:ph type="title"/>
          </p:nvPr>
        </p:nvSpPr>
        <p:spPr>
          <a:xfrm>
            <a:off x="1714500" y="279401"/>
            <a:ext cx="5734050" cy="1063624"/>
          </a:xfrm>
        </p:spPr>
        <p:txBody>
          <a:bodyPr/>
          <a:lstStyle/>
          <a:p>
            <a:pPr algn="ctr"/>
            <a:r>
              <a:rPr lang="de-DE" dirty="0" smtClean="0"/>
              <a:t>Definition</a:t>
            </a:r>
            <a:endParaRPr lang="de-DE" dirty="0"/>
          </a:p>
        </p:txBody>
      </p:sp>
      <p:sp>
        <p:nvSpPr>
          <p:cNvPr id="6" name="Rechteck 5"/>
          <p:cNvSpPr/>
          <p:nvPr/>
        </p:nvSpPr>
        <p:spPr>
          <a:xfrm flipH="1" flipV="1">
            <a:off x="0" y="0"/>
            <a:ext cx="9144000" cy="6858000"/>
          </a:xfrm>
          <a:prstGeom prst="rect">
            <a:avLst/>
          </a:prstGeom>
          <a:no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endParaRPr>
          </a:p>
        </p:txBody>
      </p:sp>
      <p:sp>
        <p:nvSpPr>
          <p:cNvPr id="16" name="Textfeld 15"/>
          <p:cNvSpPr txBox="1"/>
          <p:nvPr/>
        </p:nvSpPr>
        <p:spPr>
          <a:xfrm>
            <a:off x="7448550" y="188267"/>
            <a:ext cx="1398140" cy="461665"/>
          </a:xfrm>
          <a:prstGeom prst="rect">
            <a:avLst/>
          </a:prstGeom>
          <a:noFill/>
        </p:spPr>
        <p:txBody>
          <a:bodyPr wrap="none" rtlCol="0">
            <a:spAutoFit/>
          </a:bodyPr>
          <a:lstStyle/>
          <a:p>
            <a:r>
              <a:rPr lang="de-DE" sz="2400" b="1" dirty="0" smtClean="0">
                <a:solidFill>
                  <a:schemeClr val="accent1">
                    <a:lumMod val="50000"/>
                  </a:schemeClr>
                </a:solidFill>
                <a:latin typeface="Arial" panose="020B0604020202020204" pitchFamily="34" charset="0"/>
              </a:rPr>
              <a:t>FaSMEd</a:t>
            </a:r>
            <a:endParaRPr lang="de-DE" sz="2400" b="1" dirty="0">
              <a:solidFill>
                <a:schemeClr val="accent1">
                  <a:lumMod val="50000"/>
                </a:schemeClr>
              </a:solidFill>
              <a:latin typeface="Arial" panose="020B0604020202020204" pitchFamily="34" charset="0"/>
            </a:endParaRPr>
          </a:p>
        </p:txBody>
      </p:sp>
      <p:sp>
        <p:nvSpPr>
          <p:cNvPr id="14" name="Inhaltsplatzhalter 13"/>
          <p:cNvSpPr>
            <a:spLocks noGrp="1"/>
          </p:cNvSpPr>
          <p:nvPr>
            <p:ph idx="1"/>
          </p:nvPr>
        </p:nvSpPr>
        <p:spPr>
          <a:xfrm>
            <a:off x="628650" y="1825625"/>
            <a:ext cx="7886700" cy="4688386"/>
          </a:xfrm>
        </p:spPr>
        <p:txBody>
          <a:bodyPr>
            <a:normAutofit/>
          </a:bodyPr>
          <a:lstStyle/>
          <a:p>
            <a:pPr marL="0" indent="0">
              <a:buNone/>
            </a:pPr>
            <a:r>
              <a:rPr lang="en-US" sz="1800" b="1" dirty="0" smtClean="0"/>
              <a:t>Hint:</a:t>
            </a:r>
          </a:p>
          <a:p>
            <a:pPr marL="0" indent="0">
              <a:buNone/>
            </a:pPr>
            <a:r>
              <a:rPr lang="en-US" sz="1800" dirty="0" smtClean="0"/>
              <a:t>Here you can see a blank chart, in which the </a:t>
            </a:r>
            <a:r>
              <a:rPr lang="en-US" sz="1800" dirty="0" smtClean="0">
                <a:solidFill>
                  <a:srgbClr val="FF0000"/>
                </a:solidFill>
              </a:rPr>
              <a:t>point ( 0 / 280 ) </a:t>
            </a:r>
            <a:r>
              <a:rPr lang="en-US" sz="1800" dirty="0" smtClean="0"/>
              <a:t>is drawn.</a:t>
            </a:r>
          </a:p>
          <a:p>
            <a:pPr marL="0" indent="0">
              <a:buNone/>
            </a:pPr>
            <a:endParaRPr lang="de-DE" sz="1400" dirty="0"/>
          </a:p>
          <a:p>
            <a:pPr marL="0" indent="0">
              <a:buNone/>
            </a:pPr>
            <a:endParaRPr lang="de-DE" sz="1400" dirty="0" smtClean="0"/>
          </a:p>
          <a:p>
            <a:pPr marL="0" indent="0">
              <a:buNone/>
            </a:pPr>
            <a:endParaRPr lang="de-DE" sz="1400" dirty="0" smtClean="0"/>
          </a:p>
        </p:txBody>
      </p:sp>
      <p:graphicFrame>
        <p:nvGraphicFramePr>
          <p:cNvPr id="19" name="Diagramm 18"/>
          <p:cNvGraphicFramePr/>
          <p:nvPr>
            <p:extLst>
              <p:ext uri="{D42A27DB-BD31-4B8C-83A1-F6EECF244321}">
                <p14:modId xmlns:p14="http://schemas.microsoft.com/office/powerpoint/2010/main" val="2045159188"/>
              </p:ext>
            </p:extLst>
          </p:nvPr>
        </p:nvGraphicFramePr>
        <p:xfrm>
          <a:off x="2276203" y="3074034"/>
          <a:ext cx="4800871" cy="2812961"/>
        </p:xfrm>
        <a:graphic>
          <a:graphicData uri="http://schemas.openxmlformats.org/drawingml/2006/chart">
            <c:chart xmlns:c="http://schemas.openxmlformats.org/drawingml/2006/chart" xmlns:r="http://schemas.openxmlformats.org/officeDocument/2006/relationships" r:id="rId2"/>
          </a:graphicData>
        </a:graphic>
      </p:graphicFrame>
      <p:cxnSp>
        <p:nvCxnSpPr>
          <p:cNvPr id="20" name="Gerade Verbindung mit Pfeil 19"/>
          <p:cNvCxnSpPr/>
          <p:nvPr/>
        </p:nvCxnSpPr>
        <p:spPr>
          <a:xfrm flipV="1">
            <a:off x="2249533" y="5524500"/>
            <a:ext cx="5608592" cy="4763"/>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cxnSp>
        <p:nvCxnSpPr>
          <p:cNvPr id="22" name="Gerade Verbindung mit Pfeil 21"/>
          <p:cNvCxnSpPr/>
          <p:nvPr/>
        </p:nvCxnSpPr>
        <p:spPr>
          <a:xfrm flipH="1" flipV="1">
            <a:off x="2725792" y="2938463"/>
            <a:ext cx="1" cy="2913605"/>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sp>
        <p:nvSpPr>
          <p:cNvPr id="12" name="Pfeil nach rechts 11">
            <a:hlinkClick r:id="" action="ppaction://hlinkshowjump?jump=lastslideviewed"/>
          </p:cNvPr>
          <p:cNvSpPr/>
          <p:nvPr/>
        </p:nvSpPr>
        <p:spPr>
          <a:xfrm rot="10800000">
            <a:off x="7907271" y="5943230"/>
            <a:ext cx="794641" cy="77724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endParaRPr>
          </a:p>
        </p:txBody>
      </p:sp>
      <p:pic>
        <p:nvPicPr>
          <p:cNvPr id="13" name="Grafik 6">
            <a:hlinkClick r:id="rId3" action="ppaction://hlinksldjump"/>
          </p:cNvPr>
          <p:cNvPicPr>
            <a:picLocks noChangeAspect="1"/>
          </p:cNvPicPr>
          <p:nvPr/>
        </p:nvPicPr>
        <p:blipFill>
          <a:blip r:embed="rId4" cstate="print">
            <a:extLst>
              <a:ext uri="{28A0092B-C50C-407E-A947-70E740481C1C}">
                <a14:useLocalDpi xmlns:a14="http://schemas.microsoft.com/office/drawing/2010/main" val="0"/>
              </a:ext>
            </a:extLst>
          </a:blip>
          <a:srcRect r="64638"/>
          <a:stretch>
            <a:fillRect/>
          </a:stretch>
        </p:blipFill>
        <p:spPr bwMode="auto">
          <a:xfrm>
            <a:off x="8197881" y="279401"/>
            <a:ext cx="955644" cy="10636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412518223"/>
      </p:ext>
    </p:extLst>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628650" y="365126"/>
            <a:ext cx="7886700" cy="2619374"/>
          </a:xfrm>
        </p:spPr>
        <p:txBody>
          <a:bodyPr>
            <a:normAutofit/>
          </a:bodyPr>
          <a:lstStyle/>
          <a:p>
            <a:pPr algn="ctr"/>
            <a:r>
              <a:rPr lang="en-US" dirty="0" smtClean="0"/>
              <a:t>Congratulations! </a:t>
            </a:r>
            <a:br>
              <a:rPr lang="en-US" dirty="0" smtClean="0"/>
            </a:br>
            <a:r>
              <a:rPr lang="en-US" dirty="0" smtClean="0"/>
              <a:t>You have completed the task successfully!</a:t>
            </a:r>
            <a:endParaRPr lang="en-US" dirty="0"/>
          </a:p>
        </p:txBody>
      </p:sp>
      <p:pic>
        <p:nvPicPr>
          <p:cNvPr id="4" name="Grafik 6">
            <a:hlinkClick r:id="rId2" action="ppaction://hlinksldjump"/>
          </p:cNvPr>
          <p:cNvPicPr>
            <a:picLocks noChangeAspect="1"/>
          </p:cNvPicPr>
          <p:nvPr/>
        </p:nvPicPr>
        <p:blipFill>
          <a:blip r:embed="rId3" cstate="print">
            <a:extLst>
              <a:ext uri="{28A0092B-C50C-407E-A947-70E740481C1C}">
                <a14:useLocalDpi xmlns:a14="http://schemas.microsoft.com/office/drawing/2010/main" val="0"/>
              </a:ext>
            </a:extLst>
          </a:blip>
          <a:srcRect r="64638"/>
          <a:stretch>
            <a:fillRect/>
          </a:stretch>
        </p:blipFill>
        <p:spPr bwMode="auto">
          <a:xfrm>
            <a:off x="8197881" y="279401"/>
            <a:ext cx="955644" cy="10636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 name="Picture 2" descr="http://www.publicdomainpictures.net/pictures/60000/velka/streamers-ribbons-colorful-clipart.jpg"/>
          <p:cNvPicPr>
            <a:picLocks noChangeAspect="1" noChangeArrowheads="1"/>
          </p:cNvPicPr>
          <p:nvPr/>
        </p:nvPicPr>
        <p:blipFill rotWithShape="1">
          <a:blip r:embed="rId4" cstate="print">
            <a:extLst>
              <a:ext uri="{28A0092B-C50C-407E-A947-70E740481C1C}">
                <a14:useLocalDpi xmlns:a14="http://schemas.microsoft.com/office/drawing/2010/main" val="0"/>
              </a:ext>
            </a:extLst>
          </a:blip>
          <a:srcRect b="29740"/>
          <a:stretch/>
        </p:blipFill>
        <p:spPr bwMode="auto">
          <a:xfrm rot="10800000">
            <a:off x="2385169" y="3257550"/>
            <a:ext cx="4830861" cy="36004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7794317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hteck 8"/>
          <p:cNvSpPr/>
          <p:nvPr/>
        </p:nvSpPr>
        <p:spPr>
          <a:xfrm>
            <a:off x="0" y="0"/>
            <a:ext cx="9144000" cy="1514475"/>
          </a:xfrm>
          <a:prstGeom prst="rect">
            <a:avLst/>
          </a:prstGeom>
          <a:solidFill>
            <a:srgbClr val="D9D9D9"/>
          </a:solidFill>
          <a:ln>
            <a:solidFill>
              <a:srgbClr val="D9D9D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endParaRPr>
          </a:p>
        </p:txBody>
      </p:sp>
      <p:cxnSp>
        <p:nvCxnSpPr>
          <p:cNvPr id="8" name="Gerader Verbinder 7"/>
          <p:cNvCxnSpPr/>
          <p:nvPr/>
        </p:nvCxnSpPr>
        <p:spPr>
          <a:xfrm>
            <a:off x="0" y="1514475"/>
            <a:ext cx="9144000" cy="0"/>
          </a:xfrm>
          <a:prstGeom prst="line">
            <a:avLst/>
          </a:prstGeom>
          <a:ln w="76200">
            <a:solidFill>
              <a:srgbClr val="1F497D"/>
            </a:solidFill>
          </a:ln>
        </p:spPr>
        <p:style>
          <a:lnRef idx="1">
            <a:schemeClr val="accent1"/>
          </a:lnRef>
          <a:fillRef idx="0">
            <a:schemeClr val="accent1"/>
          </a:fillRef>
          <a:effectRef idx="0">
            <a:schemeClr val="accent1"/>
          </a:effectRef>
          <a:fontRef idx="minor">
            <a:schemeClr val="tx1"/>
          </a:fontRef>
        </p:style>
      </p:cxnSp>
      <p:sp>
        <p:nvSpPr>
          <p:cNvPr id="4" name="Titel 3"/>
          <p:cNvSpPr>
            <a:spLocks noGrp="1"/>
          </p:cNvSpPr>
          <p:nvPr>
            <p:ph type="title"/>
          </p:nvPr>
        </p:nvSpPr>
        <p:spPr>
          <a:xfrm>
            <a:off x="1714500" y="279401"/>
            <a:ext cx="5734050" cy="1063624"/>
          </a:xfrm>
        </p:spPr>
        <p:txBody>
          <a:bodyPr>
            <a:noAutofit/>
          </a:bodyPr>
          <a:lstStyle/>
          <a:p>
            <a:pPr algn="ctr">
              <a:spcAft>
                <a:spcPts val="0"/>
              </a:spcAft>
            </a:pPr>
            <a:r>
              <a:rPr lang="de-DE" sz="3200" b="1" dirty="0">
                <a:solidFill>
                  <a:srgbClr val="76923C"/>
                </a:solidFill>
                <a:ea typeface="MS Mincho" panose="02020609040205080304" pitchFamily="49" charset="-128"/>
                <a:cs typeface="Times New Roman" panose="02020603050405020304" pitchFamily="18" charset="0"/>
              </a:rPr>
              <a:t>EXPERIMENT</a:t>
            </a:r>
            <a:r>
              <a:rPr lang="de-DE" sz="3200" dirty="0">
                <a:ea typeface="MS Mincho" panose="02020609040205080304" pitchFamily="49" charset="-128"/>
                <a:cs typeface="Times New Roman" panose="02020603050405020304" pitchFamily="18" charset="0"/>
              </a:rPr>
              <a:t/>
            </a:r>
            <a:br>
              <a:rPr lang="de-DE" sz="3200" dirty="0">
                <a:ea typeface="MS Mincho" panose="02020609040205080304" pitchFamily="49" charset="-128"/>
                <a:cs typeface="Times New Roman" panose="02020603050405020304" pitchFamily="18" charset="0"/>
              </a:rPr>
            </a:br>
            <a:r>
              <a:rPr lang="de-DE" sz="2800" b="1" dirty="0" err="1" smtClean="0">
                <a:solidFill>
                  <a:srgbClr val="000000"/>
                </a:solidFill>
                <a:ea typeface="MS Mincho" panose="02020609040205080304" pitchFamily="49" charset="-128"/>
                <a:cs typeface="Times New Roman" panose="02020603050405020304" pitchFamily="18" charset="0"/>
              </a:rPr>
              <a:t>What</a:t>
            </a:r>
            <a:r>
              <a:rPr lang="de-DE" sz="2800" b="1" dirty="0" smtClean="0">
                <a:solidFill>
                  <a:srgbClr val="000000"/>
                </a:solidFill>
                <a:ea typeface="MS Mincho" panose="02020609040205080304" pitchFamily="49" charset="-128"/>
                <a:cs typeface="Times New Roman" panose="02020603050405020304" pitchFamily="18" charset="0"/>
              </a:rPr>
              <a:t> do I </a:t>
            </a:r>
            <a:r>
              <a:rPr lang="de-DE" sz="2800" b="1" dirty="0" err="1" smtClean="0">
                <a:solidFill>
                  <a:srgbClr val="000000"/>
                </a:solidFill>
                <a:ea typeface="MS Mincho" panose="02020609040205080304" pitchFamily="49" charset="-128"/>
                <a:cs typeface="Times New Roman" panose="02020603050405020304" pitchFamily="18" charset="0"/>
              </a:rPr>
              <a:t>want</a:t>
            </a:r>
            <a:r>
              <a:rPr lang="de-DE" sz="2800" b="1" dirty="0" smtClean="0">
                <a:solidFill>
                  <a:srgbClr val="000000"/>
                </a:solidFill>
                <a:ea typeface="MS Mincho" panose="02020609040205080304" pitchFamily="49" charset="-128"/>
                <a:cs typeface="Times New Roman" panose="02020603050405020304" pitchFamily="18" charset="0"/>
              </a:rPr>
              <a:t> </a:t>
            </a:r>
            <a:r>
              <a:rPr lang="de-DE" sz="2800" b="1" dirty="0" err="1" smtClean="0">
                <a:solidFill>
                  <a:srgbClr val="000000"/>
                </a:solidFill>
                <a:ea typeface="MS Mincho" panose="02020609040205080304" pitchFamily="49" charset="-128"/>
                <a:cs typeface="Times New Roman" panose="02020603050405020304" pitchFamily="18" charset="0"/>
              </a:rPr>
              <a:t>to</a:t>
            </a:r>
            <a:r>
              <a:rPr lang="de-DE" sz="2800" b="1" dirty="0" smtClean="0">
                <a:solidFill>
                  <a:srgbClr val="000000"/>
                </a:solidFill>
                <a:ea typeface="MS Mincho" panose="02020609040205080304" pitchFamily="49" charset="-128"/>
                <a:cs typeface="Times New Roman" panose="02020603050405020304" pitchFamily="18" charset="0"/>
              </a:rPr>
              <a:t> </a:t>
            </a:r>
            <a:r>
              <a:rPr lang="de-DE" sz="2800" b="1" dirty="0" err="1" smtClean="0">
                <a:solidFill>
                  <a:srgbClr val="000000"/>
                </a:solidFill>
                <a:ea typeface="MS Mincho" panose="02020609040205080304" pitchFamily="49" charset="-128"/>
                <a:cs typeface="Times New Roman" panose="02020603050405020304" pitchFamily="18" charset="0"/>
              </a:rPr>
              <a:t>observe</a:t>
            </a:r>
            <a:r>
              <a:rPr lang="de-DE" sz="2800" b="1" dirty="0" smtClean="0">
                <a:solidFill>
                  <a:srgbClr val="000000"/>
                </a:solidFill>
                <a:ea typeface="MS Mincho" panose="02020609040205080304" pitchFamily="49" charset="-128"/>
                <a:cs typeface="Times New Roman" panose="02020603050405020304" pitchFamily="18" charset="0"/>
              </a:rPr>
              <a:t>?</a:t>
            </a:r>
            <a:endParaRPr lang="de-DE" sz="2800" dirty="0"/>
          </a:p>
        </p:txBody>
      </p:sp>
      <p:sp>
        <p:nvSpPr>
          <p:cNvPr id="6" name="Rechteck 5"/>
          <p:cNvSpPr/>
          <p:nvPr/>
        </p:nvSpPr>
        <p:spPr>
          <a:xfrm flipH="1" flipV="1">
            <a:off x="0" y="0"/>
            <a:ext cx="9144000" cy="6858000"/>
          </a:xfrm>
          <a:prstGeom prst="rect">
            <a:avLst/>
          </a:prstGeom>
          <a:no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endParaRPr>
          </a:p>
        </p:txBody>
      </p:sp>
      <p:sp>
        <p:nvSpPr>
          <p:cNvPr id="10" name="Textfeld 9"/>
          <p:cNvSpPr txBox="1"/>
          <p:nvPr/>
        </p:nvSpPr>
        <p:spPr>
          <a:xfrm>
            <a:off x="333375" y="419100"/>
            <a:ext cx="1033653" cy="707886"/>
          </a:xfrm>
          <a:prstGeom prst="rect">
            <a:avLst/>
          </a:prstGeom>
          <a:noFill/>
        </p:spPr>
        <p:txBody>
          <a:bodyPr wrap="square" rtlCol="0">
            <a:spAutoFit/>
          </a:bodyPr>
          <a:lstStyle/>
          <a:p>
            <a:r>
              <a:rPr lang="de-DE" sz="4000" b="1" dirty="0" smtClean="0">
                <a:solidFill>
                  <a:schemeClr val="accent2"/>
                </a:solidFill>
                <a:latin typeface="Arial" panose="020B0604020202020204" pitchFamily="34" charset="0"/>
              </a:rPr>
              <a:t>A3</a:t>
            </a:r>
            <a:endParaRPr lang="de-DE" sz="4000" b="1" dirty="0">
              <a:solidFill>
                <a:schemeClr val="accent2"/>
              </a:solidFill>
              <a:latin typeface="Arial" panose="020B0604020202020204" pitchFamily="34" charset="0"/>
            </a:endParaRPr>
          </a:p>
        </p:txBody>
      </p:sp>
      <p:sp>
        <p:nvSpPr>
          <p:cNvPr id="16" name="Textfeld 15"/>
          <p:cNvSpPr txBox="1"/>
          <p:nvPr/>
        </p:nvSpPr>
        <p:spPr>
          <a:xfrm>
            <a:off x="7448550" y="188267"/>
            <a:ext cx="1398140" cy="461665"/>
          </a:xfrm>
          <a:prstGeom prst="rect">
            <a:avLst/>
          </a:prstGeom>
          <a:noFill/>
        </p:spPr>
        <p:txBody>
          <a:bodyPr wrap="none" rtlCol="0">
            <a:spAutoFit/>
          </a:bodyPr>
          <a:lstStyle/>
          <a:p>
            <a:r>
              <a:rPr lang="de-DE" sz="2400" b="1" dirty="0" smtClean="0">
                <a:solidFill>
                  <a:schemeClr val="accent1">
                    <a:lumMod val="50000"/>
                  </a:schemeClr>
                </a:solidFill>
                <a:latin typeface="Arial" panose="020B0604020202020204" pitchFamily="34" charset="0"/>
              </a:rPr>
              <a:t>FaSMEd</a:t>
            </a:r>
            <a:endParaRPr lang="de-DE" sz="2400" b="1" dirty="0">
              <a:solidFill>
                <a:schemeClr val="accent1">
                  <a:lumMod val="50000"/>
                </a:schemeClr>
              </a:solidFill>
              <a:latin typeface="Arial" panose="020B0604020202020204" pitchFamily="34" charset="0"/>
            </a:endParaRPr>
          </a:p>
        </p:txBody>
      </p:sp>
      <p:sp>
        <p:nvSpPr>
          <p:cNvPr id="11" name="Inhaltsplatzhalter 13"/>
          <p:cNvSpPr>
            <a:spLocks noGrp="1"/>
          </p:cNvSpPr>
          <p:nvPr>
            <p:ph idx="1"/>
          </p:nvPr>
        </p:nvSpPr>
        <p:spPr>
          <a:xfrm>
            <a:off x="333374" y="1730514"/>
            <a:ext cx="8463154" cy="4761726"/>
          </a:xfrm>
        </p:spPr>
        <p:txBody>
          <a:bodyPr>
            <a:normAutofit/>
          </a:bodyPr>
          <a:lstStyle/>
          <a:p>
            <a:pPr marL="0" indent="0">
              <a:lnSpc>
                <a:spcPct val="150000"/>
              </a:lnSpc>
              <a:buNone/>
            </a:pPr>
            <a:r>
              <a:rPr lang="de-DE" sz="2000" dirty="0" err="1" smtClean="0">
                <a:ea typeface="MS Mincho" panose="02020609040205080304" pitchFamily="49" charset="-128"/>
                <a:cs typeface="Times New Roman" panose="02020603050405020304" pitchFamily="18" charset="0"/>
              </a:rPr>
              <a:t>You</a:t>
            </a:r>
            <a:r>
              <a:rPr lang="de-DE" sz="2000" dirty="0" smtClean="0">
                <a:ea typeface="MS Mincho" panose="02020609040205080304" pitchFamily="49" charset="-128"/>
                <a:cs typeface="Times New Roman" panose="02020603050405020304" pitchFamily="18" charset="0"/>
              </a:rPr>
              <a:t> </a:t>
            </a:r>
            <a:r>
              <a:rPr lang="de-DE" sz="2000" dirty="0" err="1" smtClean="0">
                <a:ea typeface="MS Mincho" panose="02020609040205080304" pitchFamily="49" charset="-128"/>
                <a:cs typeface="Times New Roman" panose="02020603050405020304" pitchFamily="18" charset="0"/>
              </a:rPr>
              <a:t>now</a:t>
            </a:r>
            <a:r>
              <a:rPr lang="de-DE" sz="2000" dirty="0" smtClean="0">
                <a:ea typeface="MS Mincho" panose="02020609040205080304" pitchFamily="49" charset="-128"/>
                <a:cs typeface="Times New Roman" panose="02020603050405020304" pitchFamily="18" charset="0"/>
              </a:rPr>
              <a:t> </a:t>
            </a:r>
            <a:r>
              <a:rPr lang="de-DE" sz="2000" dirty="0" err="1" smtClean="0">
                <a:ea typeface="MS Mincho" panose="02020609040205080304" pitchFamily="49" charset="-128"/>
                <a:cs typeface="Times New Roman" panose="02020603050405020304" pitchFamily="18" charset="0"/>
              </a:rPr>
              <a:t>have</a:t>
            </a:r>
            <a:r>
              <a:rPr lang="de-DE" sz="2000" dirty="0" smtClean="0">
                <a:ea typeface="MS Mincho" panose="02020609040205080304" pitchFamily="49" charset="-128"/>
                <a:cs typeface="Times New Roman" panose="02020603050405020304" pitchFamily="18" charset="0"/>
              </a:rPr>
              <a:t> </a:t>
            </a:r>
            <a:r>
              <a:rPr lang="de-DE" sz="2000" dirty="0" err="1" smtClean="0">
                <a:ea typeface="MS Mincho" panose="02020609040205080304" pitchFamily="49" charset="-128"/>
                <a:cs typeface="Times New Roman" panose="02020603050405020304" pitchFamily="18" charset="0"/>
              </a:rPr>
              <a:t>two</a:t>
            </a:r>
            <a:r>
              <a:rPr lang="de-DE" sz="2000" dirty="0" smtClean="0">
                <a:ea typeface="MS Mincho" panose="02020609040205080304" pitchFamily="49" charset="-128"/>
                <a:cs typeface="Times New Roman" panose="02020603050405020304" pitchFamily="18" charset="0"/>
              </a:rPr>
              <a:t> </a:t>
            </a:r>
            <a:r>
              <a:rPr lang="de-DE" sz="2000" dirty="0" smtClean="0">
                <a:ea typeface="MS Mincho" panose="02020609040205080304" pitchFamily="49" charset="-128"/>
                <a:cs typeface="Times New Roman" panose="02020603050405020304" pitchFamily="18" charset="0"/>
                <a:hlinkClick r:id="rId2" action="ppaction://hlinksldjump"/>
              </a:rPr>
              <a:t>experimental </a:t>
            </a:r>
            <a:r>
              <a:rPr lang="de-DE" sz="2000" dirty="0" err="1" smtClean="0">
                <a:ea typeface="MS Mincho" panose="02020609040205080304" pitchFamily="49" charset="-128"/>
                <a:cs typeface="Times New Roman" panose="02020603050405020304" pitchFamily="18" charset="0"/>
                <a:hlinkClick r:id="rId2" action="ppaction://hlinksldjump"/>
              </a:rPr>
              <a:t>approaches</a:t>
            </a:r>
            <a:r>
              <a:rPr lang="de-DE" sz="2000" dirty="0" smtClean="0">
                <a:ea typeface="MS Mincho" panose="02020609040205080304" pitchFamily="49" charset="-128"/>
                <a:cs typeface="Times New Roman" panose="02020603050405020304" pitchFamily="18" charset="0"/>
              </a:rPr>
              <a:t>. </a:t>
            </a:r>
            <a:r>
              <a:rPr lang="en-US" sz="2000" dirty="0"/>
              <a:t>One approach has got the chosen variable, the second doesn’t. Now you want to </a:t>
            </a:r>
            <a:r>
              <a:rPr lang="en-US" sz="2000" dirty="0" smtClean="0"/>
              <a:t>observe, </a:t>
            </a:r>
            <a:r>
              <a:rPr lang="en-US" sz="2000" dirty="0" smtClean="0"/>
              <a:t>for </a:t>
            </a:r>
            <a:r>
              <a:rPr lang="en-US" sz="2000" dirty="0" smtClean="0"/>
              <a:t>example, </a:t>
            </a:r>
            <a:r>
              <a:rPr lang="en-US" sz="2000" dirty="0" smtClean="0"/>
              <a:t>for 8 </a:t>
            </a:r>
            <a:r>
              <a:rPr lang="en-US" sz="2000" dirty="0"/>
              <a:t>minutes the effects of these two experimental approaches</a:t>
            </a:r>
            <a:r>
              <a:rPr lang="en-US" sz="2000" dirty="0" smtClean="0"/>
              <a:t>.</a:t>
            </a:r>
          </a:p>
          <a:p>
            <a:pPr marL="0" indent="0">
              <a:lnSpc>
                <a:spcPct val="150000"/>
              </a:lnSpc>
              <a:buNone/>
            </a:pPr>
            <a:endParaRPr lang="de-DE" sz="2000" dirty="0">
              <a:ea typeface="MS Mincho" panose="02020609040205080304" pitchFamily="49" charset="-128"/>
              <a:cs typeface="Times New Roman" panose="02020603050405020304" pitchFamily="18" charset="0"/>
            </a:endParaRPr>
          </a:p>
          <a:p>
            <a:pPr marL="0" indent="0">
              <a:lnSpc>
                <a:spcPct val="150000"/>
              </a:lnSpc>
              <a:buNone/>
            </a:pPr>
            <a:r>
              <a:rPr lang="en-US" sz="2000" b="1" i="1" dirty="0"/>
              <a:t>What do you want to observe in your experiment to check </a:t>
            </a:r>
            <a:r>
              <a:rPr lang="en-US" sz="2000" b="1" i="1" dirty="0" smtClean="0"/>
              <a:t>your</a:t>
            </a:r>
            <a:r>
              <a:rPr lang="de-DE" sz="2000" b="1" i="1" dirty="0" smtClean="0">
                <a:ea typeface="MS Mincho" panose="02020609040205080304" pitchFamily="49" charset="-128"/>
                <a:cs typeface="Times New Roman" panose="02020603050405020304" pitchFamily="18" charset="0"/>
              </a:rPr>
              <a:t> </a:t>
            </a:r>
            <a:r>
              <a:rPr lang="de-DE" sz="2000" b="1" i="1" dirty="0" err="1" smtClean="0">
                <a:ea typeface="MS Mincho" panose="02020609040205080304" pitchFamily="49" charset="-128"/>
                <a:cs typeface="Times New Roman" panose="02020603050405020304" pitchFamily="18" charset="0"/>
                <a:hlinkClick r:id="rId3" action="ppaction://hlinksldjump"/>
              </a:rPr>
              <a:t>scientific</a:t>
            </a:r>
            <a:r>
              <a:rPr lang="de-DE" sz="2000" b="1" i="1" dirty="0" smtClean="0">
                <a:ea typeface="MS Mincho" panose="02020609040205080304" pitchFamily="49" charset="-128"/>
                <a:cs typeface="Times New Roman" panose="02020603050405020304" pitchFamily="18" charset="0"/>
                <a:hlinkClick r:id="rId3" action="ppaction://hlinksldjump"/>
              </a:rPr>
              <a:t> </a:t>
            </a:r>
            <a:r>
              <a:rPr lang="de-DE" sz="2000" b="1" i="1" dirty="0" err="1" smtClean="0">
                <a:ea typeface="MS Mincho" panose="02020609040205080304" pitchFamily="49" charset="-128"/>
                <a:cs typeface="Times New Roman" panose="02020603050405020304" pitchFamily="18" charset="0"/>
                <a:hlinkClick r:id="rId3" action="ppaction://hlinksldjump"/>
              </a:rPr>
              <a:t>presumption</a:t>
            </a:r>
            <a:r>
              <a:rPr lang="de-DE" sz="2000" b="1" i="1" dirty="0" smtClean="0">
                <a:ea typeface="MS Mincho" panose="02020609040205080304" pitchFamily="49" charset="-128"/>
                <a:cs typeface="Times New Roman" panose="02020603050405020304" pitchFamily="18" charset="0"/>
              </a:rPr>
              <a:t>?</a:t>
            </a:r>
            <a:endParaRPr lang="de-DE" sz="2000" dirty="0"/>
          </a:p>
        </p:txBody>
      </p:sp>
      <p:sp>
        <p:nvSpPr>
          <p:cNvPr id="12" name="Pfeil nach rechts 11">
            <a:hlinkClick r:id="" action="ppaction://hlinkshowjump?jump=lastslideviewed"/>
          </p:cNvPr>
          <p:cNvSpPr/>
          <p:nvPr/>
        </p:nvSpPr>
        <p:spPr>
          <a:xfrm rot="10800000">
            <a:off x="333374" y="5926237"/>
            <a:ext cx="578675" cy="566003"/>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endParaRPr>
          </a:p>
        </p:txBody>
      </p:sp>
      <p:sp>
        <p:nvSpPr>
          <p:cNvPr id="13" name="Pfeil nach rechts 12">
            <a:hlinkClick r:id="" action="ppaction://hlinkshowjump?jump=nextslide"/>
          </p:cNvPr>
          <p:cNvSpPr/>
          <p:nvPr/>
        </p:nvSpPr>
        <p:spPr>
          <a:xfrm>
            <a:off x="7548563" y="5442433"/>
            <a:ext cx="1252728" cy="122529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endParaRPr>
          </a:p>
        </p:txBody>
      </p:sp>
      <p:pic>
        <p:nvPicPr>
          <p:cNvPr id="14" name="Grafik 6">
            <a:hlinkClick r:id="rId4" action="ppaction://hlinksldjump"/>
          </p:cNvPr>
          <p:cNvPicPr>
            <a:picLocks noChangeAspect="1"/>
          </p:cNvPicPr>
          <p:nvPr/>
        </p:nvPicPr>
        <p:blipFill>
          <a:blip r:embed="rId5" cstate="print">
            <a:extLst>
              <a:ext uri="{28A0092B-C50C-407E-A947-70E740481C1C}">
                <a14:useLocalDpi xmlns:a14="http://schemas.microsoft.com/office/drawing/2010/main" val="0"/>
              </a:ext>
            </a:extLst>
          </a:blip>
          <a:srcRect r="64638"/>
          <a:stretch>
            <a:fillRect/>
          </a:stretch>
        </p:blipFill>
        <p:spPr bwMode="auto">
          <a:xfrm>
            <a:off x="8197881" y="279401"/>
            <a:ext cx="955644" cy="10636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23709732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hteck 8"/>
          <p:cNvSpPr/>
          <p:nvPr/>
        </p:nvSpPr>
        <p:spPr>
          <a:xfrm>
            <a:off x="0" y="0"/>
            <a:ext cx="9144000" cy="1514475"/>
          </a:xfrm>
          <a:prstGeom prst="rect">
            <a:avLst/>
          </a:prstGeom>
          <a:solidFill>
            <a:srgbClr val="D9D9D9"/>
          </a:solidFill>
          <a:ln>
            <a:solidFill>
              <a:srgbClr val="D9D9D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endParaRPr>
          </a:p>
        </p:txBody>
      </p:sp>
      <p:cxnSp>
        <p:nvCxnSpPr>
          <p:cNvPr id="8" name="Gerader Verbinder 7"/>
          <p:cNvCxnSpPr/>
          <p:nvPr/>
        </p:nvCxnSpPr>
        <p:spPr>
          <a:xfrm>
            <a:off x="0" y="1514475"/>
            <a:ext cx="9144000" cy="0"/>
          </a:xfrm>
          <a:prstGeom prst="line">
            <a:avLst/>
          </a:prstGeom>
          <a:ln w="76200">
            <a:solidFill>
              <a:srgbClr val="1F497D"/>
            </a:solidFill>
          </a:ln>
        </p:spPr>
        <p:style>
          <a:lnRef idx="1">
            <a:schemeClr val="accent1"/>
          </a:lnRef>
          <a:fillRef idx="0">
            <a:schemeClr val="accent1"/>
          </a:fillRef>
          <a:effectRef idx="0">
            <a:schemeClr val="accent1"/>
          </a:effectRef>
          <a:fontRef idx="minor">
            <a:schemeClr val="tx1"/>
          </a:fontRef>
        </p:style>
      </p:cxnSp>
      <p:sp>
        <p:nvSpPr>
          <p:cNvPr id="4" name="Titel 3"/>
          <p:cNvSpPr>
            <a:spLocks noGrp="1"/>
          </p:cNvSpPr>
          <p:nvPr>
            <p:ph type="title"/>
          </p:nvPr>
        </p:nvSpPr>
        <p:spPr>
          <a:xfrm>
            <a:off x="1714500" y="279401"/>
            <a:ext cx="5734050" cy="1063624"/>
          </a:xfrm>
        </p:spPr>
        <p:txBody>
          <a:bodyPr/>
          <a:lstStyle/>
          <a:p>
            <a:pPr algn="ctr"/>
            <a:r>
              <a:rPr lang="de-DE" dirty="0" smtClean="0"/>
              <a:t>Solution</a:t>
            </a:r>
            <a:endParaRPr lang="de-DE" dirty="0"/>
          </a:p>
        </p:txBody>
      </p:sp>
      <p:sp>
        <p:nvSpPr>
          <p:cNvPr id="6" name="Rechteck 5"/>
          <p:cNvSpPr/>
          <p:nvPr/>
        </p:nvSpPr>
        <p:spPr>
          <a:xfrm flipH="1" flipV="1">
            <a:off x="0" y="0"/>
            <a:ext cx="9144000" cy="6858000"/>
          </a:xfrm>
          <a:prstGeom prst="rect">
            <a:avLst/>
          </a:prstGeom>
          <a:no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endParaRPr>
          </a:p>
        </p:txBody>
      </p:sp>
      <p:sp>
        <p:nvSpPr>
          <p:cNvPr id="10" name="Textfeld 9"/>
          <p:cNvSpPr txBox="1"/>
          <p:nvPr/>
        </p:nvSpPr>
        <p:spPr>
          <a:xfrm>
            <a:off x="333375" y="419100"/>
            <a:ext cx="1033654" cy="707886"/>
          </a:xfrm>
          <a:prstGeom prst="rect">
            <a:avLst/>
          </a:prstGeom>
          <a:noFill/>
        </p:spPr>
        <p:txBody>
          <a:bodyPr wrap="square" rtlCol="0">
            <a:spAutoFit/>
          </a:bodyPr>
          <a:lstStyle/>
          <a:p>
            <a:r>
              <a:rPr lang="de-DE" sz="4000" b="1" dirty="0" smtClean="0">
                <a:solidFill>
                  <a:schemeClr val="accent2"/>
                </a:solidFill>
                <a:latin typeface="Arial" panose="020B0604020202020204" pitchFamily="34" charset="0"/>
              </a:rPr>
              <a:t>A3</a:t>
            </a:r>
            <a:endParaRPr lang="de-DE" sz="4000" b="1" dirty="0">
              <a:solidFill>
                <a:schemeClr val="accent2"/>
              </a:solidFill>
              <a:latin typeface="Arial" panose="020B0604020202020204" pitchFamily="34" charset="0"/>
            </a:endParaRPr>
          </a:p>
        </p:txBody>
      </p:sp>
      <p:sp>
        <p:nvSpPr>
          <p:cNvPr id="16" name="Textfeld 15"/>
          <p:cNvSpPr txBox="1"/>
          <p:nvPr/>
        </p:nvSpPr>
        <p:spPr>
          <a:xfrm>
            <a:off x="7448550" y="188267"/>
            <a:ext cx="1398140" cy="461665"/>
          </a:xfrm>
          <a:prstGeom prst="rect">
            <a:avLst/>
          </a:prstGeom>
          <a:noFill/>
        </p:spPr>
        <p:txBody>
          <a:bodyPr wrap="none" rtlCol="0">
            <a:spAutoFit/>
          </a:bodyPr>
          <a:lstStyle/>
          <a:p>
            <a:r>
              <a:rPr lang="de-DE" sz="2400" b="1" dirty="0" smtClean="0">
                <a:solidFill>
                  <a:schemeClr val="accent1">
                    <a:lumMod val="50000"/>
                  </a:schemeClr>
                </a:solidFill>
                <a:latin typeface="Arial" panose="020B0604020202020204" pitchFamily="34" charset="0"/>
              </a:rPr>
              <a:t>FaSMEd</a:t>
            </a:r>
            <a:endParaRPr lang="de-DE" sz="2400" b="1" dirty="0">
              <a:solidFill>
                <a:schemeClr val="accent1">
                  <a:lumMod val="50000"/>
                </a:schemeClr>
              </a:solidFill>
              <a:latin typeface="Arial" panose="020B0604020202020204" pitchFamily="34" charset="0"/>
            </a:endParaRPr>
          </a:p>
        </p:txBody>
      </p:sp>
      <p:sp>
        <p:nvSpPr>
          <p:cNvPr id="11" name="Inhaltsplatzhalter 13"/>
          <p:cNvSpPr>
            <a:spLocks noGrp="1"/>
          </p:cNvSpPr>
          <p:nvPr>
            <p:ph idx="1"/>
          </p:nvPr>
        </p:nvSpPr>
        <p:spPr>
          <a:xfrm>
            <a:off x="333375" y="1730514"/>
            <a:ext cx="8463154" cy="4761726"/>
          </a:xfrm>
        </p:spPr>
        <p:txBody>
          <a:bodyPr>
            <a:normAutofit/>
          </a:bodyPr>
          <a:lstStyle/>
          <a:p>
            <a:pPr marL="0" indent="0" algn="just">
              <a:lnSpc>
                <a:spcPct val="150000"/>
              </a:lnSpc>
              <a:spcAft>
                <a:spcPts val="0"/>
              </a:spcAft>
              <a:buNone/>
            </a:pPr>
            <a:r>
              <a:rPr lang="en-US" sz="1800" dirty="0"/>
              <a:t>The following aspects can be observed during the experiment: </a:t>
            </a:r>
          </a:p>
          <a:p>
            <a:pPr marL="0" indent="0" algn="just">
              <a:lnSpc>
                <a:spcPct val="150000"/>
              </a:lnSpc>
              <a:spcAft>
                <a:spcPts val="0"/>
              </a:spcAft>
              <a:buNone/>
            </a:pPr>
            <a:endParaRPr lang="en-US" sz="1800" dirty="0" smtClean="0"/>
          </a:p>
        </p:txBody>
      </p:sp>
      <p:sp>
        <p:nvSpPr>
          <p:cNvPr id="12" name="Pfeil nach rechts 11">
            <a:hlinkClick r:id="" action="ppaction://hlinkshowjump?jump=lastslideviewed"/>
          </p:cNvPr>
          <p:cNvSpPr/>
          <p:nvPr/>
        </p:nvSpPr>
        <p:spPr>
          <a:xfrm rot="10800000">
            <a:off x="333375" y="5926237"/>
            <a:ext cx="578675" cy="566003"/>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endParaRPr>
          </a:p>
        </p:txBody>
      </p:sp>
      <p:sp>
        <p:nvSpPr>
          <p:cNvPr id="13" name="Textfeld 12"/>
          <p:cNvSpPr txBox="1"/>
          <p:nvPr/>
        </p:nvSpPr>
        <p:spPr>
          <a:xfrm>
            <a:off x="1162050" y="4111377"/>
            <a:ext cx="6191250" cy="400110"/>
          </a:xfrm>
          <a:prstGeom prst="rect">
            <a:avLst/>
          </a:prstGeom>
          <a:solidFill>
            <a:schemeClr val="accent1"/>
          </a:solidFill>
        </p:spPr>
        <p:style>
          <a:lnRef idx="2">
            <a:schemeClr val="accent1"/>
          </a:lnRef>
          <a:fillRef idx="1">
            <a:schemeClr val="lt1"/>
          </a:fillRef>
          <a:effectRef idx="0">
            <a:schemeClr val="accent1"/>
          </a:effectRef>
          <a:fontRef idx="minor">
            <a:schemeClr val="dk1"/>
          </a:fontRef>
        </p:style>
        <p:txBody>
          <a:bodyPr wrap="square" rtlCol="0">
            <a:spAutoFit/>
          </a:bodyPr>
          <a:lstStyle/>
          <a:p>
            <a:r>
              <a:rPr lang="de-DE" sz="2000" b="1" dirty="0" err="1" smtClean="0">
                <a:solidFill>
                  <a:schemeClr val="bg1"/>
                </a:solidFill>
                <a:latin typeface="Arial" panose="020B0604020202020204" pitchFamily="34" charset="0"/>
              </a:rPr>
              <a:t>Which</a:t>
            </a:r>
            <a:r>
              <a:rPr lang="de-DE" sz="2000" b="1" dirty="0" smtClean="0">
                <a:solidFill>
                  <a:schemeClr val="bg1"/>
                </a:solidFill>
                <a:latin typeface="Arial" panose="020B0604020202020204" pitchFamily="34" charset="0"/>
              </a:rPr>
              <a:t> </a:t>
            </a:r>
            <a:r>
              <a:rPr lang="de-DE" sz="2000" b="1" dirty="0" err="1" smtClean="0">
                <a:solidFill>
                  <a:schemeClr val="bg1"/>
                </a:solidFill>
                <a:latin typeface="Arial" panose="020B0604020202020204" pitchFamily="34" charset="0"/>
              </a:rPr>
              <a:t>effects</a:t>
            </a:r>
            <a:r>
              <a:rPr lang="de-DE" sz="2000" b="1" dirty="0" smtClean="0">
                <a:solidFill>
                  <a:schemeClr val="bg1"/>
                </a:solidFill>
                <a:latin typeface="Arial" panose="020B0604020202020204" pitchFamily="34" charset="0"/>
              </a:rPr>
              <a:t> </a:t>
            </a:r>
            <a:r>
              <a:rPr lang="de-DE" sz="2000" b="1" dirty="0" err="1" smtClean="0">
                <a:solidFill>
                  <a:schemeClr val="bg1"/>
                </a:solidFill>
                <a:latin typeface="Arial" panose="020B0604020202020204" pitchFamily="34" charset="0"/>
              </a:rPr>
              <a:t>can</a:t>
            </a:r>
            <a:r>
              <a:rPr lang="de-DE" sz="2000" b="1" dirty="0" smtClean="0">
                <a:solidFill>
                  <a:schemeClr val="bg1"/>
                </a:solidFill>
                <a:latin typeface="Arial" panose="020B0604020202020204" pitchFamily="34" charset="0"/>
              </a:rPr>
              <a:t> </a:t>
            </a:r>
            <a:r>
              <a:rPr lang="de-DE" sz="2000" b="1" dirty="0" err="1" smtClean="0">
                <a:solidFill>
                  <a:schemeClr val="bg1"/>
                </a:solidFill>
                <a:latin typeface="Arial" panose="020B0604020202020204" pitchFamily="34" charset="0"/>
              </a:rPr>
              <a:t>you</a:t>
            </a:r>
            <a:r>
              <a:rPr lang="de-DE" sz="2000" b="1" dirty="0" smtClean="0">
                <a:solidFill>
                  <a:schemeClr val="bg1"/>
                </a:solidFill>
                <a:latin typeface="Arial" panose="020B0604020202020204" pitchFamily="34" charset="0"/>
              </a:rPr>
              <a:t> </a:t>
            </a:r>
            <a:r>
              <a:rPr lang="de-DE" sz="2000" b="1" dirty="0" err="1" smtClean="0">
                <a:solidFill>
                  <a:schemeClr val="bg1"/>
                </a:solidFill>
                <a:latin typeface="Arial" panose="020B0604020202020204" pitchFamily="34" charset="0"/>
              </a:rPr>
              <a:t>observe</a:t>
            </a:r>
            <a:r>
              <a:rPr lang="de-DE" sz="2000" b="1" dirty="0" smtClean="0">
                <a:solidFill>
                  <a:schemeClr val="bg1"/>
                </a:solidFill>
                <a:latin typeface="Arial" panose="020B0604020202020204" pitchFamily="34" charset="0"/>
              </a:rPr>
              <a:t>?</a:t>
            </a:r>
            <a:endParaRPr lang="de-DE" sz="2000" b="1" dirty="0">
              <a:solidFill>
                <a:schemeClr val="bg1"/>
              </a:solidFill>
              <a:latin typeface="Arial" panose="020B0604020202020204" pitchFamily="34" charset="0"/>
            </a:endParaRPr>
          </a:p>
        </p:txBody>
      </p:sp>
      <p:sp>
        <p:nvSpPr>
          <p:cNvPr id="14" name="Textfeld 13">
            <a:hlinkClick r:id="rId2" action="ppaction://hlinksldjump"/>
          </p:cNvPr>
          <p:cNvSpPr txBox="1"/>
          <p:nvPr/>
        </p:nvSpPr>
        <p:spPr>
          <a:xfrm>
            <a:off x="1162050" y="4527470"/>
            <a:ext cx="6191250" cy="400110"/>
          </a:xfrm>
          <a:prstGeom prst="rect">
            <a:avLst/>
          </a:prstGeom>
          <a:solidFill>
            <a:schemeClr val="accent1">
              <a:lumMod val="20000"/>
              <a:lumOff val="80000"/>
            </a:schemeClr>
          </a:solidFill>
        </p:spPr>
        <p:style>
          <a:lnRef idx="2">
            <a:schemeClr val="accent1"/>
          </a:lnRef>
          <a:fillRef idx="1">
            <a:schemeClr val="lt1"/>
          </a:fillRef>
          <a:effectRef idx="0">
            <a:schemeClr val="accent1"/>
          </a:effectRef>
          <a:fontRef idx="minor">
            <a:schemeClr val="dk1"/>
          </a:fontRef>
        </p:style>
        <p:txBody>
          <a:bodyPr wrap="square" rtlCol="0">
            <a:spAutoFit/>
          </a:bodyPr>
          <a:lstStyle/>
          <a:p>
            <a:r>
              <a:rPr lang="en-US" sz="2000" dirty="0"/>
              <a:t>Light – varied as intense/ not intense</a:t>
            </a:r>
            <a:r>
              <a:rPr lang="de-DE" sz="2000" dirty="0" smtClean="0">
                <a:solidFill>
                  <a:schemeClr val="tx1"/>
                </a:solidFill>
                <a:latin typeface="Arial" panose="020B0604020202020204" pitchFamily="34" charset="0"/>
              </a:rPr>
              <a:t>. (A3.1)</a:t>
            </a:r>
            <a:endParaRPr lang="de-DE" sz="2000" dirty="0">
              <a:solidFill>
                <a:schemeClr val="tx1"/>
              </a:solidFill>
              <a:latin typeface="Arial" panose="020B0604020202020204" pitchFamily="34" charset="0"/>
            </a:endParaRPr>
          </a:p>
        </p:txBody>
      </p:sp>
      <p:sp>
        <p:nvSpPr>
          <p:cNvPr id="17" name="Textfeld 16">
            <a:hlinkClick r:id="rId3" action="ppaction://hlinksldjump"/>
          </p:cNvPr>
          <p:cNvSpPr txBox="1"/>
          <p:nvPr/>
        </p:nvSpPr>
        <p:spPr>
          <a:xfrm>
            <a:off x="1162050" y="4943563"/>
            <a:ext cx="6191250" cy="400110"/>
          </a:xfrm>
          <a:prstGeom prst="rect">
            <a:avLst/>
          </a:prstGeom>
          <a:solidFill>
            <a:schemeClr val="bg1">
              <a:lumMod val="95000"/>
            </a:schemeClr>
          </a:solidFill>
        </p:spPr>
        <p:style>
          <a:lnRef idx="2">
            <a:schemeClr val="accent1"/>
          </a:lnRef>
          <a:fillRef idx="1">
            <a:schemeClr val="lt1"/>
          </a:fillRef>
          <a:effectRef idx="0">
            <a:schemeClr val="accent1"/>
          </a:effectRef>
          <a:fontRef idx="minor">
            <a:schemeClr val="dk1"/>
          </a:fontRef>
        </p:style>
        <p:txBody>
          <a:bodyPr wrap="square" rtlCol="0">
            <a:spAutoFit/>
          </a:bodyPr>
          <a:lstStyle/>
          <a:p>
            <a:r>
              <a:rPr lang="en-US" sz="2000" dirty="0"/>
              <a:t>Initial weight measured in gram</a:t>
            </a:r>
            <a:r>
              <a:rPr lang="en-US" sz="2000" dirty="0" smtClean="0"/>
              <a:t>.</a:t>
            </a:r>
            <a:r>
              <a:rPr lang="de-DE" sz="2000" dirty="0" smtClean="0">
                <a:solidFill>
                  <a:schemeClr val="tx1"/>
                </a:solidFill>
                <a:latin typeface="Arial" panose="020B0604020202020204" pitchFamily="34" charset="0"/>
              </a:rPr>
              <a:t> (A3.2)</a:t>
            </a:r>
            <a:endParaRPr lang="de-DE" sz="2000" dirty="0">
              <a:solidFill>
                <a:schemeClr val="tx1"/>
              </a:solidFill>
              <a:latin typeface="Arial" panose="020B0604020202020204" pitchFamily="34" charset="0"/>
            </a:endParaRPr>
          </a:p>
        </p:txBody>
      </p:sp>
      <p:sp>
        <p:nvSpPr>
          <p:cNvPr id="18" name="Textfeld 17">
            <a:hlinkClick r:id="rId4" action="ppaction://hlinksldjump"/>
          </p:cNvPr>
          <p:cNvSpPr txBox="1"/>
          <p:nvPr/>
        </p:nvSpPr>
        <p:spPr>
          <a:xfrm>
            <a:off x="1162050" y="5343673"/>
            <a:ext cx="6191250" cy="400110"/>
          </a:xfrm>
          <a:prstGeom prst="rect">
            <a:avLst/>
          </a:prstGeom>
          <a:solidFill>
            <a:schemeClr val="accent1">
              <a:lumMod val="20000"/>
              <a:lumOff val="80000"/>
            </a:schemeClr>
          </a:solidFill>
        </p:spPr>
        <p:style>
          <a:lnRef idx="2">
            <a:schemeClr val="accent1"/>
          </a:lnRef>
          <a:fillRef idx="1">
            <a:schemeClr val="lt1"/>
          </a:fillRef>
          <a:effectRef idx="0">
            <a:schemeClr val="accent1"/>
          </a:effectRef>
          <a:fontRef idx="minor">
            <a:schemeClr val="dk1"/>
          </a:fontRef>
        </p:style>
        <p:txBody>
          <a:bodyPr wrap="square" rtlCol="0">
            <a:spAutoFit/>
          </a:bodyPr>
          <a:lstStyle/>
          <a:p>
            <a:r>
              <a:rPr lang="en-US" sz="2000" dirty="0"/>
              <a:t>Weight measured in gram</a:t>
            </a:r>
            <a:r>
              <a:rPr lang="en-US" sz="2000" dirty="0" smtClean="0"/>
              <a:t>.</a:t>
            </a:r>
            <a:r>
              <a:rPr lang="de-DE" sz="2000" dirty="0" smtClean="0">
                <a:solidFill>
                  <a:schemeClr val="tx1"/>
                </a:solidFill>
                <a:latin typeface="Arial" panose="020B0604020202020204" pitchFamily="34" charset="0"/>
              </a:rPr>
              <a:t> (A4)</a:t>
            </a:r>
            <a:endParaRPr lang="de-DE" sz="2000" dirty="0">
              <a:solidFill>
                <a:schemeClr val="tx1"/>
              </a:solidFill>
              <a:latin typeface="Arial" panose="020B0604020202020204" pitchFamily="34" charset="0"/>
            </a:endParaRPr>
          </a:p>
        </p:txBody>
      </p:sp>
      <p:sp>
        <p:nvSpPr>
          <p:cNvPr id="19" name="Textfeld 18">
            <a:hlinkClick r:id="rId5" action="ppaction://hlinksldjump"/>
          </p:cNvPr>
          <p:cNvSpPr txBox="1"/>
          <p:nvPr/>
        </p:nvSpPr>
        <p:spPr>
          <a:xfrm>
            <a:off x="1162050" y="5743783"/>
            <a:ext cx="6191250" cy="400110"/>
          </a:xfrm>
          <a:prstGeom prst="rect">
            <a:avLst/>
          </a:prstGeom>
          <a:solidFill>
            <a:schemeClr val="bg1">
              <a:lumMod val="95000"/>
            </a:schemeClr>
          </a:solidFill>
        </p:spPr>
        <p:style>
          <a:lnRef idx="2">
            <a:schemeClr val="accent1"/>
          </a:lnRef>
          <a:fillRef idx="1">
            <a:schemeClr val="lt1"/>
          </a:fillRef>
          <a:effectRef idx="0">
            <a:schemeClr val="accent1"/>
          </a:effectRef>
          <a:fontRef idx="minor">
            <a:schemeClr val="dk1"/>
          </a:fontRef>
        </p:style>
        <p:txBody>
          <a:bodyPr wrap="square" rtlCol="0">
            <a:spAutoFit/>
          </a:bodyPr>
          <a:lstStyle/>
          <a:p>
            <a:r>
              <a:rPr lang="en-US" sz="2000" dirty="0" smtClean="0"/>
              <a:t>I </a:t>
            </a:r>
            <a:r>
              <a:rPr lang="en-US" sz="2000" dirty="0" smtClean="0"/>
              <a:t>will </a:t>
            </a:r>
            <a:r>
              <a:rPr lang="en-US" sz="2000" dirty="0" smtClean="0"/>
              <a:t>see other effects in my experiments</a:t>
            </a:r>
            <a:r>
              <a:rPr lang="de-DE" sz="2000" dirty="0" smtClean="0">
                <a:solidFill>
                  <a:schemeClr val="tx1"/>
                </a:solidFill>
                <a:latin typeface="Arial" panose="020B0604020202020204" pitchFamily="34" charset="0"/>
              </a:rPr>
              <a:t>(A3.3</a:t>
            </a:r>
            <a:r>
              <a:rPr lang="de-DE" sz="2000" dirty="0" smtClean="0">
                <a:solidFill>
                  <a:schemeClr val="tx1"/>
                </a:solidFill>
                <a:latin typeface="Arial" panose="020B0604020202020204" pitchFamily="34" charset="0"/>
              </a:rPr>
              <a:t>)</a:t>
            </a:r>
            <a:endParaRPr lang="de-DE" sz="2000" dirty="0">
              <a:solidFill>
                <a:schemeClr val="tx1"/>
              </a:solidFill>
              <a:latin typeface="Arial" panose="020B0604020202020204" pitchFamily="34" charset="0"/>
            </a:endParaRPr>
          </a:p>
        </p:txBody>
      </p:sp>
      <p:pic>
        <p:nvPicPr>
          <p:cNvPr id="20" name="Grafik 6">
            <a:hlinkClick r:id="rId6" action="ppaction://hlinksldjump"/>
          </p:cNvPr>
          <p:cNvPicPr>
            <a:picLocks noChangeAspect="1"/>
          </p:cNvPicPr>
          <p:nvPr/>
        </p:nvPicPr>
        <p:blipFill>
          <a:blip r:embed="rId7" cstate="print">
            <a:extLst>
              <a:ext uri="{28A0092B-C50C-407E-A947-70E740481C1C}">
                <a14:useLocalDpi xmlns:a14="http://schemas.microsoft.com/office/drawing/2010/main" val="0"/>
              </a:ext>
            </a:extLst>
          </a:blip>
          <a:srcRect r="64638"/>
          <a:stretch>
            <a:fillRect/>
          </a:stretch>
        </p:blipFill>
        <p:spPr bwMode="auto">
          <a:xfrm>
            <a:off x="8197881" y="279401"/>
            <a:ext cx="955644" cy="10636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aphicFrame>
        <p:nvGraphicFramePr>
          <p:cNvPr id="2" name="Tabelle 1"/>
          <p:cNvGraphicFramePr>
            <a:graphicFrameLocks noGrp="1"/>
          </p:cNvGraphicFramePr>
          <p:nvPr>
            <p:extLst>
              <p:ext uri="{D42A27DB-BD31-4B8C-83A1-F6EECF244321}">
                <p14:modId xmlns:p14="http://schemas.microsoft.com/office/powerpoint/2010/main" val="2958071118"/>
              </p:ext>
            </p:extLst>
          </p:nvPr>
        </p:nvGraphicFramePr>
        <p:xfrm>
          <a:off x="622713" y="2250161"/>
          <a:ext cx="7277100" cy="1371600"/>
        </p:xfrm>
        <a:graphic>
          <a:graphicData uri="http://schemas.openxmlformats.org/drawingml/2006/table">
            <a:tbl>
              <a:tblPr firstRow="1" bandRow="1">
                <a:tableStyleId>{2D5ABB26-0587-4C30-8999-92F81FD0307C}</a:tableStyleId>
              </a:tblPr>
              <a:tblGrid>
                <a:gridCol w="3346959"/>
                <a:gridCol w="3930141"/>
              </a:tblGrid>
              <a:tr h="732403">
                <a:tc>
                  <a:txBody>
                    <a:bodyPr/>
                    <a:lstStyle/>
                    <a:p>
                      <a:pPr marL="342900" lvl="0" indent="-342900" algn="just">
                        <a:lnSpc>
                          <a:spcPct val="150000"/>
                        </a:lnSpc>
                        <a:spcAft>
                          <a:spcPts val="0"/>
                        </a:spcAft>
                        <a:buFont typeface="Arial" panose="020B0604020202020204" pitchFamily="34" charset="0"/>
                        <a:buChar char="•"/>
                        <a:tabLst>
                          <a:tab pos="457200" algn="l"/>
                        </a:tabLst>
                      </a:pPr>
                      <a:r>
                        <a:rPr lang="en-US" sz="1400" dirty="0">
                          <a:effectLst/>
                        </a:rPr>
                        <a:t>skin available/ not available</a:t>
                      </a:r>
                      <a:endParaRPr lang="de-DE" sz="1400" dirty="0">
                        <a:effectLst/>
                      </a:endParaRPr>
                    </a:p>
                    <a:p>
                      <a:pPr marL="342900" lvl="0" indent="-342900" algn="just">
                        <a:lnSpc>
                          <a:spcPct val="150000"/>
                        </a:lnSpc>
                        <a:spcAft>
                          <a:spcPts val="0"/>
                        </a:spcAft>
                        <a:buFont typeface="Arial" panose="020B0604020202020204" pitchFamily="34" charset="0"/>
                        <a:buChar char="•"/>
                        <a:tabLst>
                          <a:tab pos="457200" algn="l"/>
                        </a:tabLst>
                      </a:pPr>
                      <a:r>
                        <a:rPr lang="en-US" sz="1400" dirty="0">
                          <a:effectLst/>
                        </a:rPr>
                        <a:t>whole apple or apple in pieces</a:t>
                      </a:r>
                      <a:endParaRPr lang="de-DE" sz="1400" dirty="0">
                        <a:effectLst/>
                      </a:endParaRPr>
                    </a:p>
                    <a:p>
                      <a:pPr marL="342900" lvl="0" indent="-342900" algn="just">
                        <a:lnSpc>
                          <a:spcPct val="150000"/>
                        </a:lnSpc>
                        <a:spcAft>
                          <a:spcPts val="0"/>
                        </a:spcAft>
                        <a:buFont typeface="Arial" panose="020B0604020202020204" pitchFamily="34" charset="0"/>
                        <a:buChar char="•"/>
                        <a:tabLst>
                          <a:tab pos="457200" algn="l"/>
                        </a:tabLst>
                      </a:pPr>
                      <a:r>
                        <a:rPr lang="en-US" sz="1400" dirty="0">
                          <a:effectLst/>
                        </a:rPr>
                        <a:t>weight in gram</a:t>
                      </a:r>
                      <a:endParaRPr lang="de-DE" sz="1400" dirty="0">
                        <a:effectLst/>
                      </a:endParaRPr>
                    </a:p>
                    <a:p>
                      <a:pPr marL="342900" lvl="0" indent="-342900" algn="just">
                        <a:lnSpc>
                          <a:spcPct val="150000"/>
                        </a:lnSpc>
                        <a:spcAft>
                          <a:spcPts val="0"/>
                        </a:spcAft>
                        <a:buFont typeface="Arial" panose="020B0604020202020204" pitchFamily="34" charset="0"/>
                        <a:buChar char="•"/>
                        <a:tabLst>
                          <a:tab pos="457200" algn="l"/>
                        </a:tabLst>
                      </a:pPr>
                      <a:r>
                        <a:rPr lang="en-US" sz="1400" dirty="0">
                          <a:effectLst/>
                        </a:rPr>
                        <a:t>temperature</a:t>
                      </a:r>
                      <a:endParaRPr lang="de-DE" sz="1400" dirty="0">
                        <a:effectLst/>
                        <a:latin typeface="Cambria" panose="02040503050406030204" pitchFamily="18" charset="0"/>
                        <a:ea typeface="MS Mincho" panose="02020609040205080304" pitchFamily="49" charset="-128"/>
                        <a:cs typeface="Times New Roman" panose="02020603050405020304" pitchFamily="18" charset="0"/>
                      </a:endParaRPr>
                    </a:p>
                  </a:txBody>
                  <a:tcPr/>
                </a:tc>
                <a:tc>
                  <a:txBody>
                    <a:bodyPr/>
                    <a:lstStyle/>
                    <a:p>
                      <a:pPr marL="342900" lvl="0" indent="-342900" algn="just">
                        <a:lnSpc>
                          <a:spcPct val="150000"/>
                        </a:lnSpc>
                        <a:spcAft>
                          <a:spcPts val="0"/>
                        </a:spcAft>
                        <a:buFont typeface="Arial" panose="020B0604020202020204" pitchFamily="34" charset="0"/>
                        <a:buChar char="•"/>
                        <a:tabLst>
                          <a:tab pos="457200" algn="l"/>
                        </a:tabLst>
                      </a:pPr>
                      <a:r>
                        <a:rPr lang="en-US" sz="1400" dirty="0">
                          <a:effectLst/>
                        </a:rPr>
                        <a:t>apple variety</a:t>
                      </a:r>
                      <a:endParaRPr lang="de-DE" sz="1400" dirty="0">
                        <a:effectLst/>
                      </a:endParaRPr>
                    </a:p>
                    <a:p>
                      <a:pPr marL="342900" lvl="0" indent="-342900" algn="just">
                        <a:lnSpc>
                          <a:spcPct val="150000"/>
                        </a:lnSpc>
                        <a:spcAft>
                          <a:spcPts val="0"/>
                        </a:spcAft>
                        <a:buFont typeface="Arial" panose="020B0604020202020204" pitchFamily="34" charset="0"/>
                        <a:buChar char="•"/>
                        <a:tabLst>
                          <a:tab pos="457200" algn="l"/>
                        </a:tabLst>
                      </a:pPr>
                      <a:r>
                        <a:rPr lang="en-US" sz="1400" dirty="0">
                          <a:effectLst/>
                        </a:rPr>
                        <a:t>light</a:t>
                      </a:r>
                      <a:endParaRPr lang="de-DE" sz="1400" dirty="0">
                        <a:effectLst/>
                      </a:endParaRPr>
                    </a:p>
                    <a:p>
                      <a:pPr marL="342900" lvl="0" indent="-342900" algn="just">
                        <a:lnSpc>
                          <a:spcPct val="150000"/>
                        </a:lnSpc>
                        <a:spcAft>
                          <a:spcPts val="0"/>
                        </a:spcAft>
                        <a:buFont typeface="Arial" panose="020B0604020202020204" pitchFamily="34" charset="0"/>
                        <a:buChar char="•"/>
                        <a:tabLst>
                          <a:tab pos="457200" algn="l"/>
                        </a:tabLst>
                      </a:pPr>
                      <a:r>
                        <a:rPr lang="en-US" sz="1400" dirty="0">
                          <a:effectLst/>
                        </a:rPr>
                        <a:t>air flow</a:t>
                      </a:r>
                      <a:endParaRPr lang="de-DE" sz="1400" dirty="0">
                        <a:effectLst/>
                      </a:endParaRPr>
                    </a:p>
                    <a:p>
                      <a:pPr marL="342900" lvl="0" indent="-342900" algn="just">
                        <a:lnSpc>
                          <a:spcPct val="150000"/>
                        </a:lnSpc>
                        <a:spcAft>
                          <a:spcPts val="0"/>
                        </a:spcAft>
                        <a:buFont typeface="Arial" panose="020B0604020202020204" pitchFamily="34" charset="0"/>
                        <a:buChar char="•"/>
                        <a:tabLst>
                          <a:tab pos="457200" algn="l"/>
                        </a:tabLst>
                      </a:pPr>
                      <a:r>
                        <a:rPr lang="en-US" sz="1400" dirty="0" smtClean="0">
                          <a:effectLst/>
                        </a:rPr>
                        <a:t>initial </a:t>
                      </a:r>
                      <a:r>
                        <a:rPr lang="en-US" sz="1400" dirty="0">
                          <a:effectLst/>
                        </a:rPr>
                        <a:t>weight</a:t>
                      </a:r>
                      <a:endParaRPr lang="de-DE" sz="1400" dirty="0">
                        <a:effectLst/>
                        <a:latin typeface="Cambria" panose="02040503050406030204" pitchFamily="18" charset="0"/>
                        <a:ea typeface="MS Mincho" panose="02020609040205080304" pitchFamily="49" charset="-128"/>
                        <a:cs typeface="Times New Roman" panose="02020603050405020304" pitchFamily="18" charset="0"/>
                      </a:endParaRPr>
                    </a:p>
                  </a:txBody>
                  <a:tcPr/>
                </a:tc>
              </a:tr>
            </a:tbl>
          </a:graphicData>
        </a:graphic>
      </p:graphicFrame>
    </p:spTree>
    <p:extLst>
      <p:ext uri="{BB962C8B-B14F-4D97-AF65-F5344CB8AC3E}">
        <p14:creationId xmlns:p14="http://schemas.microsoft.com/office/powerpoint/2010/main" val="418699625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hteck 8"/>
          <p:cNvSpPr/>
          <p:nvPr/>
        </p:nvSpPr>
        <p:spPr>
          <a:xfrm>
            <a:off x="0" y="0"/>
            <a:ext cx="9144000" cy="1514475"/>
          </a:xfrm>
          <a:prstGeom prst="rect">
            <a:avLst/>
          </a:prstGeom>
          <a:solidFill>
            <a:srgbClr val="D9D9D9"/>
          </a:solidFill>
          <a:ln>
            <a:solidFill>
              <a:srgbClr val="D9D9D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endParaRPr>
          </a:p>
        </p:txBody>
      </p:sp>
      <p:cxnSp>
        <p:nvCxnSpPr>
          <p:cNvPr id="8" name="Gerader Verbinder 7"/>
          <p:cNvCxnSpPr/>
          <p:nvPr/>
        </p:nvCxnSpPr>
        <p:spPr>
          <a:xfrm>
            <a:off x="0" y="1514475"/>
            <a:ext cx="9144000" cy="0"/>
          </a:xfrm>
          <a:prstGeom prst="line">
            <a:avLst/>
          </a:prstGeom>
          <a:ln w="76200">
            <a:solidFill>
              <a:srgbClr val="1F497D"/>
            </a:solidFill>
          </a:ln>
        </p:spPr>
        <p:style>
          <a:lnRef idx="1">
            <a:schemeClr val="accent1"/>
          </a:lnRef>
          <a:fillRef idx="0">
            <a:schemeClr val="accent1"/>
          </a:fillRef>
          <a:effectRef idx="0">
            <a:schemeClr val="accent1"/>
          </a:effectRef>
          <a:fontRef idx="minor">
            <a:schemeClr val="tx1"/>
          </a:fontRef>
        </p:style>
      </p:cxnSp>
      <p:sp>
        <p:nvSpPr>
          <p:cNvPr id="4" name="Titel 3"/>
          <p:cNvSpPr>
            <a:spLocks noGrp="1"/>
          </p:cNvSpPr>
          <p:nvPr>
            <p:ph type="title"/>
          </p:nvPr>
        </p:nvSpPr>
        <p:spPr>
          <a:xfrm>
            <a:off x="1714500" y="279401"/>
            <a:ext cx="5734050" cy="1063624"/>
          </a:xfrm>
        </p:spPr>
        <p:txBody>
          <a:bodyPr>
            <a:noAutofit/>
          </a:bodyPr>
          <a:lstStyle/>
          <a:p>
            <a:pPr algn="ctr">
              <a:spcAft>
                <a:spcPts val="0"/>
              </a:spcAft>
            </a:pPr>
            <a:r>
              <a:rPr lang="de-DE" sz="3200" b="1" dirty="0">
                <a:solidFill>
                  <a:srgbClr val="76923C"/>
                </a:solidFill>
                <a:ea typeface="MS Mincho" panose="02020609040205080304" pitchFamily="49" charset="-128"/>
                <a:cs typeface="Times New Roman" panose="02020603050405020304" pitchFamily="18" charset="0"/>
              </a:rPr>
              <a:t>EXPERIMENT</a:t>
            </a:r>
            <a:r>
              <a:rPr lang="de-DE" sz="2000" dirty="0">
                <a:ea typeface="MS Mincho" panose="02020609040205080304" pitchFamily="49" charset="-128"/>
                <a:cs typeface="Times New Roman" panose="02020603050405020304" pitchFamily="18" charset="0"/>
              </a:rPr>
              <a:t/>
            </a:r>
            <a:br>
              <a:rPr lang="de-DE" sz="2000" dirty="0">
                <a:ea typeface="MS Mincho" panose="02020609040205080304" pitchFamily="49" charset="-128"/>
                <a:cs typeface="Times New Roman" panose="02020603050405020304" pitchFamily="18" charset="0"/>
              </a:rPr>
            </a:br>
            <a:r>
              <a:rPr lang="de-DE" sz="2400" b="1" dirty="0" smtClean="0">
                <a:solidFill>
                  <a:srgbClr val="000000"/>
                </a:solidFill>
                <a:ea typeface="MS Mincho" panose="02020609040205080304" pitchFamily="49" charset="-128"/>
                <a:cs typeface="Times New Roman" panose="02020603050405020304" pitchFamily="18" charset="0"/>
              </a:rPr>
              <a:t>Can I plan an </a:t>
            </a:r>
            <a:r>
              <a:rPr lang="de-DE" sz="2400" b="1" dirty="0" err="1" smtClean="0">
                <a:solidFill>
                  <a:srgbClr val="000000"/>
                </a:solidFill>
                <a:ea typeface="MS Mincho" panose="02020609040205080304" pitchFamily="49" charset="-128"/>
                <a:cs typeface="Times New Roman" panose="02020603050405020304" pitchFamily="18" charset="0"/>
              </a:rPr>
              <a:t>experiment</a:t>
            </a:r>
            <a:r>
              <a:rPr lang="de-DE" sz="2400" b="1" dirty="0" smtClean="0">
                <a:solidFill>
                  <a:srgbClr val="000000"/>
                </a:solidFill>
                <a:ea typeface="MS Mincho" panose="02020609040205080304" pitchFamily="49" charset="-128"/>
                <a:cs typeface="Times New Roman" panose="02020603050405020304" pitchFamily="18" charset="0"/>
              </a:rPr>
              <a:t>?</a:t>
            </a:r>
            <a:endParaRPr lang="de-DE" sz="2400" dirty="0"/>
          </a:p>
        </p:txBody>
      </p:sp>
      <p:sp>
        <p:nvSpPr>
          <p:cNvPr id="6" name="Rechteck 5"/>
          <p:cNvSpPr/>
          <p:nvPr/>
        </p:nvSpPr>
        <p:spPr>
          <a:xfrm flipH="1" flipV="1">
            <a:off x="0" y="0"/>
            <a:ext cx="9144000" cy="6858000"/>
          </a:xfrm>
          <a:prstGeom prst="rect">
            <a:avLst/>
          </a:prstGeom>
          <a:no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endParaRPr>
          </a:p>
        </p:txBody>
      </p:sp>
      <p:sp>
        <p:nvSpPr>
          <p:cNvPr id="10" name="Textfeld 9"/>
          <p:cNvSpPr txBox="1"/>
          <p:nvPr/>
        </p:nvSpPr>
        <p:spPr>
          <a:xfrm>
            <a:off x="333375" y="419100"/>
            <a:ext cx="1190625" cy="707886"/>
          </a:xfrm>
          <a:prstGeom prst="rect">
            <a:avLst/>
          </a:prstGeom>
          <a:noFill/>
        </p:spPr>
        <p:txBody>
          <a:bodyPr wrap="square" rtlCol="0">
            <a:spAutoFit/>
          </a:bodyPr>
          <a:lstStyle/>
          <a:p>
            <a:r>
              <a:rPr lang="de-DE" sz="4000" b="1" dirty="0" smtClean="0">
                <a:solidFill>
                  <a:schemeClr val="accent2"/>
                </a:solidFill>
                <a:latin typeface="Arial" panose="020B0604020202020204" pitchFamily="34" charset="0"/>
              </a:rPr>
              <a:t>A4</a:t>
            </a:r>
            <a:endParaRPr lang="de-DE" sz="4000" b="1" dirty="0">
              <a:solidFill>
                <a:schemeClr val="accent2"/>
              </a:solidFill>
              <a:latin typeface="Arial" panose="020B0604020202020204" pitchFamily="34" charset="0"/>
            </a:endParaRPr>
          </a:p>
        </p:txBody>
      </p:sp>
      <p:sp>
        <p:nvSpPr>
          <p:cNvPr id="16" name="Textfeld 15"/>
          <p:cNvSpPr txBox="1"/>
          <p:nvPr/>
        </p:nvSpPr>
        <p:spPr>
          <a:xfrm>
            <a:off x="7448550" y="188267"/>
            <a:ext cx="1398140" cy="461665"/>
          </a:xfrm>
          <a:prstGeom prst="rect">
            <a:avLst/>
          </a:prstGeom>
          <a:noFill/>
        </p:spPr>
        <p:txBody>
          <a:bodyPr wrap="none" rtlCol="0">
            <a:spAutoFit/>
          </a:bodyPr>
          <a:lstStyle/>
          <a:p>
            <a:r>
              <a:rPr lang="de-DE" sz="2400" b="1" dirty="0" smtClean="0">
                <a:solidFill>
                  <a:schemeClr val="accent1">
                    <a:lumMod val="50000"/>
                  </a:schemeClr>
                </a:solidFill>
                <a:latin typeface="Arial" panose="020B0604020202020204" pitchFamily="34" charset="0"/>
              </a:rPr>
              <a:t>FaSMEd</a:t>
            </a:r>
            <a:endParaRPr lang="de-DE" sz="2400" b="1" dirty="0">
              <a:solidFill>
                <a:schemeClr val="accent1">
                  <a:lumMod val="50000"/>
                </a:schemeClr>
              </a:solidFill>
              <a:latin typeface="Arial" panose="020B0604020202020204" pitchFamily="34" charset="0"/>
            </a:endParaRPr>
          </a:p>
        </p:txBody>
      </p:sp>
      <p:sp>
        <p:nvSpPr>
          <p:cNvPr id="11" name="Inhaltsplatzhalter 13"/>
          <p:cNvSpPr>
            <a:spLocks noGrp="1"/>
          </p:cNvSpPr>
          <p:nvPr>
            <p:ph idx="1"/>
          </p:nvPr>
        </p:nvSpPr>
        <p:spPr>
          <a:xfrm>
            <a:off x="333374" y="1730514"/>
            <a:ext cx="8463154" cy="4761726"/>
          </a:xfrm>
        </p:spPr>
        <p:txBody>
          <a:bodyPr>
            <a:normAutofit/>
          </a:bodyPr>
          <a:lstStyle/>
          <a:p>
            <a:pPr marL="0" indent="0">
              <a:lnSpc>
                <a:spcPct val="100000"/>
              </a:lnSpc>
              <a:spcAft>
                <a:spcPts val="1200"/>
              </a:spcAft>
              <a:buNone/>
            </a:pPr>
            <a:r>
              <a:rPr lang="en-US" sz="2200" dirty="0"/>
              <a:t>You now have all the necessary information to plan your </a:t>
            </a:r>
            <a:r>
              <a:rPr lang="en-US" sz="2200" dirty="0" smtClean="0"/>
              <a:t>experiment</a:t>
            </a:r>
            <a:r>
              <a:rPr lang="de-DE" sz="2200" dirty="0" smtClean="0">
                <a:ea typeface="MS Mincho" panose="02020609040205080304" pitchFamily="49" charset="-128"/>
                <a:cs typeface="Times New Roman" panose="02020603050405020304" pitchFamily="18" charset="0"/>
              </a:rPr>
              <a:t>:</a:t>
            </a:r>
            <a:endParaRPr lang="de-DE" sz="2200" dirty="0">
              <a:ea typeface="MS Mincho" panose="02020609040205080304" pitchFamily="49" charset="-128"/>
              <a:cs typeface="Times New Roman" panose="02020603050405020304" pitchFamily="18" charset="0"/>
            </a:endParaRPr>
          </a:p>
          <a:p>
            <a:pPr lvl="0"/>
            <a:r>
              <a:rPr lang="en-US" sz="2200" dirty="0"/>
              <a:t>You know, what has to be present/ not present in the two different experimental approaches.</a:t>
            </a:r>
            <a:endParaRPr lang="de-DE" sz="2200" dirty="0"/>
          </a:p>
          <a:p>
            <a:pPr lvl="0"/>
            <a:r>
              <a:rPr lang="en-US" sz="2200" dirty="0"/>
              <a:t>You know, what you have to observe to check your </a:t>
            </a:r>
            <a:r>
              <a:rPr lang="de-DE" sz="2200" dirty="0" err="1" smtClean="0">
                <a:ea typeface="MS Mincho" panose="02020609040205080304" pitchFamily="49" charset="-128"/>
                <a:cs typeface="Times New Roman" panose="02020603050405020304" pitchFamily="18" charset="0"/>
                <a:hlinkClick r:id="rId2" action="ppaction://hlinksldjump"/>
              </a:rPr>
              <a:t>scientific</a:t>
            </a:r>
            <a:r>
              <a:rPr lang="de-DE" sz="2200" dirty="0" smtClean="0">
                <a:ea typeface="MS Mincho" panose="02020609040205080304" pitchFamily="49" charset="-128"/>
                <a:cs typeface="Times New Roman" panose="02020603050405020304" pitchFamily="18" charset="0"/>
                <a:hlinkClick r:id="rId2" action="ppaction://hlinksldjump"/>
              </a:rPr>
              <a:t> </a:t>
            </a:r>
            <a:r>
              <a:rPr lang="de-DE" sz="2200" dirty="0" err="1" smtClean="0">
                <a:ea typeface="MS Mincho" panose="02020609040205080304" pitchFamily="49" charset="-128"/>
                <a:cs typeface="Times New Roman" panose="02020603050405020304" pitchFamily="18" charset="0"/>
                <a:hlinkClick r:id="rId2" action="ppaction://hlinksldjump"/>
              </a:rPr>
              <a:t>presumption</a:t>
            </a:r>
            <a:r>
              <a:rPr lang="de-DE" sz="2200" dirty="0" smtClean="0">
                <a:ea typeface="MS Mincho" panose="02020609040205080304" pitchFamily="49" charset="-128"/>
                <a:cs typeface="Times New Roman" panose="02020603050405020304" pitchFamily="18" charset="0"/>
              </a:rPr>
              <a:t>.</a:t>
            </a:r>
            <a:endParaRPr lang="de-DE" sz="1900" dirty="0" smtClean="0">
              <a:ea typeface="Cambria" panose="02040503050406030204" pitchFamily="18" charset="0"/>
              <a:cs typeface="Times New Roman" panose="02020603050405020304" pitchFamily="18" charset="0"/>
            </a:endParaRPr>
          </a:p>
          <a:p>
            <a:pPr marL="0" indent="0" algn="just">
              <a:lnSpc>
                <a:spcPct val="150000"/>
              </a:lnSpc>
              <a:spcAft>
                <a:spcPts val="1200"/>
              </a:spcAft>
              <a:buNone/>
            </a:pPr>
            <a:r>
              <a:rPr lang="en-US" sz="2200" b="1" dirty="0"/>
              <a:t>You should now plan an experiment, where you can check your scientific presumption</a:t>
            </a:r>
            <a:r>
              <a:rPr lang="de-DE" sz="2200" b="1" dirty="0" smtClean="0">
                <a:ea typeface="MS Mincho" panose="02020609040205080304" pitchFamily="49" charset="-128"/>
                <a:cs typeface="Times New Roman" panose="02020603050405020304" pitchFamily="18" charset="0"/>
              </a:rPr>
              <a:t>.</a:t>
            </a:r>
            <a:endParaRPr lang="de-DE" sz="2200" dirty="0" smtClean="0">
              <a:ea typeface="MS Mincho" panose="02020609040205080304" pitchFamily="49" charset="-128"/>
              <a:cs typeface="Times New Roman" panose="02020603050405020304" pitchFamily="18" charset="0"/>
            </a:endParaRPr>
          </a:p>
          <a:p>
            <a:pPr marL="0" indent="0" algn="just">
              <a:lnSpc>
                <a:spcPct val="150000"/>
              </a:lnSpc>
              <a:spcAft>
                <a:spcPts val="1200"/>
              </a:spcAft>
              <a:buNone/>
            </a:pPr>
            <a:r>
              <a:rPr lang="de-DE" sz="2200" b="1" dirty="0" err="1" smtClean="0">
                <a:ea typeface="MS Mincho" panose="02020609040205080304" pitchFamily="49" charset="-128"/>
                <a:cs typeface="Times New Roman" panose="02020603050405020304" pitchFamily="18" charset="0"/>
              </a:rPr>
              <a:t>Make</a:t>
            </a:r>
            <a:r>
              <a:rPr lang="de-DE" sz="2200" b="1" dirty="0" smtClean="0">
                <a:ea typeface="MS Mincho" panose="02020609040205080304" pitchFamily="49" charset="-128"/>
                <a:cs typeface="Times New Roman" panose="02020603050405020304" pitchFamily="18" charset="0"/>
              </a:rPr>
              <a:t> </a:t>
            </a:r>
            <a:r>
              <a:rPr lang="de-DE" sz="2200" b="1" dirty="0" err="1" smtClean="0">
                <a:ea typeface="MS Mincho" panose="02020609040205080304" pitchFamily="49" charset="-128"/>
                <a:cs typeface="Times New Roman" panose="02020603050405020304" pitchFamily="18" charset="0"/>
              </a:rPr>
              <a:t>notes</a:t>
            </a:r>
            <a:r>
              <a:rPr lang="de-DE" sz="2200" b="1" dirty="0" smtClean="0">
                <a:ea typeface="MS Mincho" panose="02020609040205080304" pitchFamily="49" charset="-128"/>
                <a:cs typeface="Times New Roman" panose="02020603050405020304" pitchFamily="18" charset="0"/>
              </a:rPr>
              <a:t> </a:t>
            </a:r>
            <a:r>
              <a:rPr lang="de-DE" sz="2200" b="1" dirty="0" err="1" smtClean="0">
                <a:ea typeface="MS Mincho" panose="02020609040205080304" pitchFamily="49" charset="-128"/>
                <a:cs typeface="Times New Roman" panose="02020603050405020304" pitchFamily="18" charset="0"/>
              </a:rPr>
              <a:t>for</a:t>
            </a:r>
            <a:r>
              <a:rPr lang="de-DE" sz="2200" b="1" dirty="0" smtClean="0">
                <a:ea typeface="MS Mincho" panose="02020609040205080304" pitchFamily="49" charset="-128"/>
                <a:cs typeface="Times New Roman" panose="02020603050405020304" pitchFamily="18" charset="0"/>
              </a:rPr>
              <a:t> </a:t>
            </a:r>
            <a:r>
              <a:rPr lang="de-DE" sz="2200" b="1" dirty="0" err="1" smtClean="0">
                <a:ea typeface="MS Mincho" panose="02020609040205080304" pitchFamily="49" charset="-128"/>
                <a:cs typeface="Times New Roman" panose="02020603050405020304" pitchFamily="18" charset="0"/>
              </a:rPr>
              <a:t>your</a:t>
            </a:r>
            <a:r>
              <a:rPr lang="de-DE" sz="2200" b="1" dirty="0" smtClean="0">
                <a:ea typeface="MS Mincho" panose="02020609040205080304" pitchFamily="49" charset="-128"/>
                <a:cs typeface="Times New Roman" panose="02020603050405020304" pitchFamily="18" charset="0"/>
              </a:rPr>
              <a:t> </a:t>
            </a:r>
            <a:r>
              <a:rPr lang="de-DE" sz="2000" b="1" dirty="0" smtClean="0">
                <a:ea typeface="MS Mincho" panose="02020609040205080304" pitchFamily="49" charset="-128"/>
                <a:cs typeface="Times New Roman" panose="02020603050405020304" pitchFamily="18" charset="0"/>
                <a:hlinkClick r:id="rId3" action="ppaction://hlinksldjump"/>
              </a:rPr>
              <a:t>experimental </a:t>
            </a:r>
            <a:r>
              <a:rPr lang="de-DE" sz="2000" b="1" dirty="0" err="1" smtClean="0">
                <a:ea typeface="MS Mincho" panose="02020609040205080304" pitchFamily="49" charset="-128"/>
                <a:cs typeface="Times New Roman" panose="02020603050405020304" pitchFamily="18" charset="0"/>
                <a:hlinkClick r:id="rId3" action="ppaction://hlinksldjump"/>
              </a:rPr>
              <a:t>setup</a:t>
            </a:r>
            <a:r>
              <a:rPr lang="de-DE" sz="2000" b="1" dirty="0" smtClean="0">
                <a:ea typeface="MS Mincho" panose="02020609040205080304" pitchFamily="49" charset="-128"/>
                <a:cs typeface="Times New Roman" panose="02020603050405020304" pitchFamily="18" charset="0"/>
              </a:rPr>
              <a:t> </a:t>
            </a:r>
            <a:r>
              <a:rPr lang="de-DE" sz="2000" b="1" dirty="0" err="1" smtClean="0">
                <a:ea typeface="MS Mincho" panose="02020609040205080304" pitchFamily="49" charset="-128"/>
                <a:cs typeface="Times New Roman" panose="02020603050405020304" pitchFamily="18" charset="0"/>
              </a:rPr>
              <a:t>and</a:t>
            </a:r>
            <a:r>
              <a:rPr lang="de-DE" sz="2000" b="1" dirty="0" smtClean="0">
                <a:ea typeface="MS Mincho" panose="02020609040205080304" pitchFamily="49" charset="-128"/>
                <a:cs typeface="Times New Roman" panose="02020603050405020304" pitchFamily="18" charset="0"/>
              </a:rPr>
              <a:t> </a:t>
            </a:r>
            <a:r>
              <a:rPr lang="de-DE" sz="2000" b="1" dirty="0" err="1" smtClean="0">
                <a:ea typeface="MS Mincho" panose="02020609040205080304" pitchFamily="49" charset="-128"/>
                <a:cs typeface="Times New Roman" panose="02020603050405020304" pitchFamily="18" charset="0"/>
                <a:hlinkClick r:id="rId4" action="ppaction://hlinksldjump"/>
              </a:rPr>
              <a:t>procedure</a:t>
            </a:r>
            <a:r>
              <a:rPr lang="de-DE" sz="2400" b="1" dirty="0" smtClean="0">
                <a:ea typeface="MS Mincho" panose="02020609040205080304" pitchFamily="49" charset="-128"/>
                <a:cs typeface="Times New Roman" panose="02020603050405020304" pitchFamily="18" charset="0"/>
              </a:rPr>
              <a:t>.</a:t>
            </a:r>
            <a:endParaRPr lang="de-DE" sz="2400" dirty="0">
              <a:effectLst/>
              <a:ea typeface="MS Mincho" panose="02020609040205080304" pitchFamily="49" charset="-128"/>
              <a:cs typeface="Times New Roman" panose="02020603050405020304" pitchFamily="18" charset="0"/>
            </a:endParaRPr>
          </a:p>
        </p:txBody>
      </p:sp>
      <p:sp>
        <p:nvSpPr>
          <p:cNvPr id="12" name="Pfeil nach rechts 11">
            <a:hlinkClick r:id="" action="ppaction://hlinkshowjump?jump=lastslideviewed"/>
          </p:cNvPr>
          <p:cNvSpPr/>
          <p:nvPr/>
        </p:nvSpPr>
        <p:spPr>
          <a:xfrm rot="10800000">
            <a:off x="333374" y="5926237"/>
            <a:ext cx="578675" cy="566003"/>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endParaRPr>
          </a:p>
        </p:txBody>
      </p:sp>
      <p:sp>
        <p:nvSpPr>
          <p:cNvPr id="13" name="Pfeil nach rechts 12">
            <a:hlinkClick r:id="" action="ppaction://hlinkshowjump?jump=nextslide"/>
          </p:cNvPr>
          <p:cNvSpPr/>
          <p:nvPr/>
        </p:nvSpPr>
        <p:spPr>
          <a:xfrm>
            <a:off x="7543800" y="5442433"/>
            <a:ext cx="1252728" cy="122529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atin typeface="Arial" panose="020B0604020202020204" pitchFamily="34" charset="0"/>
            </a:endParaRPr>
          </a:p>
        </p:txBody>
      </p:sp>
      <p:pic>
        <p:nvPicPr>
          <p:cNvPr id="14" name="Grafik 6">
            <a:hlinkClick r:id="rId5" action="ppaction://hlinksldjump"/>
          </p:cNvPr>
          <p:cNvPicPr>
            <a:picLocks noChangeAspect="1"/>
          </p:cNvPicPr>
          <p:nvPr/>
        </p:nvPicPr>
        <p:blipFill>
          <a:blip r:embed="rId6" cstate="print">
            <a:extLst>
              <a:ext uri="{28A0092B-C50C-407E-A947-70E740481C1C}">
                <a14:useLocalDpi xmlns:a14="http://schemas.microsoft.com/office/drawing/2010/main" val="0"/>
              </a:ext>
            </a:extLst>
          </a:blip>
          <a:srcRect r="64638"/>
          <a:stretch>
            <a:fillRect/>
          </a:stretch>
        </p:blipFill>
        <p:spPr bwMode="auto">
          <a:xfrm>
            <a:off x="8197881" y="279401"/>
            <a:ext cx="955644" cy="10636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31350267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3022</Words>
  <Application>Microsoft Office PowerPoint</Application>
  <PresentationFormat>Bildschirmpräsentation (4:3)</PresentationFormat>
  <Paragraphs>568</Paragraphs>
  <Slides>63</Slides>
  <Notes>2</Notes>
  <HiddenSlides>0</HiddenSlides>
  <MMClips>0</MMClips>
  <ScaleCrop>false</ScaleCrop>
  <HeadingPairs>
    <vt:vector size="6" baseType="variant">
      <vt:variant>
        <vt:lpstr>Verwendete Schriftarten</vt:lpstr>
      </vt:variant>
      <vt:variant>
        <vt:i4>5</vt:i4>
      </vt:variant>
      <vt:variant>
        <vt:lpstr>Design</vt:lpstr>
      </vt:variant>
      <vt:variant>
        <vt:i4>1</vt:i4>
      </vt:variant>
      <vt:variant>
        <vt:lpstr>Folientitel</vt:lpstr>
      </vt:variant>
      <vt:variant>
        <vt:i4>63</vt:i4>
      </vt:variant>
    </vt:vector>
  </HeadingPairs>
  <TitlesOfParts>
    <vt:vector size="69" baseType="lpstr">
      <vt:lpstr>MS Mincho</vt:lpstr>
      <vt:lpstr>Arial</vt:lpstr>
      <vt:lpstr>Calibri</vt:lpstr>
      <vt:lpstr>Cambria</vt:lpstr>
      <vt:lpstr>Times New Roman</vt:lpstr>
      <vt:lpstr>Office Theme</vt:lpstr>
      <vt:lpstr>Guide Steps to success</vt:lpstr>
      <vt:lpstr>Guide Steps to success</vt:lpstr>
      <vt:lpstr>EXPERIMENT Can I propose a hypothesis to the given problem?</vt:lpstr>
      <vt:lpstr>Solution</vt:lpstr>
      <vt:lpstr>EXPERIMENT What are the experimental approaches?</vt:lpstr>
      <vt:lpstr>Solution</vt:lpstr>
      <vt:lpstr>EXPERIMENT What do I want to observe?</vt:lpstr>
      <vt:lpstr>Solution</vt:lpstr>
      <vt:lpstr>EXPERIMENT Can I plan an experiment?</vt:lpstr>
      <vt:lpstr>Solution</vt:lpstr>
      <vt:lpstr>EXPERIMENT Did I achieve reasonable results?</vt:lpstr>
      <vt:lpstr>Solution</vt:lpstr>
      <vt:lpstr>EXPERIMENT Can I draw conclusions from the data?</vt:lpstr>
      <vt:lpstr>Solution</vt:lpstr>
      <vt:lpstr>DIAGRAM Can I find a suitable diagram type?</vt:lpstr>
      <vt:lpstr>Solution</vt:lpstr>
      <vt:lpstr>DIAGRAM Can I assign the variables to the exes?</vt:lpstr>
      <vt:lpstr>Solution</vt:lpstr>
      <vt:lpstr>DIAGRAM Can I label my axes correctly?</vt:lpstr>
      <vt:lpstr>Solution</vt:lpstr>
      <vt:lpstr>DIAGRAM Does the diagram has an appropriate scaling?</vt:lpstr>
      <vt:lpstr>Solution</vt:lpstr>
      <vt:lpstr>DIAGRAM Can I plot the data in a chart?</vt:lpstr>
      <vt:lpstr>Solution</vt:lpstr>
      <vt:lpstr>GOAL</vt:lpstr>
      <vt:lpstr>Solution</vt:lpstr>
      <vt:lpstr>GTK</vt:lpstr>
      <vt:lpstr>GTK</vt:lpstr>
      <vt:lpstr>GTK</vt:lpstr>
      <vt:lpstr>GTK</vt:lpstr>
      <vt:lpstr>GTK</vt:lpstr>
      <vt:lpstr>GTK</vt:lpstr>
      <vt:lpstr>GTK</vt:lpstr>
      <vt:lpstr>GTK</vt:lpstr>
      <vt:lpstr>GTK</vt:lpstr>
      <vt:lpstr>GTK</vt:lpstr>
      <vt:lpstr>GTK</vt:lpstr>
      <vt:lpstr>GTK</vt:lpstr>
      <vt:lpstr>GTK</vt:lpstr>
      <vt:lpstr>GTK</vt:lpstr>
      <vt:lpstr>GTK</vt:lpstr>
      <vt:lpstr>GTK</vt:lpstr>
      <vt:lpstr>GTK</vt:lpstr>
      <vt:lpstr>GTK</vt:lpstr>
      <vt:lpstr>GTK</vt:lpstr>
      <vt:lpstr>Definition</vt:lpstr>
      <vt:lpstr>Definition</vt:lpstr>
      <vt:lpstr>Definition</vt:lpstr>
      <vt:lpstr>Definition</vt:lpstr>
      <vt:lpstr>Definition</vt:lpstr>
      <vt:lpstr>Definition</vt:lpstr>
      <vt:lpstr>Definition</vt:lpstr>
      <vt:lpstr>Definition</vt:lpstr>
      <vt:lpstr>Definition</vt:lpstr>
      <vt:lpstr>Definition</vt:lpstr>
      <vt:lpstr>Definition</vt:lpstr>
      <vt:lpstr>Definition</vt:lpstr>
      <vt:lpstr>Definition</vt:lpstr>
      <vt:lpstr>Definition</vt:lpstr>
      <vt:lpstr>Definition</vt:lpstr>
      <vt:lpstr>Definition</vt:lpstr>
      <vt:lpstr>Definition</vt:lpstr>
      <vt:lpstr>Congratulations!  You have completed the task successfully!</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Wegweiser Schritte zum Erfolg</dc:title>
  <dc:creator>Daniela Bodden</dc:creator>
  <cp:lastModifiedBy>Hoffmann, Raphael</cp:lastModifiedBy>
  <cp:revision>151</cp:revision>
  <dcterms:created xsi:type="dcterms:W3CDTF">2015-08-21T12:07:36Z</dcterms:created>
  <dcterms:modified xsi:type="dcterms:W3CDTF">2016-06-06T11:54:10Z</dcterms:modified>
</cp:coreProperties>
</file>