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60" r:id="rId3"/>
    <p:sldId id="259" r:id="rId4"/>
    <p:sldId id="261" r:id="rId5"/>
    <p:sldId id="262" r:id="rId6"/>
    <p:sldId id="263" r:id="rId7"/>
    <p:sldId id="272" r:id="rId8"/>
    <p:sldId id="273" r:id="rId9"/>
    <p:sldId id="274" r:id="rId10"/>
    <p:sldId id="275" r:id="rId11"/>
    <p:sldId id="276" r:id="rId12"/>
    <p:sldId id="277" r:id="rId13"/>
    <p:sldId id="278" r:id="rId14"/>
    <p:sldId id="279" r:id="rId15"/>
    <p:sldId id="280" r:id="rId16"/>
    <p:sldId id="257" r:id="rId17"/>
    <p:sldId id="264" r:id="rId18"/>
    <p:sldId id="265" r:id="rId19"/>
    <p:sldId id="266" r:id="rId20"/>
    <p:sldId id="267" r:id="rId21"/>
    <p:sldId id="268" r:id="rId22"/>
    <p:sldId id="269" r:id="rId23"/>
    <p:sldId id="270" r:id="rId24"/>
    <p:sldId id="271" r:id="rId25"/>
    <p:sldId id="281" r:id="rId26"/>
    <p:sldId id="282" r:id="rId27"/>
    <p:sldId id="283" r:id="rId28"/>
    <p:sldId id="284" r:id="rId29"/>
    <p:sldId id="285" r:id="rId30"/>
  </p:sldIdLst>
  <p:sldSz cx="9144000" cy="6858000" type="screen4x3"/>
  <p:notesSz cx="9144000" cy="6858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66AF20"/>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Mittlere Formatvorlage 1 - Akz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C89EF96-8CEA-46FF-86C4-4CE0E7609802}" styleName="Helle Formatvorlage 3 - Akz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Helle Formatvorlage 2 - Akz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Designformatvorlage 1 - Akz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Designformatvorlage 2 - Akz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5" autoAdjust="0"/>
    <p:restoredTop sz="94660"/>
  </p:normalViewPr>
  <p:slideViewPr>
    <p:cSldViewPr snapToGrid="0">
      <p:cViewPr>
        <p:scale>
          <a:sx n="60" d="100"/>
          <a:sy n="60" d="100"/>
        </p:scale>
        <p:origin x="78"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smtClean="0"/>
              <a:t>Titelmasterformat durch Klicken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10F07DC8-DA2E-408A-8F0D-6299CDA28EAE}" type="datetimeFigureOut">
              <a:rPr lang="de-DE" smtClean="0"/>
              <a:t>30.08.2016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105395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10F07DC8-DA2E-408A-8F0D-6299CDA28EAE}" type="datetimeFigureOut">
              <a:rPr lang="de-DE" smtClean="0"/>
              <a:t>30.08.2016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3321097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10F07DC8-DA2E-408A-8F0D-6299CDA28EAE}" type="datetimeFigureOut">
              <a:rPr lang="de-DE" smtClean="0"/>
              <a:t>30.08.2016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3980211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10F07DC8-DA2E-408A-8F0D-6299CDA28EAE}" type="datetimeFigureOut">
              <a:rPr lang="de-DE" smtClean="0"/>
              <a:t>30.08.2016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3262041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fld id="{10F07DC8-DA2E-408A-8F0D-6299CDA28EAE}" type="datetimeFigureOut">
              <a:rPr lang="de-DE" smtClean="0"/>
              <a:t>30.08.2016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048579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10F07DC8-DA2E-408A-8F0D-6299CDA28EAE}" type="datetimeFigureOut">
              <a:rPr lang="de-DE" smtClean="0"/>
              <a:t>30.08.2016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524543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smtClean="0"/>
              <a:t>Titelmasterformat durch Klicken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10F07DC8-DA2E-408A-8F0D-6299CDA28EAE}" type="datetimeFigureOut">
              <a:rPr lang="de-DE" smtClean="0"/>
              <a:t>30.08.2016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946453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10F07DC8-DA2E-408A-8F0D-6299CDA28EAE}" type="datetimeFigureOut">
              <a:rPr lang="de-DE" smtClean="0"/>
              <a:t>30.08.2016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351019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F07DC8-DA2E-408A-8F0D-6299CDA28EAE}" type="datetimeFigureOut">
              <a:rPr lang="de-DE" smtClean="0"/>
              <a:t>30.08.2016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1896612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smtClean="0"/>
              <a:t>Titelmasterformat durch Klicken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e Placeholder 4"/>
          <p:cNvSpPr>
            <a:spLocks noGrp="1"/>
          </p:cNvSpPr>
          <p:nvPr>
            <p:ph type="dt" sz="half" idx="10"/>
          </p:nvPr>
        </p:nvSpPr>
        <p:spPr/>
        <p:txBody>
          <a:bodyPr/>
          <a:lstStyle/>
          <a:p>
            <a:fld id="{10F07DC8-DA2E-408A-8F0D-6299CDA28EAE}" type="datetimeFigureOut">
              <a:rPr lang="de-DE" smtClean="0"/>
              <a:t>30.08.2016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2681505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e Placeholder 4"/>
          <p:cNvSpPr>
            <a:spLocks noGrp="1"/>
          </p:cNvSpPr>
          <p:nvPr>
            <p:ph type="dt" sz="half" idx="10"/>
          </p:nvPr>
        </p:nvSpPr>
        <p:spPr/>
        <p:txBody>
          <a:bodyPr/>
          <a:lstStyle/>
          <a:p>
            <a:fld id="{10F07DC8-DA2E-408A-8F0D-6299CDA28EAE}" type="datetimeFigureOut">
              <a:rPr lang="de-DE" smtClean="0"/>
              <a:t>30.08.2016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AD00C086-8542-4B87-AEF8-F0536F7E0E1E}" type="slidenum">
              <a:rPr lang="de-DE" smtClean="0"/>
              <a:t>‹Nr.›</a:t>
            </a:fld>
            <a:endParaRPr lang="de-DE"/>
          </a:p>
        </p:txBody>
      </p:sp>
    </p:spTree>
    <p:extLst>
      <p:ext uri="{BB962C8B-B14F-4D97-AF65-F5344CB8AC3E}">
        <p14:creationId xmlns:p14="http://schemas.microsoft.com/office/powerpoint/2010/main" val="36246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F07DC8-DA2E-408A-8F0D-6299CDA28EAE}" type="datetimeFigureOut">
              <a:rPr lang="de-DE" smtClean="0"/>
              <a:t>30.08.2016</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00C086-8542-4B87-AEF8-F0536F7E0E1E}" type="slidenum">
              <a:rPr lang="de-DE" smtClean="0"/>
              <a:t>‹Nr.›</a:t>
            </a:fld>
            <a:endParaRPr lang="de-DE"/>
          </a:p>
        </p:txBody>
      </p:sp>
    </p:spTree>
    <p:extLst>
      <p:ext uri="{BB962C8B-B14F-4D97-AF65-F5344CB8AC3E}">
        <p14:creationId xmlns:p14="http://schemas.microsoft.com/office/powerpoint/2010/main" val="271482046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25.xml"/><Relationship Id="rId7" Type="http://schemas.openxmlformats.org/officeDocument/2006/relationships/slide" Target="slide5.xml"/><Relationship Id="rId2" Type="http://schemas.openxmlformats.org/officeDocument/2006/relationships/slide" Target="slide26.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image" Target="../media/image1.png"/><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3.xml"/><Relationship Id="rId5" Type="http://schemas.openxmlformats.org/officeDocument/2006/relationships/slide" Target="slide11.xml"/><Relationship Id="rId4" Type="http://schemas.openxmlformats.org/officeDocument/2006/relationships/slide" Target="slide2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slide" Target="slide5.xml"/><Relationship Id="rId2" Type="http://schemas.openxmlformats.org/officeDocument/2006/relationships/slide" Target="slide18.xml"/><Relationship Id="rId1" Type="http://schemas.openxmlformats.org/officeDocument/2006/relationships/slideLayout" Target="../slideLayouts/slideLayout2.xml"/><Relationship Id="rId6" Type="http://schemas.openxmlformats.org/officeDocument/2006/relationships/slide" Target="slide15.xml"/><Relationship Id="rId5" Type="http://schemas.openxmlformats.org/officeDocument/2006/relationships/slide" Target="slide26.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3" Type="http://schemas.openxmlformats.org/officeDocument/2006/relationships/slide" Target="slide2.xml"/><Relationship Id="rId7" Type="http://schemas.openxmlformats.org/officeDocument/2006/relationships/slide" Target="slide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slide" Target="slide16.xml"/><Relationship Id="rId10" Type="http://schemas.openxmlformats.org/officeDocument/2006/relationships/slide" Target="slide11.xml"/><Relationship Id="rId4" Type="http://schemas.openxmlformats.org/officeDocument/2006/relationships/image" Target="../media/image1.png"/><Relationship Id="rId9" Type="http://schemas.openxmlformats.org/officeDocument/2006/relationships/slide" Target="slide9.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5.xml"/><Relationship Id="rId5" Type="http://schemas.openxmlformats.org/officeDocument/2006/relationships/slide" Target="slide17.xml"/><Relationship Id="rId4" Type="http://schemas.openxmlformats.org/officeDocument/2006/relationships/slide" Target="slide1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slide" Target="slide19.xml"/><Relationship Id="rId7" Type="http://schemas.openxmlformats.org/officeDocument/2006/relationships/slide" Target="slide28.xml"/><Relationship Id="rId2" Type="http://schemas.openxmlformats.org/officeDocument/2006/relationships/slide" Target="slide18.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2.xml"/><Relationship Id="rId4" Type="http://schemas.openxmlformats.org/officeDocument/2006/relationships/slide" Target="slide20.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slide" Target="slide23.xml"/><Relationship Id="rId3" Type="http://schemas.openxmlformats.org/officeDocument/2006/relationships/slide" Target="slide24.xml"/><Relationship Id="rId7" Type="http://schemas.openxmlformats.org/officeDocument/2006/relationships/slide" Target="slide21.xml"/><Relationship Id="rId2" Type="http://schemas.openxmlformats.org/officeDocument/2006/relationships/slide" Target="slide2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slide" Target="slide2.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2">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GUIDE</a:t>
            </a:r>
            <a:r>
              <a:rPr lang="de-DE" sz="3200" dirty="0" smtClean="0"/>
              <a:t/>
            </a:r>
            <a:br>
              <a:rPr lang="de-DE" sz="3200" dirty="0" smtClean="0"/>
            </a:br>
            <a:r>
              <a:rPr lang="de-DE" sz="3200" b="1" dirty="0" err="1" smtClean="0"/>
              <a:t>Steps</a:t>
            </a:r>
            <a:r>
              <a:rPr lang="de-DE" sz="3200" b="1" dirty="0" smtClean="0"/>
              <a:t> </a:t>
            </a:r>
            <a:r>
              <a:rPr lang="de-DE" sz="3200" b="1" dirty="0" err="1" smtClean="0"/>
              <a:t>to</a:t>
            </a:r>
            <a:r>
              <a:rPr lang="de-DE" sz="3200" b="1" dirty="0" smtClean="0"/>
              <a:t> </a:t>
            </a:r>
            <a:r>
              <a:rPr lang="de-DE" sz="3200" b="1" dirty="0" err="1" smtClean="0"/>
              <a:t>success</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A0</a:t>
            </a:r>
            <a:endParaRPr lang="de-DE" sz="4000" b="1" dirty="0">
              <a:solidFill>
                <a:schemeClr val="accent2"/>
              </a:solidFill>
            </a:endParaRPr>
          </a:p>
        </p:txBody>
      </p:sp>
      <p:pic>
        <p:nvPicPr>
          <p:cNvPr id="15"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lstStyle/>
          <a:p>
            <a:pPr marL="0" indent="0">
              <a:buNone/>
            </a:pPr>
            <a:r>
              <a:rPr lang="en-US" sz="2000" dirty="0"/>
              <a:t>Experiments are an important scientific method to find out new things. An Experiment is handled in a specific order.</a:t>
            </a:r>
            <a:endParaRPr lang="de-DE" sz="2000" dirty="0"/>
          </a:p>
          <a:p>
            <a:pPr marL="0" indent="0">
              <a:buNone/>
            </a:pPr>
            <a:endParaRPr lang="de-DE" sz="2000" dirty="0" smtClean="0"/>
          </a:p>
          <a:p>
            <a:pPr marL="0" indent="0">
              <a:buNone/>
            </a:pPr>
            <a:endParaRPr lang="de-DE" sz="2000" dirty="0"/>
          </a:p>
          <a:p>
            <a:pPr marL="0" indent="0">
              <a:buNone/>
            </a:pPr>
            <a:r>
              <a:rPr lang="en-US" sz="2000" dirty="0"/>
              <a:t>With these diagnostic cards you can work step by step through the experiment.</a:t>
            </a:r>
            <a:endParaRPr lang="de-DE" sz="2000" dirty="0"/>
          </a:p>
          <a:p>
            <a:pPr marL="0" indent="0">
              <a:buNone/>
            </a:pPr>
            <a:r>
              <a:rPr lang="en-US" sz="2000" b="1" dirty="0"/>
              <a:t>Start now with </a:t>
            </a:r>
            <a:r>
              <a:rPr lang="en-US" sz="2000" b="1" dirty="0" smtClean="0"/>
              <a:t>the next page!</a:t>
            </a:r>
            <a:endParaRPr lang="de-DE" sz="2000" dirty="0"/>
          </a:p>
          <a:p>
            <a:pPr marL="0" indent="0">
              <a:buNone/>
            </a:pPr>
            <a:r>
              <a:rPr lang="en-US" sz="2000" dirty="0"/>
              <a:t>Otherwise you can also skip sub-steps and go to the step where you need help. Therefore you can find the experiment steps on the back of this card</a:t>
            </a:r>
            <a:r>
              <a:rPr lang="en-US" sz="2000" dirty="0" smtClean="0"/>
              <a:t>.</a:t>
            </a:r>
          </a:p>
          <a:p>
            <a:pPr marL="0" indent="0">
              <a:buNone/>
            </a:pPr>
            <a:endParaRPr lang="de-DE" sz="2000" dirty="0" smtClean="0"/>
          </a:p>
          <a:p>
            <a:pPr marL="0" indent="0">
              <a:lnSpc>
                <a:spcPct val="150000"/>
              </a:lnSpc>
              <a:buNone/>
            </a:pPr>
            <a:r>
              <a:rPr lang="de-DE" sz="2000" dirty="0" smtClean="0"/>
              <a:t>Click on </a:t>
            </a:r>
            <a:r>
              <a:rPr lang="de-DE" sz="2000" dirty="0" err="1" smtClean="0"/>
              <a:t>the</a:t>
            </a:r>
            <a:r>
              <a:rPr lang="de-DE" sz="2000" dirty="0" smtClean="0"/>
              <a:t> </a:t>
            </a:r>
            <a:r>
              <a:rPr lang="de-DE" sz="2000" dirty="0" err="1" smtClean="0"/>
              <a:t>arrow</a:t>
            </a:r>
            <a:r>
              <a:rPr lang="de-DE" sz="2000" dirty="0" smtClean="0"/>
              <a:t>, </a:t>
            </a:r>
            <a:r>
              <a:rPr lang="de-DE" sz="2000" dirty="0" err="1" smtClean="0"/>
              <a:t>to</a:t>
            </a:r>
            <a:r>
              <a:rPr lang="de-DE" sz="2000" dirty="0" smtClean="0"/>
              <a:t> </a:t>
            </a:r>
            <a:r>
              <a:rPr lang="de-DE" sz="2000" dirty="0" err="1" smtClean="0"/>
              <a:t>get</a:t>
            </a:r>
            <a:r>
              <a:rPr lang="de-DE" sz="2000" dirty="0" smtClean="0"/>
              <a:t> </a:t>
            </a:r>
            <a:r>
              <a:rPr lang="de-DE" sz="2000" dirty="0" err="1" smtClean="0"/>
              <a:t>to</a:t>
            </a:r>
            <a:r>
              <a:rPr lang="de-DE" sz="2000" dirty="0" smtClean="0"/>
              <a:t> </a:t>
            </a:r>
            <a:r>
              <a:rPr lang="de-DE" sz="2000" dirty="0" err="1" smtClean="0"/>
              <a:t>the</a:t>
            </a:r>
            <a:r>
              <a:rPr lang="de-DE" sz="2000" dirty="0" smtClean="0"/>
              <a:t> </a:t>
            </a:r>
            <a:r>
              <a:rPr lang="de-DE" sz="2000" dirty="0" err="1" smtClean="0"/>
              <a:t>next</a:t>
            </a:r>
            <a:r>
              <a:rPr lang="de-DE" sz="2000" dirty="0" smtClean="0"/>
              <a:t> </a:t>
            </a:r>
            <a:r>
              <a:rPr lang="de-DE" sz="2000" dirty="0" err="1" smtClean="0"/>
              <a:t>page</a:t>
            </a:r>
            <a:r>
              <a:rPr lang="de-DE" sz="2000" dirty="0" smtClean="0"/>
              <a:t>.</a:t>
            </a:r>
            <a:endParaRPr lang="de-DE" dirty="0"/>
          </a:p>
        </p:txBody>
      </p:sp>
      <p:sp>
        <p:nvSpPr>
          <p:cNvPr id="2" name="Pfeil nach rechts 1">
            <a:hlinkClick r:id="" action="ppaction://hlinkshowjump?jump=nextslide"/>
          </p:cNvPr>
          <p:cNvSpPr/>
          <p:nvPr/>
        </p:nvSpPr>
        <p:spPr>
          <a:xfrm>
            <a:off x="7448550" y="536660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320725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t>Solution</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A4</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It wouldn’t be good to forget the test results. Even small differences in the observations have major implications for the subsequent interpretation. Therefore write down your observations as accurately as possible.</a:t>
            </a:r>
            <a:endParaRPr lang="de-DE" sz="2000" dirty="0"/>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Rechteck 17">
            <a:hlinkClick r:id="rId2" action="ppaction://hlinksldjump"/>
          </p:cNvPr>
          <p:cNvSpPr/>
          <p:nvPr/>
        </p:nvSpPr>
        <p:spPr>
          <a:xfrm>
            <a:off x="2368994" y="3890670"/>
            <a:ext cx="4653598" cy="7578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Rechteck 24">
            <a:hlinkClick r:id="rId3" action="ppaction://hlinksldjump"/>
          </p:cNvPr>
          <p:cNvSpPr/>
          <p:nvPr/>
        </p:nvSpPr>
        <p:spPr>
          <a:xfrm>
            <a:off x="2373757" y="4657104"/>
            <a:ext cx="4653598" cy="7578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7" name="Grafik 6">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feld 14"/>
          <p:cNvSpPr txBox="1"/>
          <p:nvPr/>
        </p:nvSpPr>
        <p:spPr>
          <a:xfrm>
            <a:off x="1714500" y="3357212"/>
            <a:ext cx="547370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err="1" smtClean="0">
                <a:solidFill>
                  <a:schemeClr val="bg1"/>
                </a:solidFill>
                <a:latin typeface="Arial" panose="020B0604020202020204" pitchFamily="34" charset="0"/>
              </a:rPr>
              <a:t>How</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did</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you</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proceed</a:t>
            </a:r>
            <a:r>
              <a:rPr lang="de-DE" sz="2000" b="1" dirty="0" smtClean="0">
                <a:solidFill>
                  <a:schemeClr val="bg1"/>
                </a:solidFill>
                <a:latin typeface="Arial" panose="020B0604020202020204" pitchFamily="34" charset="0"/>
              </a:rPr>
              <a:t>?</a:t>
            </a:r>
            <a:endParaRPr lang="de-DE" sz="2000" b="1" dirty="0">
              <a:solidFill>
                <a:schemeClr val="bg1"/>
              </a:solidFill>
              <a:latin typeface="Arial" panose="020B0604020202020204" pitchFamily="34" charset="0"/>
            </a:endParaRPr>
          </a:p>
        </p:txBody>
      </p:sp>
      <p:sp>
        <p:nvSpPr>
          <p:cNvPr id="19" name="Textfeld 18">
            <a:hlinkClick r:id="rId2" action="ppaction://hlinksldjump"/>
          </p:cNvPr>
          <p:cNvSpPr txBox="1"/>
          <p:nvPr/>
        </p:nvSpPr>
        <p:spPr>
          <a:xfrm>
            <a:off x="1714500" y="3781706"/>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en-US" sz="2000" dirty="0"/>
              <a:t>For my notes more background knowledge is </a:t>
            </a:r>
            <a:r>
              <a:rPr lang="en-US" sz="2000" dirty="0" smtClean="0"/>
              <a:t>missing</a:t>
            </a:r>
            <a:r>
              <a:rPr lang="en-US" sz="2000" dirty="0"/>
              <a:t> </a:t>
            </a:r>
            <a:r>
              <a:rPr lang="de-DE" sz="2000" dirty="0" smtClean="0"/>
              <a:t>(A4.2</a:t>
            </a:r>
            <a:r>
              <a:rPr lang="de-DE" sz="2000" dirty="0"/>
              <a:t>).</a:t>
            </a:r>
            <a:endParaRPr lang="de-DE" sz="2000" dirty="0">
              <a:latin typeface="Cambria" panose="02040503050406030204" pitchFamily="18" charset="0"/>
              <a:ea typeface="MS Mincho"/>
              <a:cs typeface="Times New Roman" panose="02020603050405020304" pitchFamily="18" charset="0"/>
            </a:endParaRPr>
          </a:p>
        </p:txBody>
      </p:sp>
      <p:sp>
        <p:nvSpPr>
          <p:cNvPr id="20" name="Textfeld 19">
            <a:hlinkClick r:id="rId6" action="ppaction://hlinksldjump"/>
          </p:cNvPr>
          <p:cNvSpPr txBox="1"/>
          <p:nvPr/>
        </p:nvSpPr>
        <p:spPr>
          <a:xfrm>
            <a:off x="1714500" y="5206694"/>
            <a:ext cx="547370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en-US" sz="2000" dirty="0"/>
              <a:t>I could record my various </a:t>
            </a:r>
            <a:r>
              <a:rPr lang="en-US" sz="2000" dirty="0" smtClean="0"/>
              <a:t>observations </a:t>
            </a:r>
            <a:r>
              <a:rPr lang="de-DE" sz="2000" dirty="0" smtClean="0"/>
              <a:t>(A5</a:t>
            </a:r>
            <a:r>
              <a:rPr lang="de-DE" sz="2000" dirty="0"/>
              <a:t>).</a:t>
            </a:r>
            <a:endParaRPr lang="de-DE" sz="2000" dirty="0">
              <a:latin typeface="Cambria" panose="02040503050406030204" pitchFamily="18" charset="0"/>
              <a:ea typeface="MS Mincho"/>
              <a:cs typeface="Times New Roman" panose="02020603050405020304" pitchFamily="18" charset="0"/>
            </a:endParaRPr>
          </a:p>
        </p:txBody>
      </p:sp>
      <p:sp>
        <p:nvSpPr>
          <p:cNvPr id="21" name="Textfeld 20">
            <a:hlinkClick r:id="rId7" action="ppaction://hlinksldjump"/>
          </p:cNvPr>
          <p:cNvSpPr txBox="1"/>
          <p:nvPr/>
        </p:nvSpPr>
        <p:spPr>
          <a:xfrm>
            <a:off x="1714500" y="4498808"/>
            <a:ext cx="5473700"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en-US" sz="2000" dirty="0"/>
              <a:t>My experimental approaches have shown no major </a:t>
            </a:r>
            <a:r>
              <a:rPr lang="en-US" sz="2000" dirty="0" smtClean="0"/>
              <a:t>differences</a:t>
            </a:r>
            <a:r>
              <a:rPr lang="de-DE" sz="2000" dirty="0" smtClean="0"/>
              <a:t>(A4.1</a:t>
            </a:r>
            <a:r>
              <a:rPr lang="de-DE" sz="2000" dirty="0"/>
              <a:t>).</a:t>
            </a:r>
            <a:endParaRPr lang="de-DE" sz="2000" dirty="0">
              <a:latin typeface="Cambria" panose="020405030504060302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1227903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RESULTS</a:t>
            </a:r>
            <a:r>
              <a:rPr lang="de-DE" sz="3200" dirty="0"/>
              <a:t/>
            </a:r>
            <a:br>
              <a:rPr lang="de-DE" sz="3200" dirty="0"/>
            </a:br>
            <a:r>
              <a:rPr lang="en-US" sz="2400" b="1" dirty="0"/>
              <a:t>Can I confirm the hypothesis?</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A5</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400" dirty="0"/>
              <a:t>Now compare your observations with your created hypothesis from the beginning. It is not bad if the hypothesis turns out to be false.</a:t>
            </a:r>
            <a:endParaRPr lang="de-DE" sz="2400" dirty="0"/>
          </a:p>
          <a:p>
            <a:pPr marL="0" indent="0">
              <a:buNone/>
            </a:pPr>
            <a:r>
              <a:rPr lang="en-US" sz="2400" dirty="0"/>
              <a:t> </a:t>
            </a:r>
            <a:endParaRPr lang="de-DE" sz="2400" dirty="0"/>
          </a:p>
          <a:p>
            <a:pPr marL="0" indent="0">
              <a:buNone/>
            </a:pPr>
            <a:r>
              <a:rPr lang="en-US" sz="2400" dirty="0"/>
              <a:t> </a:t>
            </a:r>
            <a:endParaRPr lang="de-DE" sz="2400" dirty="0"/>
          </a:p>
          <a:p>
            <a:pPr marL="0" indent="0" algn="ctr">
              <a:buNone/>
            </a:pPr>
            <a:r>
              <a:rPr lang="en-US" sz="2400" dirty="0"/>
              <a:t> </a:t>
            </a:r>
            <a:endParaRPr lang="de-DE" sz="2400" dirty="0"/>
          </a:p>
          <a:p>
            <a:pPr marL="0" indent="0" algn="ctr">
              <a:buNone/>
            </a:pPr>
            <a:r>
              <a:rPr lang="en-US" sz="2400" b="1" dirty="0"/>
              <a:t>Can you confirm your hypothesis for the experiment?</a:t>
            </a:r>
            <a:endParaRPr lang="de-DE" sz="2400" dirty="0"/>
          </a:p>
          <a:p>
            <a:pPr marL="0" indent="0" algn="ctr">
              <a:buNone/>
            </a:pPr>
            <a:r>
              <a:rPr lang="en-US" sz="2400" b="1" dirty="0"/>
              <a:t>If not, can you set up a new hypothesis?</a:t>
            </a:r>
            <a:endParaRPr lang="de-DE" sz="2400" dirty="0"/>
          </a:p>
        </p:txBody>
      </p:sp>
      <p:sp>
        <p:nvSpPr>
          <p:cNvPr id="12" name="Pfeil nach rechts 11">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7168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t>Solution</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A5</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400" dirty="0"/>
              <a:t>After your experiment you should evaluate whether your hypothesis has proved to be true.</a:t>
            </a:r>
            <a:endParaRPr lang="de-DE" sz="2400" dirty="0"/>
          </a:p>
          <a:p>
            <a:pPr marL="0" indent="0">
              <a:buNone/>
            </a:pPr>
            <a:r>
              <a:rPr lang="en-US" sz="2400" dirty="0"/>
              <a:t>Follow the instructions!</a:t>
            </a:r>
            <a:endParaRPr lang="de-DE" sz="2400" dirty="0"/>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1"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feld 21"/>
          <p:cNvSpPr txBox="1"/>
          <p:nvPr/>
        </p:nvSpPr>
        <p:spPr>
          <a:xfrm>
            <a:off x="1714500" y="3357212"/>
            <a:ext cx="547370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err="1" smtClean="0">
                <a:solidFill>
                  <a:schemeClr val="bg1"/>
                </a:solidFill>
                <a:latin typeface="Arial" panose="020B0604020202020204" pitchFamily="34" charset="0"/>
              </a:rPr>
              <a:t>How</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did</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you</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proceed</a:t>
            </a:r>
            <a:r>
              <a:rPr lang="de-DE" sz="2000" b="1" dirty="0" smtClean="0">
                <a:solidFill>
                  <a:schemeClr val="bg1"/>
                </a:solidFill>
                <a:latin typeface="Arial" panose="020B0604020202020204" pitchFamily="34" charset="0"/>
              </a:rPr>
              <a:t>?</a:t>
            </a:r>
            <a:endParaRPr lang="de-DE" sz="2000" b="1" dirty="0">
              <a:solidFill>
                <a:schemeClr val="bg1"/>
              </a:solidFill>
              <a:latin typeface="Arial" panose="020B0604020202020204" pitchFamily="34" charset="0"/>
            </a:endParaRPr>
          </a:p>
        </p:txBody>
      </p:sp>
      <p:sp>
        <p:nvSpPr>
          <p:cNvPr id="23" name="Textfeld 22">
            <a:hlinkClick r:id="rId4" action="ppaction://hlinksldjump"/>
          </p:cNvPr>
          <p:cNvSpPr txBox="1"/>
          <p:nvPr/>
        </p:nvSpPr>
        <p:spPr>
          <a:xfrm>
            <a:off x="1714500" y="3765664"/>
            <a:ext cx="547370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en-US" sz="2000" dirty="0"/>
              <a:t>I see no connection to my hypothesis</a:t>
            </a:r>
            <a:r>
              <a:rPr lang="de-DE" sz="2000" dirty="0" smtClean="0">
                <a:ea typeface="MS Mincho"/>
                <a:cs typeface="Times New Roman" panose="02020603050405020304" pitchFamily="18" charset="0"/>
              </a:rPr>
              <a:t>(A5.1</a:t>
            </a:r>
            <a:r>
              <a:rPr lang="de-DE" sz="2000" dirty="0">
                <a:ea typeface="MS Mincho"/>
                <a:cs typeface="Times New Roman" panose="02020603050405020304" pitchFamily="18" charset="0"/>
              </a:rPr>
              <a:t>).</a:t>
            </a:r>
          </a:p>
        </p:txBody>
      </p:sp>
      <p:sp>
        <p:nvSpPr>
          <p:cNvPr id="24" name="Textfeld 23">
            <a:hlinkClick r:id="rId5" action="ppaction://hlinksldjump"/>
          </p:cNvPr>
          <p:cNvSpPr txBox="1"/>
          <p:nvPr/>
        </p:nvSpPr>
        <p:spPr>
          <a:xfrm>
            <a:off x="1714500" y="4610666"/>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en-US" sz="2000" dirty="0"/>
              <a:t>I had to reject my hypothesis and could set a new </a:t>
            </a:r>
            <a:r>
              <a:rPr lang="en-US" sz="2000" dirty="0" smtClean="0"/>
              <a:t>one </a:t>
            </a:r>
            <a:r>
              <a:rPr lang="de-DE" sz="2000" dirty="0" smtClean="0">
                <a:ea typeface="MS Mincho"/>
                <a:cs typeface="Times New Roman" panose="02020603050405020304" pitchFamily="18" charset="0"/>
              </a:rPr>
              <a:t>(A6</a:t>
            </a:r>
            <a:r>
              <a:rPr lang="de-DE" sz="2000" dirty="0">
                <a:ea typeface="MS Mincho"/>
                <a:cs typeface="Times New Roman" panose="02020603050405020304" pitchFamily="18" charset="0"/>
              </a:rPr>
              <a:t>).</a:t>
            </a:r>
          </a:p>
        </p:txBody>
      </p:sp>
      <p:sp>
        <p:nvSpPr>
          <p:cNvPr id="25" name="Textfeld 24">
            <a:hlinkClick r:id="rId6" action="ppaction://hlinksldjump"/>
          </p:cNvPr>
          <p:cNvSpPr txBox="1"/>
          <p:nvPr/>
        </p:nvSpPr>
        <p:spPr>
          <a:xfrm>
            <a:off x="1714500" y="4194010"/>
            <a:ext cx="5473700"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0"/>
              </a:spcAft>
            </a:pPr>
            <a:r>
              <a:rPr lang="de-DE" sz="2000" dirty="0" err="1"/>
              <a:t>My</a:t>
            </a:r>
            <a:r>
              <a:rPr lang="de-DE" sz="2000" dirty="0"/>
              <a:t> </a:t>
            </a:r>
            <a:r>
              <a:rPr lang="de-DE" sz="2000" dirty="0" err="1"/>
              <a:t>hypothesis</a:t>
            </a:r>
            <a:r>
              <a:rPr lang="de-DE" sz="2000" dirty="0"/>
              <a:t> was </a:t>
            </a:r>
            <a:r>
              <a:rPr lang="de-DE" sz="2000" dirty="0" err="1" smtClean="0"/>
              <a:t>confirmed</a:t>
            </a:r>
            <a:r>
              <a:rPr lang="de-DE" sz="2000" dirty="0"/>
              <a:t> </a:t>
            </a:r>
            <a:r>
              <a:rPr lang="de-DE" sz="2000" dirty="0" smtClean="0">
                <a:ea typeface="MS Mincho"/>
                <a:cs typeface="Times New Roman" panose="02020603050405020304" pitchFamily="18" charset="0"/>
              </a:rPr>
              <a:t>(A6</a:t>
            </a:r>
            <a:r>
              <a:rPr lang="de-DE" sz="2000" dirty="0">
                <a:ea typeface="MS Mincho"/>
                <a:cs typeface="Times New Roman" panose="02020603050405020304" pitchFamily="18" charset="0"/>
              </a:rPr>
              <a:t>).</a:t>
            </a:r>
          </a:p>
        </p:txBody>
      </p:sp>
    </p:spTree>
    <p:extLst>
      <p:ext uri="{BB962C8B-B14F-4D97-AF65-F5344CB8AC3E}">
        <p14:creationId xmlns:p14="http://schemas.microsoft.com/office/powerpoint/2010/main" val="34596361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RESULTS</a:t>
            </a:r>
            <a:r>
              <a:rPr lang="de-DE" sz="3200" dirty="0"/>
              <a:t/>
            </a:r>
            <a:br>
              <a:rPr lang="de-DE" sz="3200" dirty="0"/>
            </a:br>
            <a:r>
              <a:rPr lang="de-DE" sz="2400" b="1" dirty="0" err="1" smtClean="0"/>
              <a:t>What</a:t>
            </a:r>
            <a:r>
              <a:rPr lang="de-DE" sz="2400" b="1" dirty="0" smtClean="0"/>
              <a:t> </a:t>
            </a:r>
            <a:r>
              <a:rPr lang="de-DE" sz="2400" b="1" dirty="0" err="1" smtClean="0"/>
              <a:t>can</a:t>
            </a:r>
            <a:r>
              <a:rPr lang="de-DE" sz="2400" b="1" dirty="0" smtClean="0"/>
              <a:t> </a:t>
            </a:r>
            <a:r>
              <a:rPr lang="de-DE" sz="2400" b="1" dirty="0" err="1" smtClean="0"/>
              <a:t>you</a:t>
            </a:r>
            <a:r>
              <a:rPr lang="de-DE" sz="2400" b="1" dirty="0" smtClean="0"/>
              <a:t> </a:t>
            </a:r>
            <a:r>
              <a:rPr lang="de-DE" sz="2400" b="1" dirty="0" err="1" smtClean="0"/>
              <a:t>conclude</a:t>
            </a:r>
            <a:r>
              <a:rPr lang="de-DE" sz="2400" b="1" dirty="0" smtClean="0"/>
              <a:t> </a:t>
            </a:r>
            <a:r>
              <a:rPr lang="de-DE" sz="2400" b="1" dirty="0" err="1" smtClean="0"/>
              <a:t>from</a:t>
            </a:r>
            <a:r>
              <a:rPr lang="de-DE" sz="2400" b="1" dirty="0" smtClean="0"/>
              <a:t> </a:t>
            </a:r>
            <a:r>
              <a:rPr lang="de-DE" sz="2400" b="1" dirty="0" err="1" smtClean="0"/>
              <a:t>the</a:t>
            </a:r>
            <a:r>
              <a:rPr lang="de-DE" sz="2400" b="1" dirty="0" smtClean="0"/>
              <a:t> </a:t>
            </a:r>
            <a:r>
              <a:rPr lang="de-DE" sz="2400" b="1" dirty="0" err="1" smtClean="0"/>
              <a:t>experiment</a:t>
            </a:r>
            <a:r>
              <a:rPr lang="de-DE" sz="2400" b="1" dirty="0" smtClean="0"/>
              <a: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A6</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400" dirty="0"/>
              <a:t>You are now almost done! With the results of your experiment, you can now try to explain the biological phenomenon. Do you see similarities between experiment and phenomenon?</a:t>
            </a:r>
            <a:endParaRPr lang="de-DE" sz="2400" dirty="0"/>
          </a:p>
          <a:p>
            <a:pPr marL="0" indent="0">
              <a:buNone/>
            </a:pPr>
            <a:endParaRPr lang="de-DE" sz="2400" dirty="0"/>
          </a:p>
          <a:p>
            <a:pPr marL="0" indent="0">
              <a:buNone/>
            </a:pPr>
            <a:endParaRPr lang="de-DE" sz="2400" dirty="0"/>
          </a:p>
          <a:p>
            <a:pPr marL="0" indent="0">
              <a:buNone/>
            </a:pPr>
            <a:r>
              <a:rPr lang="en-US" sz="2400" b="1" dirty="0" smtClean="0"/>
              <a:t>Explain </a:t>
            </a:r>
            <a:r>
              <a:rPr lang="en-US" sz="2400" b="1" dirty="0"/>
              <a:t>the biological phenomenon based on your observations from the experiment.</a:t>
            </a:r>
            <a:endParaRPr lang="de-DE" sz="2400" dirty="0"/>
          </a:p>
        </p:txBody>
      </p:sp>
      <p:sp>
        <p:nvSpPr>
          <p:cNvPr id="12" name="Pfeil nach rechts 11">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87285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t>Solution</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A6</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smtClean="0"/>
              <a:t> </a:t>
            </a:r>
            <a:endParaRPr lang="de-DE" sz="2000" dirty="0"/>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Rechteck 17">
            <a:hlinkClick r:id="rId2" action="ppaction://hlinksldjump"/>
          </p:cNvPr>
          <p:cNvSpPr/>
          <p:nvPr/>
        </p:nvSpPr>
        <p:spPr>
          <a:xfrm>
            <a:off x="2238152" y="2478598"/>
            <a:ext cx="4653598" cy="7578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1"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feld 21"/>
          <p:cNvSpPr txBox="1"/>
          <p:nvPr/>
        </p:nvSpPr>
        <p:spPr>
          <a:xfrm>
            <a:off x="1436595" y="2379018"/>
            <a:ext cx="6761286"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b="1" dirty="0">
                <a:solidFill>
                  <a:schemeClr val="bg1"/>
                </a:solidFill>
              </a:rPr>
              <a:t>Could you explain the phenomenon with the experiment?</a:t>
            </a:r>
            <a:endParaRPr lang="de-DE" sz="2000" b="1" dirty="0">
              <a:solidFill>
                <a:schemeClr val="bg1"/>
              </a:solidFill>
            </a:endParaRPr>
          </a:p>
        </p:txBody>
      </p:sp>
      <p:sp>
        <p:nvSpPr>
          <p:cNvPr id="23" name="Textfeld 22">
            <a:hlinkClick r:id="rId5" action="ppaction://hlinksldjump"/>
          </p:cNvPr>
          <p:cNvSpPr txBox="1"/>
          <p:nvPr/>
        </p:nvSpPr>
        <p:spPr>
          <a:xfrm>
            <a:off x="1436595" y="2803512"/>
            <a:ext cx="6761286"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No: I can’t explain the experimental </a:t>
            </a:r>
            <a:r>
              <a:rPr lang="en-US" sz="2000" dirty="0" smtClean="0"/>
              <a:t>observations </a:t>
            </a:r>
            <a:r>
              <a:rPr lang="de-DE" sz="2000" dirty="0" smtClean="0">
                <a:ea typeface="MS Mincho"/>
                <a:cs typeface="Times New Roman" panose="02020603050405020304" pitchFamily="18" charset="0"/>
              </a:rPr>
              <a:t>(A6.1</a:t>
            </a:r>
            <a:r>
              <a:rPr lang="de-DE" sz="2000" dirty="0">
                <a:ea typeface="MS Mincho"/>
                <a:cs typeface="Times New Roman" panose="02020603050405020304" pitchFamily="18" charset="0"/>
              </a:rPr>
              <a:t>).</a:t>
            </a:r>
          </a:p>
        </p:txBody>
      </p:sp>
      <p:sp>
        <p:nvSpPr>
          <p:cNvPr id="24" name="Textfeld 23">
            <a:hlinkClick r:id="rId6" action="ppaction://hlinksldjump"/>
          </p:cNvPr>
          <p:cNvSpPr txBox="1"/>
          <p:nvPr/>
        </p:nvSpPr>
        <p:spPr>
          <a:xfrm>
            <a:off x="1436595" y="3955786"/>
            <a:ext cx="6761286"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Yes: I could explain the biological </a:t>
            </a:r>
            <a:r>
              <a:rPr lang="en-US" sz="2000" dirty="0" smtClean="0"/>
              <a:t>phenomenon </a:t>
            </a:r>
            <a:r>
              <a:rPr lang="de-DE" sz="2000" dirty="0" smtClean="0">
                <a:ea typeface="MS Mincho"/>
                <a:cs typeface="Times New Roman" panose="02020603050405020304" pitchFamily="18" charset="0"/>
              </a:rPr>
              <a:t>(A7</a:t>
            </a:r>
            <a:r>
              <a:rPr lang="de-DE" sz="2000" dirty="0">
                <a:ea typeface="MS Mincho"/>
                <a:cs typeface="Times New Roman" panose="02020603050405020304" pitchFamily="18" charset="0"/>
              </a:rPr>
              <a:t>).</a:t>
            </a:r>
          </a:p>
        </p:txBody>
      </p:sp>
      <p:sp>
        <p:nvSpPr>
          <p:cNvPr id="25" name="Textfeld 24">
            <a:hlinkClick r:id="rId7" action="ppaction://hlinksldjump"/>
          </p:cNvPr>
          <p:cNvSpPr txBox="1"/>
          <p:nvPr/>
        </p:nvSpPr>
        <p:spPr>
          <a:xfrm>
            <a:off x="1436595" y="3231858"/>
            <a:ext cx="6761286" cy="707886"/>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No: I see no connection between the egg and the human </a:t>
            </a:r>
            <a:r>
              <a:rPr lang="en-US" sz="2000" dirty="0" smtClean="0"/>
              <a:t>teeth </a:t>
            </a:r>
            <a:r>
              <a:rPr lang="de-DE" sz="2000" dirty="0" smtClean="0">
                <a:ea typeface="MS Mincho"/>
                <a:cs typeface="Times New Roman" panose="02020603050405020304" pitchFamily="18" charset="0"/>
              </a:rPr>
              <a:t>(A6.2</a:t>
            </a:r>
            <a:r>
              <a:rPr lang="de-DE" sz="2000" dirty="0">
                <a:ea typeface="MS Mincho"/>
                <a:cs typeface="Times New Roman" panose="02020603050405020304" pitchFamily="18" charset="0"/>
              </a:rPr>
              <a:t>).</a:t>
            </a:r>
          </a:p>
        </p:txBody>
      </p:sp>
    </p:spTree>
    <p:extLst>
      <p:ext uri="{BB962C8B-B14F-4D97-AF65-F5344CB8AC3E}">
        <p14:creationId xmlns:p14="http://schemas.microsoft.com/office/powerpoint/2010/main" val="3791310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600" b="1" dirty="0" smtClean="0">
                <a:solidFill>
                  <a:srgbClr val="66AF20"/>
                </a:solidFill>
              </a:rPr>
              <a:t>GOAL</a:t>
            </a:r>
            <a:r>
              <a:rPr lang="de-DE" sz="3600" dirty="0"/>
              <a:t/>
            </a:r>
            <a:br>
              <a:rPr lang="de-DE" sz="3600" dirty="0"/>
            </a:b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A7</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ctr">
              <a:buNone/>
            </a:pPr>
            <a:r>
              <a:rPr lang="en-US" sz="2400" b="1" u="sng" dirty="0"/>
              <a:t>You did it!</a:t>
            </a:r>
            <a:endParaRPr lang="de-DE" sz="2400" dirty="0"/>
          </a:p>
          <a:p>
            <a:pPr marL="0" indent="0">
              <a:buNone/>
            </a:pPr>
            <a:r>
              <a:rPr lang="en-US" sz="2400" dirty="0"/>
              <a:t> </a:t>
            </a:r>
            <a:endParaRPr lang="de-DE" sz="2400" dirty="0"/>
          </a:p>
          <a:p>
            <a:pPr marL="0" indent="0">
              <a:buNone/>
            </a:pPr>
            <a:r>
              <a:rPr lang="en-US" sz="2400" dirty="0" smtClean="0"/>
              <a:t>Isn't it amazing </a:t>
            </a:r>
            <a:r>
              <a:rPr lang="en-US" sz="2400" dirty="0"/>
              <a:t>that you can see the effects of toothpaste on the </a:t>
            </a:r>
            <a:r>
              <a:rPr lang="en-US" sz="2400" dirty="0" smtClean="0"/>
              <a:t>egg so clearly? </a:t>
            </a:r>
            <a:r>
              <a:rPr lang="en-US" sz="2400" dirty="0"/>
              <a:t>In addition to the attack of the outer layer of the teeth by acidic foods, leftovers in the mouth promote the growth of bacteria, convert the sugar to acid and endanger your teeth even further.</a:t>
            </a:r>
            <a:endParaRPr lang="de-DE" sz="2400" dirty="0"/>
          </a:p>
          <a:p>
            <a:pPr marL="0" indent="0">
              <a:buNone/>
            </a:pPr>
            <a:r>
              <a:rPr lang="en-US" sz="2400" dirty="0"/>
              <a:t> </a:t>
            </a:r>
            <a:endParaRPr lang="de-DE" sz="2400" dirty="0"/>
          </a:p>
          <a:p>
            <a:pPr marL="0" indent="0">
              <a:buNone/>
            </a:pPr>
            <a:r>
              <a:rPr lang="en-US" sz="2400" dirty="0"/>
              <a:t>Therefore, unfortunately, it is not enough to rinse out your mouth with toothpaste or mouthwash. The toothbrush distributes the toothpaste in every little corner and removes bacterial cultures mechanically on the teeth.</a:t>
            </a:r>
            <a:endParaRPr lang="de-DE" sz="2000" dirty="0"/>
          </a:p>
        </p:txBody>
      </p:sp>
      <p:sp>
        <p:nvSpPr>
          <p:cNvPr id="13" name="Pfeil nach rechts 12">
            <a:hlinkClick r:id="" action="ppaction://hlinkshowjump?jump=lastslideviewed"/>
          </p:cNvPr>
          <p:cNvSpPr/>
          <p:nvPr/>
        </p:nvSpPr>
        <p:spPr>
          <a:xfrm rot="10800000">
            <a:off x="196469" y="617467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2"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69914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239393" cy="707886"/>
          </a:xfrm>
          <a:prstGeom prst="rect">
            <a:avLst/>
          </a:prstGeom>
          <a:noFill/>
        </p:spPr>
        <p:txBody>
          <a:bodyPr wrap="square" rtlCol="0">
            <a:spAutoFit/>
          </a:bodyPr>
          <a:lstStyle/>
          <a:p>
            <a:r>
              <a:rPr lang="de-DE" sz="4000" b="1" dirty="0" smtClean="0">
                <a:solidFill>
                  <a:schemeClr val="accent2"/>
                </a:solidFill>
              </a:rPr>
              <a:t>A1.1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a:t> </a:t>
            </a:r>
          </a:p>
          <a:p>
            <a:pPr marL="0" indent="0">
              <a:buNone/>
            </a:pPr>
            <a:r>
              <a:rPr lang="en-US" sz="2000" dirty="0"/>
              <a:t>A </a:t>
            </a:r>
            <a:r>
              <a:rPr lang="en-US" sz="2000" b="1" dirty="0"/>
              <a:t>biological phenomenon </a:t>
            </a:r>
            <a:r>
              <a:rPr lang="en-US" sz="2000" dirty="0"/>
              <a:t>is a visible phenomenon or a process in nature. Researchers want to make statements not only about their own experiment, but transfer the observations to an observed phenomenon. Try to detect the key idea in the description of the phenomenon.</a:t>
            </a:r>
            <a:endParaRPr lang="de-DE" sz="2000" dirty="0"/>
          </a:p>
          <a:p>
            <a:endParaRPr lang="de-DE" sz="2000" dirty="0"/>
          </a:p>
          <a:p>
            <a:pPr marL="0" indent="0">
              <a:buNone/>
            </a:pPr>
            <a:endParaRPr lang="de-DE" sz="2000" dirty="0"/>
          </a:p>
          <a:p>
            <a:pPr marL="0" indent="0">
              <a:buNone/>
            </a:pPr>
            <a:r>
              <a:rPr lang="en-US" sz="2000" b="1" u="sng" dirty="0">
                <a:solidFill>
                  <a:schemeClr val="accent1"/>
                </a:solidFill>
              </a:rPr>
              <a:t>Example:</a:t>
            </a:r>
            <a:endParaRPr lang="de-DE" sz="2000" dirty="0">
              <a:solidFill>
                <a:schemeClr val="accent1"/>
              </a:solidFill>
            </a:endParaRPr>
          </a:p>
          <a:p>
            <a:pPr marL="0" indent="0">
              <a:buNone/>
            </a:pPr>
            <a:r>
              <a:rPr lang="en-US" sz="2000" dirty="0">
                <a:solidFill>
                  <a:schemeClr val="accent1"/>
                </a:solidFill>
              </a:rPr>
              <a:t>Researchers think that young people can perceive higher sounds than old people. Then the biological phenomenon is: "Young people hear higher sounds better than old people."</a:t>
            </a:r>
            <a:endParaRPr lang="de-DE" sz="2000" dirty="0">
              <a:solidFill>
                <a:schemeClr val="accent1"/>
              </a:solidFill>
            </a:endParaRPr>
          </a:p>
          <a:p>
            <a:pPr marL="0" indent="0">
              <a:buNone/>
            </a:pPr>
            <a:r>
              <a:rPr lang="en-US" sz="2000" dirty="0">
                <a:solidFill>
                  <a:schemeClr val="accent1"/>
                </a:solidFill>
              </a:rPr>
              <a:t>Then they do different experiments for hearing. So they try to explain the phenomenon: Why do young people hear better?</a:t>
            </a:r>
            <a:endParaRPr lang="de-DE" sz="2000" i="1" dirty="0">
              <a:solidFill>
                <a:schemeClr val="accent1"/>
              </a:solidFill>
            </a:endParaRPr>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1266" name="Picture 2" descr="http://sonnenschein-und-regenwetter.designblog.de/images/kunde/05/Ohr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07271" y="2974087"/>
            <a:ext cx="1132493" cy="1040700"/>
          </a:xfrm>
          <a:prstGeom prst="rect">
            <a:avLst/>
          </a:prstGeom>
          <a:noFill/>
          <a:extLst>
            <a:ext uri="{909E8E84-426E-40DD-AFC4-6F175D3DCCD1}">
              <a14:hiddenFill xmlns:a14="http://schemas.microsoft.com/office/drawing/2010/main">
                <a:solidFill>
                  <a:srgbClr val="FFFFFF"/>
                </a:solidFill>
              </a14:hiddenFill>
            </a:ext>
          </a:extLst>
        </p:spPr>
      </p:pic>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29249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A1.2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Important information from the text are for example:</a:t>
            </a:r>
            <a:endParaRPr lang="de-DE" sz="2000" dirty="0"/>
          </a:p>
          <a:p>
            <a:pPr marL="0" indent="0">
              <a:buNone/>
            </a:pPr>
            <a:r>
              <a:rPr lang="en-US" sz="2000" dirty="0"/>
              <a:t> </a:t>
            </a:r>
            <a:endParaRPr lang="de-DE" sz="2000" dirty="0"/>
          </a:p>
          <a:p>
            <a:pPr marL="0" indent="0">
              <a:buNone/>
            </a:pPr>
            <a:r>
              <a:rPr lang="en-US" sz="2000" dirty="0"/>
              <a:t>- Acids attack the teeth.</a:t>
            </a:r>
            <a:endParaRPr lang="de-DE" sz="2000" dirty="0"/>
          </a:p>
          <a:p>
            <a:pPr marL="0" indent="0">
              <a:buNone/>
            </a:pPr>
            <a:r>
              <a:rPr lang="en-US" sz="2000" dirty="0"/>
              <a:t>- Teeth consist of compounds which are also in the shell of chick eggs.</a:t>
            </a:r>
            <a:endParaRPr lang="de-DE" sz="2000" dirty="0"/>
          </a:p>
          <a:p>
            <a:pPr marL="0" indent="0">
              <a:buNone/>
            </a:pPr>
            <a:r>
              <a:rPr lang="en-US" sz="2000" dirty="0"/>
              <a:t>- Toothpaste forms a protective coating on the teeth and strengthens the outer layer of the teeth.</a:t>
            </a:r>
            <a:endParaRPr lang="de-DE" sz="2000" dirty="0"/>
          </a:p>
          <a:p>
            <a:pPr marL="0" indent="0">
              <a:buNone/>
            </a:pPr>
            <a:r>
              <a:rPr lang="en-US" sz="2000" dirty="0"/>
              <a:t> </a:t>
            </a:r>
            <a:endParaRPr lang="de-DE" sz="2000" dirty="0"/>
          </a:p>
          <a:p>
            <a:pPr marL="0" indent="0">
              <a:buNone/>
            </a:pPr>
            <a:r>
              <a:rPr lang="en-US" sz="2000" dirty="0"/>
              <a:t> </a:t>
            </a:r>
            <a:endParaRPr lang="de-DE" sz="2000" dirty="0"/>
          </a:p>
          <a:p>
            <a:pPr marL="0" indent="0">
              <a:buNone/>
            </a:pPr>
            <a:r>
              <a:rPr lang="en-US" sz="2000" dirty="0"/>
              <a:t>All this information are useful for the description of a biological phenomenon. However, the phenomenon should be no longer than one sentence. Try to detect the key idea in the description of the phenomenon.</a:t>
            </a:r>
            <a:endParaRPr lang="de-DE" sz="2000" dirty="0"/>
          </a:p>
        </p:txBody>
      </p:sp>
      <p:sp>
        <p:nvSpPr>
          <p:cNvPr id="13" name="Pfeil nach rechts 12">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2"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92149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A2.1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A biological phenomenon may be very extensive. You can’t really investigate all possible influences or ideas in one experiment. Therefore, it is important that you limit the experiment to one factor and formulate in your hypothesis clearly what you want to check.</a:t>
            </a:r>
            <a:endParaRPr lang="de-DE" sz="2000" dirty="0"/>
          </a:p>
          <a:p>
            <a:pPr marL="0" indent="0">
              <a:buNone/>
            </a:pPr>
            <a:r>
              <a:rPr lang="en-US" sz="2000" dirty="0"/>
              <a:t> </a:t>
            </a:r>
            <a:endParaRPr lang="de-DE" sz="2000" dirty="0"/>
          </a:p>
          <a:p>
            <a:pPr marL="0" indent="0">
              <a:buNone/>
            </a:pPr>
            <a:r>
              <a:rPr lang="en-US" sz="2000" dirty="0" smtClean="0">
                <a:solidFill>
                  <a:schemeClr val="accent1"/>
                </a:solidFill>
              </a:rPr>
              <a:t>The </a:t>
            </a:r>
            <a:r>
              <a:rPr lang="en-US" sz="2000" b="1" u="sng" dirty="0">
                <a:solidFill>
                  <a:schemeClr val="accent1"/>
                </a:solidFill>
              </a:rPr>
              <a:t>Example:</a:t>
            </a:r>
            <a:endParaRPr lang="de-DE" sz="2000" dirty="0">
              <a:solidFill>
                <a:schemeClr val="accent1"/>
              </a:solidFill>
            </a:endParaRPr>
          </a:p>
          <a:p>
            <a:pPr marL="0" indent="0">
              <a:buNone/>
            </a:pPr>
            <a:r>
              <a:rPr lang="en-US" sz="2000" dirty="0" smtClean="0">
                <a:solidFill>
                  <a:schemeClr val="accent1"/>
                </a:solidFill>
              </a:rPr>
              <a:t>biological </a:t>
            </a:r>
            <a:r>
              <a:rPr lang="en-US" sz="2000" dirty="0">
                <a:solidFill>
                  <a:schemeClr val="accent1"/>
                </a:solidFill>
              </a:rPr>
              <a:t>phenomenon: "The sunflower seeds do not germinate" is very general. In an experiment, you can now examine a variable. For example, you can set up the concrete hypothesis: "Sunflower seeds need water to germinate.“ Instead of the variable water you could also check if other things (like sunlight) are necessary.</a:t>
            </a:r>
            <a:endParaRPr lang="de-DE" sz="2000" dirty="0">
              <a:solidFill>
                <a:schemeClr val="accent1"/>
              </a:solidFill>
            </a:endParaRPr>
          </a:p>
          <a:p>
            <a:pPr marL="0" indent="0">
              <a:buNone/>
            </a:pPr>
            <a:r>
              <a:rPr lang="en-US" sz="2000" dirty="0"/>
              <a:t> </a:t>
            </a:r>
            <a:endParaRPr lang="de-DE" sz="2000" dirty="0"/>
          </a:p>
          <a:p>
            <a:pPr marL="0" indent="0">
              <a:buNone/>
            </a:pPr>
            <a:r>
              <a:rPr lang="en-US" sz="2000" dirty="0"/>
              <a:t>It is important that you always choose only one variable.</a:t>
            </a:r>
            <a:endParaRPr lang="de-DE" sz="2000" dirty="0"/>
          </a:p>
          <a:p>
            <a:pPr marL="0" indent="0">
              <a:buNone/>
            </a:pPr>
            <a:endParaRPr lang="de-DE" sz="2000" dirty="0"/>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2290" name="Picture 2" descr="http://www.cliparthut.com/clip-arts/877/sonnenblume-und-clip-vektor-87756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02968" y="3131723"/>
            <a:ext cx="887259" cy="883064"/>
          </a:xfrm>
          <a:prstGeom prst="rect">
            <a:avLst/>
          </a:prstGeom>
          <a:noFill/>
          <a:extLst>
            <a:ext uri="{909E8E84-426E-40DD-AFC4-6F175D3DCCD1}">
              <a14:hiddenFill xmlns:a14="http://schemas.microsoft.com/office/drawing/2010/main">
                <a:solidFill>
                  <a:srgbClr val="FFFFFF"/>
                </a:solidFill>
              </a14:hiddenFill>
            </a:ext>
          </a:extLst>
        </p:spPr>
      </p:pic>
      <p:pic>
        <p:nvPicPr>
          <p:cNvPr id="14"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54320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A2.2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A </a:t>
            </a:r>
            <a:r>
              <a:rPr lang="en-US" sz="2000" b="1" dirty="0"/>
              <a:t>hypothesis</a:t>
            </a:r>
            <a:r>
              <a:rPr lang="en-US" sz="2000" dirty="0"/>
              <a:t> is an assumption which you haven’t tested with an experiment. Only after your experiment, you can either confirm (if everything happened like you described) or correct your hypothesis.</a:t>
            </a:r>
            <a:endParaRPr lang="de-DE" sz="2000" dirty="0"/>
          </a:p>
          <a:p>
            <a:pPr marL="0" indent="0">
              <a:buNone/>
            </a:pPr>
            <a:r>
              <a:rPr lang="en-US" sz="2000" dirty="0"/>
              <a:t> </a:t>
            </a:r>
            <a:endParaRPr lang="de-DE" sz="2000" dirty="0"/>
          </a:p>
          <a:p>
            <a:pPr marL="0" indent="0">
              <a:buNone/>
            </a:pPr>
            <a:r>
              <a:rPr lang="en-US" sz="2000" dirty="0"/>
              <a:t> </a:t>
            </a:r>
            <a:endParaRPr lang="de-DE" sz="2000" dirty="0"/>
          </a:p>
          <a:p>
            <a:pPr marL="0" indent="0">
              <a:buNone/>
            </a:pPr>
            <a:r>
              <a:rPr lang="en-US" sz="2000" b="1" u="sng" dirty="0">
                <a:solidFill>
                  <a:schemeClr val="accent1"/>
                </a:solidFill>
              </a:rPr>
              <a:t>Example</a:t>
            </a:r>
            <a:r>
              <a:rPr lang="en-US" sz="2000" dirty="0">
                <a:solidFill>
                  <a:schemeClr val="accent1"/>
                </a:solidFill>
              </a:rPr>
              <a:t>:</a:t>
            </a:r>
            <a:endParaRPr lang="de-DE" sz="2000" dirty="0">
              <a:solidFill>
                <a:schemeClr val="accent1"/>
              </a:solidFill>
            </a:endParaRPr>
          </a:p>
          <a:p>
            <a:pPr marL="0" indent="0">
              <a:buNone/>
            </a:pPr>
            <a:r>
              <a:rPr lang="en-US" sz="2000" dirty="0">
                <a:solidFill>
                  <a:schemeClr val="accent1"/>
                </a:solidFill>
              </a:rPr>
              <a:t>You examine the phenomenon "The tulips close its flowers at night." In your experiment you examine the relationship between the two factors "sunlight" and "opening of the flower." Then the hypothesis is: "If the tulips get no sunlight, they close the blossom".</a:t>
            </a:r>
            <a:endParaRPr lang="de-DE" sz="2000" dirty="0">
              <a:solidFill>
                <a:schemeClr val="accent1"/>
              </a:solidFill>
            </a:endParaRPr>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4297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2">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a:solidFill>
                  <a:srgbClr val="66AF20"/>
                </a:solidFill>
              </a:rPr>
              <a:t>GUIDE</a:t>
            </a:r>
            <a:r>
              <a:rPr lang="de-DE" sz="3200" dirty="0"/>
              <a:t/>
            </a:r>
            <a:br>
              <a:rPr lang="de-DE" sz="3200" dirty="0"/>
            </a:br>
            <a:r>
              <a:rPr lang="de-DE" sz="3200" b="1" dirty="0" err="1"/>
              <a:t>Steps</a:t>
            </a:r>
            <a:r>
              <a:rPr lang="de-DE" sz="3200" b="1" dirty="0"/>
              <a:t> </a:t>
            </a:r>
            <a:r>
              <a:rPr lang="de-DE" sz="3200" b="1" dirty="0" err="1"/>
              <a:t>to</a:t>
            </a:r>
            <a:r>
              <a:rPr lang="de-DE" sz="3200" b="1" dirty="0"/>
              <a:t> </a:t>
            </a:r>
            <a:r>
              <a:rPr lang="de-DE" sz="3200" b="1" dirty="0" err="1"/>
              <a:t>success</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A0</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nSpc>
                <a:spcPct val="150000"/>
              </a:lnSpc>
              <a:buNone/>
            </a:pPr>
            <a:r>
              <a:rPr lang="de-DE" sz="2000" dirty="0" smtClean="0"/>
              <a:t>Click on </a:t>
            </a:r>
            <a:r>
              <a:rPr lang="de-DE" sz="2000" dirty="0" err="1" smtClean="0"/>
              <a:t>the</a:t>
            </a:r>
            <a:r>
              <a:rPr lang="de-DE" sz="2000" dirty="0" smtClean="0"/>
              <a:t> sub-</a:t>
            </a:r>
            <a:r>
              <a:rPr lang="de-DE" sz="2000" dirty="0" err="1" smtClean="0"/>
              <a:t>step</a:t>
            </a:r>
            <a:r>
              <a:rPr lang="de-DE" sz="2000" dirty="0" smtClean="0"/>
              <a:t>, </a:t>
            </a:r>
            <a:r>
              <a:rPr lang="de-DE" sz="2000" dirty="0" err="1" smtClean="0"/>
              <a:t>where</a:t>
            </a:r>
            <a:r>
              <a:rPr lang="de-DE" sz="2000" dirty="0" smtClean="0"/>
              <a:t> </a:t>
            </a:r>
            <a:r>
              <a:rPr lang="de-DE" sz="2000" dirty="0" err="1" smtClean="0"/>
              <a:t>you</a:t>
            </a:r>
            <a:r>
              <a:rPr lang="de-DE" sz="2000" dirty="0" smtClean="0"/>
              <a:t> </a:t>
            </a:r>
            <a:r>
              <a:rPr lang="de-DE" sz="2000" dirty="0" err="1" smtClean="0"/>
              <a:t>want</a:t>
            </a:r>
            <a:r>
              <a:rPr lang="de-DE" sz="2000" dirty="0" smtClean="0"/>
              <a:t> </a:t>
            </a:r>
            <a:r>
              <a:rPr lang="de-DE" sz="2000" dirty="0" err="1" smtClean="0"/>
              <a:t>to</a:t>
            </a:r>
            <a:r>
              <a:rPr lang="de-DE" sz="2000" dirty="0" smtClean="0"/>
              <a:t> </a:t>
            </a:r>
            <a:r>
              <a:rPr lang="de-DE" sz="2000" dirty="0" err="1" smtClean="0"/>
              <a:t>start</a:t>
            </a:r>
            <a:endParaRPr lang="de-DE" sz="2000" dirty="0"/>
          </a:p>
        </p:txBody>
      </p:sp>
      <p:sp>
        <p:nvSpPr>
          <p:cNvPr id="2" name="Pfeil nach rechts 1"/>
          <p:cNvSpPr/>
          <p:nvPr/>
        </p:nvSpPr>
        <p:spPr>
          <a:xfrm rot="10800000">
            <a:off x="196469" y="6133131"/>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146" name="Picture 2" descr="http://bibelfruehstueck.de/wp-content/uploads/wegweise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92611" y="4927935"/>
            <a:ext cx="1683092" cy="1843074"/>
          </a:xfrm>
          <a:prstGeom prst="rect">
            <a:avLst/>
          </a:prstGeom>
          <a:noFill/>
          <a:extLst>
            <a:ext uri="{909E8E84-426E-40DD-AFC4-6F175D3DCCD1}">
              <a14:hiddenFill xmlns:a14="http://schemas.microsoft.com/office/drawing/2010/main">
                <a:solidFill>
                  <a:srgbClr val="FFFFFF"/>
                </a:solidFill>
              </a14:hiddenFill>
            </a:ext>
          </a:extLst>
        </p:spPr>
      </p:pic>
      <p:pic>
        <p:nvPicPr>
          <p:cNvPr id="19"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feld 24"/>
          <p:cNvSpPr txBox="1"/>
          <p:nvPr/>
        </p:nvSpPr>
        <p:spPr>
          <a:xfrm>
            <a:off x="6662211" y="2794634"/>
            <a:ext cx="2013492" cy="1200329"/>
          </a:xfrm>
          <a:prstGeom prst="rect">
            <a:avLst/>
          </a:prstGeom>
          <a:noFill/>
        </p:spPr>
        <p:txBody>
          <a:bodyPr wrap="square" rtlCol="0">
            <a:spAutoFit/>
          </a:bodyPr>
          <a:lstStyle/>
          <a:p>
            <a:r>
              <a:rPr lang="de-DE" dirty="0" err="1" smtClean="0"/>
              <a:t>If</a:t>
            </a:r>
            <a:r>
              <a:rPr lang="de-DE" dirty="0" smtClean="0"/>
              <a:t> </a:t>
            </a:r>
            <a:r>
              <a:rPr lang="de-DE" dirty="0" err="1" smtClean="0"/>
              <a:t>you</a:t>
            </a:r>
            <a:r>
              <a:rPr lang="de-DE" dirty="0" smtClean="0"/>
              <a:t> </a:t>
            </a:r>
            <a:r>
              <a:rPr lang="de-DE" dirty="0" err="1" smtClean="0"/>
              <a:t>click</a:t>
            </a:r>
            <a:r>
              <a:rPr lang="de-DE" dirty="0" smtClean="0"/>
              <a:t> on </a:t>
            </a:r>
            <a:r>
              <a:rPr lang="de-DE" dirty="0" err="1" smtClean="0"/>
              <a:t>the</a:t>
            </a:r>
            <a:r>
              <a:rPr lang="de-DE" dirty="0" smtClean="0"/>
              <a:t> Logo     , </a:t>
            </a:r>
            <a:r>
              <a:rPr lang="de-DE" dirty="0" err="1" smtClean="0"/>
              <a:t>you</a:t>
            </a:r>
            <a:r>
              <a:rPr lang="de-DE" dirty="0" smtClean="0"/>
              <a:t> </a:t>
            </a:r>
            <a:r>
              <a:rPr lang="de-DE" dirty="0" err="1" smtClean="0"/>
              <a:t>get</a:t>
            </a:r>
            <a:r>
              <a:rPr lang="de-DE" dirty="0" smtClean="0"/>
              <a:t> back </a:t>
            </a:r>
            <a:r>
              <a:rPr lang="de-DE" dirty="0" err="1" smtClean="0"/>
              <a:t>you</a:t>
            </a:r>
            <a:r>
              <a:rPr lang="de-DE" dirty="0" smtClean="0"/>
              <a:t> </a:t>
            </a:r>
            <a:r>
              <a:rPr lang="de-DE" dirty="0" err="1" smtClean="0"/>
              <a:t>this</a:t>
            </a:r>
            <a:r>
              <a:rPr lang="de-DE" dirty="0" smtClean="0"/>
              <a:t> </a:t>
            </a:r>
            <a:r>
              <a:rPr lang="de-DE" dirty="0" err="1" smtClean="0"/>
              <a:t>page</a:t>
            </a:r>
            <a:r>
              <a:rPr lang="de-DE" dirty="0" smtClean="0"/>
              <a:t> </a:t>
            </a:r>
            <a:r>
              <a:rPr lang="de-DE" dirty="0" err="1" smtClean="0"/>
              <a:t>any</a:t>
            </a:r>
            <a:r>
              <a:rPr lang="de-DE" dirty="0" smtClean="0"/>
              <a:t> time.</a:t>
            </a:r>
            <a:endParaRPr lang="de-DE" dirty="0"/>
          </a:p>
        </p:txBody>
      </p:sp>
      <p:pic>
        <p:nvPicPr>
          <p:cNvPr id="26"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7157525" y="3069980"/>
            <a:ext cx="328049" cy="365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Textfeld 26"/>
          <p:cNvSpPr txBox="1"/>
          <p:nvPr/>
        </p:nvSpPr>
        <p:spPr>
          <a:xfrm>
            <a:off x="2513012" y="2444858"/>
            <a:ext cx="3633788"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err="1" smtClean="0">
                <a:solidFill>
                  <a:schemeClr val="bg1"/>
                </a:solidFill>
                <a:latin typeface="Arial" panose="020B0604020202020204" pitchFamily="34" charset="0"/>
                <a:cs typeface="Arial" panose="020B0604020202020204" pitchFamily="34" charset="0"/>
              </a:rPr>
              <a:t>Where</a:t>
            </a:r>
            <a:r>
              <a:rPr lang="de-DE" sz="2000" b="1" dirty="0" smtClean="0">
                <a:solidFill>
                  <a:schemeClr val="bg1"/>
                </a:solidFill>
                <a:latin typeface="Arial" panose="020B0604020202020204" pitchFamily="34" charset="0"/>
                <a:cs typeface="Arial" panose="020B0604020202020204" pitchFamily="34" charset="0"/>
              </a:rPr>
              <a:t> do </a:t>
            </a:r>
            <a:r>
              <a:rPr lang="de-DE" sz="2000" b="1" dirty="0" err="1" smtClean="0">
                <a:solidFill>
                  <a:schemeClr val="bg1"/>
                </a:solidFill>
                <a:latin typeface="Arial" panose="020B0604020202020204" pitchFamily="34" charset="0"/>
                <a:cs typeface="Arial" panose="020B0604020202020204" pitchFamily="34" charset="0"/>
              </a:rPr>
              <a:t>you</a:t>
            </a:r>
            <a:r>
              <a:rPr lang="de-DE" sz="2000" b="1" dirty="0" smtClean="0">
                <a:solidFill>
                  <a:schemeClr val="bg1"/>
                </a:solidFill>
                <a:latin typeface="Arial" panose="020B0604020202020204" pitchFamily="34" charset="0"/>
                <a:cs typeface="Arial" panose="020B0604020202020204" pitchFamily="34" charset="0"/>
              </a:rPr>
              <a:t> </a:t>
            </a:r>
            <a:r>
              <a:rPr lang="de-DE" sz="2000" b="1" dirty="0" err="1" smtClean="0">
                <a:solidFill>
                  <a:schemeClr val="bg1"/>
                </a:solidFill>
                <a:latin typeface="Arial" panose="020B0604020202020204" pitchFamily="34" charset="0"/>
                <a:cs typeface="Arial" panose="020B0604020202020204" pitchFamily="34" charset="0"/>
              </a:rPr>
              <a:t>want</a:t>
            </a:r>
            <a:r>
              <a:rPr lang="de-DE" sz="2000" b="1" dirty="0" smtClean="0">
                <a:solidFill>
                  <a:schemeClr val="bg1"/>
                </a:solidFill>
                <a:latin typeface="Arial" panose="020B0604020202020204" pitchFamily="34" charset="0"/>
                <a:cs typeface="Arial" panose="020B0604020202020204" pitchFamily="34" charset="0"/>
              </a:rPr>
              <a:t> </a:t>
            </a:r>
            <a:r>
              <a:rPr lang="de-DE" sz="2000" b="1" dirty="0" err="1" smtClean="0">
                <a:solidFill>
                  <a:schemeClr val="bg1"/>
                </a:solidFill>
                <a:latin typeface="Arial" panose="020B0604020202020204" pitchFamily="34" charset="0"/>
                <a:cs typeface="Arial" panose="020B0604020202020204" pitchFamily="34" charset="0"/>
              </a:rPr>
              <a:t>to</a:t>
            </a:r>
            <a:r>
              <a:rPr lang="de-DE" sz="2000" b="1" dirty="0" smtClean="0">
                <a:solidFill>
                  <a:schemeClr val="bg1"/>
                </a:solidFill>
                <a:latin typeface="Arial" panose="020B0604020202020204" pitchFamily="34" charset="0"/>
                <a:cs typeface="Arial" panose="020B0604020202020204" pitchFamily="34" charset="0"/>
              </a:rPr>
              <a:t> </a:t>
            </a:r>
            <a:r>
              <a:rPr lang="de-DE" sz="2000" b="1" dirty="0" err="1" smtClean="0">
                <a:solidFill>
                  <a:schemeClr val="bg1"/>
                </a:solidFill>
                <a:latin typeface="Arial" panose="020B0604020202020204" pitchFamily="34" charset="0"/>
                <a:cs typeface="Arial" panose="020B0604020202020204" pitchFamily="34" charset="0"/>
              </a:rPr>
              <a:t>start</a:t>
            </a:r>
            <a:r>
              <a:rPr lang="de-DE" sz="2000" b="1" dirty="0" smtClean="0">
                <a:solidFill>
                  <a:schemeClr val="bg1"/>
                </a:solidFill>
                <a:latin typeface="Arial" panose="020B0604020202020204" pitchFamily="34" charset="0"/>
                <a:cs typeface="Arial" panose="020B0604020202020204" pitchFamily="34" charset="0"/>
              </a:rPr>
              <a:t>?</a:t>
            </a:r>
            <a:endParaRPr lang="de-DE" sz="2000" b="1" dirty="0">
              <a:solidFill>
                <a:schemeClr val="bg1"/>
              </a:solidFill>
              <a:latin typeface="Arial" panose="020B0604020202020204" pitchFamily="34" charset="0"/>
              <a:cs typeface="Arial" panose="020B0604020202020204" pitchFamily="34" charset="0"/>
            </a:endParaRPr>
          </a:p>
        </p:txBody>
      </p:sp>
      <p:sp>
        <p:nvSpPr>
          <p:cNvPr id="28" name="Textfeld 27">
            <a:hlinkClick r:id="rId7" action="ppaction://hlinksldjump"/>
          </p:cNvPr>
          <p:cNvSpPr txBox="1"/>
          <p:nvPr/>
        </p:nvSpPr>
        <p:spPr>
          <a:xfrm>
            <a:off x="2513012" y="2814190"/>
            <a:ext cx="3633788"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1. </a:t>
            </a:r>
            <a:r>
              <a:rPr lang="en-US" sz="2000" dirty="0"/>
              <a:t>Biological phenomenon</a:t>
            </a:r>
            <a:endParaRPr lang="de-DE" sz="2000" dirty="0">
              <a:latin typeface="Arial" panose="020B0604020202020204" pitchFamily="34" charset="0"/>
              <a:cs typeface="Arial" panose="020B0604020202020204" pitchFamily="34" charset="0"/>
            </a:endParaRPr>
          </a:p>
        </p:txBody>
      </p:sp>
      <p:sp>
        <p:nvSpPr>
          <p:cNvPr id="30" name="Textfeld 29">
            <a:hlinkClick r:id="rId8" action="ppaction://hlinksldjump"/>
          </p:cNvPr>
          <p:cNvSpPr txBox="1"/>
          <p:nvPr/>
        </p:nvSpPr>
        <p:spPr>
          <a:xfrm>
            <a:off x="2513012" y="3220693"/>
            <a:ext cx="3633788"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2. </a:t>
            </a:r>
            <a:r>
              <a:rPr lang="en-US" sz="2000" dirty="0"/>
              <a:t>Hypothesis</a:t>
            </a:r>
            <a:endParaRPr lang="de-DE" sz="2000" dirty="0">
              <a:latin typeface="Arial" panose="020B0604020202020204" pitchFamily="34" charset="0"/>
              <a:cs typeface="Arial" panose="020B0604020202020204" pitchFamily="34" charset="0"/>
            </a:endParaRPr>
          </a:p>
        </p:txBody>
      </p:sp>
      <p:sp>
        <p:nvSpPr>
          <p:cNvPr id="31" name="Textfeld 30">
            <a:hlinkClick r:id="rId9" action="ppaction://hlinksldjump"/>
          </p:cNvPr>
          <p:cNvSpPr txBox="1"/>
          <p:nvPr/>
        </p:nvSpPr>
        <p:spPr>
          <a:xfrm>
            <a:off x="2513012" y="4049782"/>
            <a:ext cx="3633788" cy="40011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4. </a:t>
            </a:r>
            <a:r>
              <a:rPr lang="en-US" sz="2000" dirty="0"/>
              <a:t>Performing and observing</a:t>
            </a:r>
            <a:endParaRPr lang="de-DE" sz="2000" dirty="0">
              <a:latin typeface="Arial" panose="020B0604020202020204" pitchFamily="34" charset="0"/>
              <a:cs typeface="Arial" panose="020B0604020202020204" pitchFamily="34" charset="0"/>
            </a:endParaRPr>
          </a:p>
        </p:txBody>
      </p:sp>
      <p:sp>
        <p:nvSpPr>
          <p:cNvPr id="32" name="Textfeld 31">
            <a:hlinkClick r:id="rId10" action="ppaction://hlinksldjump"/>
          </p:cNvPr>
          <p:cNvSpPr txBox="1"/>
          <p:nvPr/>
        </p:nvSpPr>
        <p:spPr>
          <a:xfrm>
            <a:off x="2513012" y="4458689"/>
            <a:ext cx="3633788"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5. </a:t>
            </a:r>
            <a:r>
              <a:rPr lang="en-US" sz="2000" dirty="0"/>
              <a:t>Results</a:t>
            </a:r>
            <a:endParaRPr lang="de-DE" sz="2000" dirty="0">
              <a:latin typeface="Arial" panose="020B0604020202020204" pitchFamily="34" charset="0"/>
              <a:cs typeface="Arial" panose="020B0604020202020204" pitchFamily="34" charset="0"/>
            </a:endParaRPr>
          </a:p>
        </p:txBody>
      </p:sp>
      <p:sp>
        <p:nvSpPr>
          <p:cNvPr id="33" name="Textfeld 32">
            <a:hlinkClick r:id="rId8" action="ppaction://hlinksldjump"/>
          </p:cNvPr>
          <p:cNvSpPr txBox="1"/>
          <p:nvPr/>
        </p:nvSpPr>
        <p:spPr>
          <a:xfrm>
            <a:off x="2513012" y="3634667"/>
            <a:ext cx="3633788"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dirty="0">
                <a:latin typeface="Arial" panose="020B0604020202020204" pitchFamily="34" charset="0"/>
                <a:cs typeface="Arial" panose="020B0604020202020204" pitchFamily="34" charset="0"/>
              </a:rPr>
              <a:t>3. </a:t>
            </a:r>
            <a:r>
              <a:rPr lang="en-US" sz="2000" dirty="0"/>
              <a:t>Planning</a:t>
            </a: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73835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A2.3</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A hypothesis is an assumption that you haven’t tested yet.</a:t>
            </a:r>
            <a:endParaRPr lang="de-DE" sz="2000" dirty="0"/>
          </a:p>
          <a:p>
            <a:pPr marL="0" indent="0">
              <a:buNone/>
            </a:pPr>
            <a:r>
              <a:rPr lang="en-US" sz="2000" dirty="0"/>
              <a:t>For a scientific hypothesis, it is important that you examine the relationship between two variables.</a:t>
            </a:r>
            <a:endParaRPr lang="de-DE" sz="2000" dirty="0"/>
          </a:p>
          <a:p>
            <a:pPr marL="0" indent="0">
              <a:buNone/>
            </a:pPr>
            <a:r>
              <a:rPr lang="en-US" sz="2000" dirty="0"/>
              <a:t> </a:t>
            </a:r>
            <a:endParaRPr lang="de-DE" sz="2000" dirty="0"/>
          </a:p>
          <a:p>
            <a:pPr marL="0" indent="0">
              <a:buNone/>
            </a:pPr>
            <a:r>
              <a:rPr lang="en-US" sz="2000" dirty="0"/>
              <a:t>Often the hypothesis is generally written like that:</a:t>
            </a:r>
            <a:endParaRPr lang="de-DE" sz="2000" dirty="0"/>
          </a:p>
          <a:p>
            <a:pPr marL="0" indent="0">
              <a:buNone/>
            </a:pPr>
            <a:r>
              <a:rPr lang="en-US" sz="2000" dirty="0"/>
              <a:t>- If factor 1 is present, then something happens with factor 2.</a:t>
            </a:r>
            <a:endParaRPr lang="de-DE" sz="2000" dirty="0"/>
          </a:p>
          <a:p>
            <a:pPr marL="0" indent="0">
              <a:buNone/>
            </a:pPr>
            <a:r>
              <a:rPr lang="en-US" sz="2000" dirty="0"/>
              <a:t>- If factor 1 is not present, then something else happens with factor 2.</a:t>
            </a:r>
            <a:endParaRPr lang="de-DE" sz="2000" dirty="0"/>
          </a:p>
          <a:p>
            <a:pPr marL="0" indent="0">
              <a:buNone/>
            </a:pPr>
            <a:r>
              <a:rPr lang="en-US" sz="2000" dirty="0"/>
              <a:t> </a:t>
            </a:r>
            <a:endParaRPr lang="de-DE" sz="2000" dirty="0"/>
          </a:p>
          <a:p>
            <a:pPr marL="0" indent="0">
              <a:buNone/>
            </a:pPr>
            <a:r>
              <a:rPr lang="en-US" sz="2000" b="1" u="sng" dirty="0">
                <a:solidFill>
                  <a:schemeClr val="accent1"/>
                </a:solidFill>
              </a:rPr>
              <a:t>Examples:</a:t>
            </a:r>
            <a:endParaRPr lang="de-DE" sz="2000" dirty="0">
              <a:solidFill>
                <a:schemeClr val="accent1"/>
              </a:solidFill>
            </a:endParaRPr>
          </a:p>
          <a:p>
            <a:pPr marL="0" lvl="0" indent="0">
              <a:buNone/>
            </a:pPr>
            <a:r>
              <a:rPr lang="en-US" sz="2000" dirty="0">
                <a:solidFill>
                  <a:schemeClr val="accent1"/>
                </a:solidFill>
              </a:rPr>
              <a:t> When the plant gets water, it can grow.</a:t>
            </a:r>
            <a:endParaRPr lang="de-DE" sz="2000" dirty="0">
              <a:solidFill>
                <a:schemeClr val="accent1"/>
              </a:solidFill>
            </a:endParaRPr>
          </a:p>
          <a:p>
            <a:pPr marL="0" indent="0">
              <a:buNone/>
            </a:pPr>
            <a:r>
              <a:rPr lang="en-US" sz="2000" dirty="0">
                <a:solidFill>
                  <a:schemeClr val="accent1"/>
                </a:solidFill>
              </a:rPr>
              <a:t>When the plant gets no sunlight, it can’t grow.</a:t>
            </a:r>
            <a:endParaRPr lang="de-DE" sz="2000" i="1" dirty="0">
              <a:solidFill>
                <a:schemeClr val="accent1"/>
              </a:solidFill>
            </a:endParaRPr>
          </a:p>
        </p:txBody>
      </p:sp>
      <p:sp>
        <p:nvSpPr>
          <p:cNvPr id="12" name="Pfeil nach rechts 11">
            <a:hlinkClick r:id="" action="ppaction://hlinkshowjump?jump=lastslideviewed"/>
          </p:cNvPr>
          <p:cNvSpPr/>
          <p:nvPr/>
        </p:nvSpPr>
        <p:spPr>
          <a:xfrm rot="10800000">
            <a:off x="8161271" y="6008109"/>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61282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A3.1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graphicFrame>
        <p:nvGraphicFramePr>
          <p:cNvPr id="5" name="Inhaltsplatzhalter 4"/>
          <p:cNvGraphicFramePr>
            <a:graphicFrameLocks noGrp="1"/>
          </p:cNvGraphicFramePr>
          <p:nvPr>
            <p:ph idx="1"/>
            <p:extLst>
              <p:ext uri="{D42A27DB-BD31-4B8C-83A1-F6EECF244321}">
                <p14:modId xmlns:p14="http://schemas.microsoft.com/office/powerpoint/2010/main" val="3370148994"/>
              </p:ext>
            </p:extLst>
          </p:nvPr>
        </p:nvGraphicFramePr>
        <p:xfrm>
          <a:off x="867950" y="2440052"/>
          <a:ext cx="7206202" cy="3069606"/>
        </p:xfrm>
        <a:graphic>
          <a:graphicData uri="http://schemas.openxmlformats.org/drawingml/2006/table">
            <a:tbl>
              <a:tblPr firstRow="1" firstCol="1" bandRow="1">
                <a:tableStyleId>{5C22544A-7EE6-4342-B048-85BDC9FD1C3A}</a:tableStyleId>
              </a:tblPr>
              <a:tblGrid>
                <a:gridCol w="3602766"/>
                <a:gridCol w="3603436"/>
              </a:tblGrid>
              <a:tr h="270997">
                <a:tc>
                  <a:txBody>
                    <a:bodyPr/>
                    <a:lstStyle/>
                    <a:p>
                      <a:pPr algn="ctr">
                        <a:lnSpc>
                          <a:spcPct val="150000"/>
                        </a:lnSpc>
                        <a:spcAft>
                          <a:spcPts val="0"/>
                        </a:spcAft>
                      </a:pPr>
                      <a:r>
                        <a:rPr lang="de-DE" sz="1200" b="1">
                          <a:effectLst/>
                          <a:latin typeface="Cambria" panose="02040503050406030204" pitchFamily="18" charset="0"/>
                          <a:ea typeface="MS Mincho" panose="02020609040205080304" pitchFamily="49" charset="-128"/>
                          <a:cs typeface="Times New Roman" panose="02020603050405020304" pitchFamily="18" charset="0"/>
                        </a:rPr>
                        <a:t>material</a:t>
                      </a:r>
                      <a:endParaRPr lang="de-DE"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gn="ctr">
                        <a:lnSpc>
                          <a:spcPct val="150000"/>
                        </a:lnSpc>
                        <a:spcAft>
                          <a:spcPts val="0"/>
                        </a:spcAft>
                      </a:pPr>
                      <a:r>
                        <a:rPr lang="de-DE" sz="1200" b="1">
                          <a:effectLst/>
                          <a:latin typeface="Cambria" panose="02040503050406030204" pitchFamily="18" charset="0"/>
                          <a:ea typeface="MS Mincho" panose="02020609040205080304" pitchFamily="49" charset="-128"/>
                          <a:cs typeface="Times New Roman" panose="02020603050405020304" pitchFamily="18" charset="0"/>
                        </a:rPr>
                        <a:t>function</a:t>
                      </a:r>
                      <a:endParaRPr lang="de-DE"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270997">
                <a:tc>
                  <a:txBody>
                    <a:bodyPr/>
                    <a:lstStyle/>
                    <a:p>
                      <a:pPr algn="just">
                        <a:lnSpc>
                          <a:spcPct val="150000"/>
                        </a:lnSpc>
                        <a:spcAft>
                          <a:spcPts val="0"/>
                        </a:spcAft>
                      </a:pPr>
                      <a:r>
                        <a:rPr lang="de-DE" sz="1200" dirty="0" err="1">
                          <a:effectLst/>
                          <a:latin typeface="Cambria" panose="02040503050406030204" pitchFamily="18" charset="0"/>
                          <a:ea typeface="MS Mincho" panose="02020609040205080304" pitchFamily="49" charset="-128"/>
                          <a:cs typeface="Times New Roman" panose="02020603050405020304" pitchFamily="18" charset="0"/>
                        </a:rPr>
                        <a:t>Beaker</a:t>
                      </a:r>
                      <a:endParaRPr lang="de-DE"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gn="just">
                        <a:lnSpc>
                          <a:spcPct val="150000"/>
                        </a:lnSpc>
                        <a:spcAft>
                          <a:spcPts val="0"/>
                        </a:spcAft>
                      </a:pPr>
                      <a:r>
                        <a:rPr lang="de-DE" sz="1200">
                          <a:effectLst/>
                          <a:latin typeface="Cambria" panose="02040503050406030204" pitchFamily="18" charset="0"/>
                          <a:ea typeface="MS Mincho" panose="02020609040205080304" pitchFamily="49" charset="-128"/>
                          <a:cs typeface="Times New Roman" panose="02020603050405020304" pitchFamily="18" charset="0"/>
                        </a:rPr>
                        <a:t>Accommodate the egg</a:t>
                      </a:r>
                    </a:p>
                  </a:txBody>
                  <a:tcPr marL="68580" marR="68580" marT="0" marB="0"/>
                </a:tc>
              </a:tr>
              <a:tr h="270997">
                <a:tc>
                  <a:txBody>
                    <a:bodyPr/>
                    <a:lstStyle/>
                    <a:p>
                      <a:pPr algn="just">
                        <a:lnSpc>
                          <a:spcPct val="150000"/>
                        </a:lnSpc>
                        <a:spcAft>
                          <a:spcPts val="0"/>
                        </a:spcAft>
                      </a:pPr>
                      <a:r>
                        <a:rPr lang="de-DE" sz="1200">
                          <a:effectLst/>
                          <a:latin typeface="Cambria" panose="02040503050406030204" pitchFamily="18" charset="0"/>
                          <a:ea typeface="MS Mincho" panose="02020609040205080304" pitchFamily="49" charset="-128"/>
                          <a:cs typeface="Times New Roman" panose="02020603050405020304" pitchFamily="18" charset="0"/>
                        </a:rPr>
                        <a:t>Protective gloves, protective glasses</a:t>
                      </a:r>
                    </a:p>
                  </a:txBody>
                  <a:tcPr marL="68580" marR="68580" marT="0" marB="0"/>
                </a:tc>
                <a:tc>
                  <a:txBody>
                    <a:bodyPr/>
                    <a:lstStyle/>
                    <a:p>
                      <a:pPr algn="just">
                        <a:lnSpc>
                          <a:spcPct val="150000"/>
                        </a:lnSpc>
                        <a:spcAft>
                          <a:spcPts val="0"/>
                        </a:spcAft>
                      </a:pPr>
                      <a:r>
                        <a:rPr lang="en-US" sz="1200">
                          <a:effectLst/>
                          <a:latin typeface="Cambria" panose="02040503050406030204" pitchFamily="18" charset="0"/>
                          <a:ea typeface="MS Mincho" panose="02020609040205080304" pitchFamily="49" charset="-128"/>
                          <a:cs typeface="Times New Roman" panose="02020603050405020304" pitchFamily="18" charset="0"/>
                        </a:rPr>
                        <a:t>Used for protection when working with acid</a:t>
                      </a:r>
                      <a:endParaRPr lang="de-DE"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270997">
                <a:tc>
                  <a:txBody>
                    <a:bodyPr/>
                    <a:lstStyle/>
                    <a:p>
                      <a:pPr algn="just">
                        <a:lnSpc>
                          <a:spcPct val="150000"/>
                        </a:lnSpc>
                        <a:spcAft>
                          <a:spcPts val="0"/>
                        </a:spcAft>
                      </a:pPr>
                      <a:r>
                        <a:rPr lang="en-US" sz="1200">
                          <a:effectLst/>
                          <a:latin typeface="Cambria" panose="02040503050406030204" pitchFamily="18" charset="0"/>
                          <a:ea typeface="MS Mincho" panose="02020609040205080304" pitchFamily="49" charset="-128"/>
                          <a:cs typeface="Times New Roman" panose="02020603050405020304" pitchFamily="18" charset="0"/>
                        </a:rPr>
                        <a:t>Paper Towels </a:t>
                      </a:r>
                      <a:endParaRPr lang="de-DE"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gn="just">
                        <a:lnSpc>
                          <a:spcPct val="150000"/>
                        </a:lnSpc>
                        <a:spcAft>
                          <a:spcPts val="0"/>
                        </a:spcAft>
                      </a:pPr>
                      <a:r>
                        <a:rPr lang="en-US" sz="1200">
                          <a:effectLst/>
                          <a:latin typeface="Cambria" panose="02040503050406030204" pitchFamily="18" charset="0"/>
                          <a:ea typeface="MS Mincho" panose="02020609040205080304" pitchFamily="49" charset="-128"/>
                          <a:cs typeface="Times New Roman" panose="02020603050405020304" pitchFamily="18" charset="0"/>
                        </a:rPr>
                        <a:t>Helps wiping the toothpaste</a:t>
                      </a:r>
                      <a:endParaRPr lang="de-DE"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270997">
                <a:tc>
                  <a:txBody>
                    <a:bodyPr/>
                    <a:lstStyle/>
                    <a:p>
                      <a:pPr algn="just">
                        <a:lnSpc>
                          <a:spcPct val="150000"/>
                        </a:lnSpc>
                        <a:spcAft>
                          <a:spcPts val="0"/>
                        </a:spcAft>
                      </a:pPr>
                      <a:r>
                        <a:rPr lang="de-DE" sz="1200">
                          <a:effectLst/>
                          <a:latin typeface="Cambria" panose="02040503050406030204" pitchFamily="18" charset="0"/>
                          <a:ea typeface="MS Mincho" panose="02020609040205080304" pitchFamily="49" charset="-128"/>
                          <a:cs typeface="Times New Roman" panose="02020603050405020304" pitchFamily="18" charset="0"/>
                        </a:rPr>
                        <a:t>Spoon</a:t>
                      </a:r>
                    </a:p>
                  </a:txBody>
                  <a:tcPr marL="68580" marR="68580" marT="0" marB="0"/>
                </a:tc>
                <a:tc>
                  <a:txBody>
                    <a:bodyPr/>
                    <a:lstStyle/>
                    <a:p>
                      <a:pPr algn="just">
                        <a:lnSpc>
                          <a:spcPct val="150000"/>
                        </a:lnSpc>
                        <a:spcAft>
                          <a:spcPts val="0"/>
                        </a:spcAft>
                      </a:pPr>
                      <a:r>
                        <a:rPr lang="en-US" sz="1200">
                          <a:effectLst/>
                          <a:latin typeface="Cambria" panose="02040503050406030204" pitchFamily="18" charset="0"/>
                          <a:ea typeface="MS Mincho" panose="02020609040205080304" pitchFamily="49" charset="-128"/>
                          <a:cs typeface="Times New Roman" panose="02020603050405020304" pitchFamily="18" charset="0"/>
                        </a:rPr>
                        <a:t>Helps dip the egg into the beaker</a:t>
                      </a:r>
                      <a:endParaRPr lang="de-DE"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270997">
                <a:tc>
                  <a:txBody>
                    <a:bodyPr/>
                    <a:lstStyle/>
                    <a:p>
                      <a:pPr algn="just">
                        <a:lnSpc>
                          <a:spcPct val="150000"/>
                        </a:lnSpc>
                        <a:spcAft>
                          <a:spcPts val="0"/>
                        </a:spcAft>
                      </a:pPr>
                      <a:r>
                        <a:rPr lang="de-DE" sz="1200">
                          <a:effectLst/>
                          <a:latin typeface="Cambria" panose="02040503050406030204" pitchFamily="18" charset="0"/>
                          <a:ea typeface="MS Mincho" panose="02020609040205080304" pitchFamily="49" charset="-128"/>
                          <a:cs typeface="Times New Roman" panose="02020603050405020304" pitchFamily="18" charset="0"/>
                        </a:rPr>
                        <a:t>Vinegar</a:t>
                      </a:r>
                    </a:p>
                  </a:txBody>
                  <a:tcPr marL="68580" marR="68580" marT="0" marB="0"/>
                </a:tc>
                <a:tc>
                  <a:txBody>
                    <a:bodyPr/>
                    <a:lstStyle/>
                    <a:p>
                      <a:pPr algn="just">
                        <a:lnSpc>
                          <a:spcPct val="150000"/>
                        </a:lnSpc>
                        <a:spcAft>
                          <a:spcPts val="0"/>
                        </a:spcAft>
                      </a:pPr>
                      <a:r>
                        <a:rPr lang="de-DE" sz="1200">
                          <a:effectLst/>
                          <a:latin typeface="Cambria" panose="02040503050406030204" pitchFamily="18" charset="0"/>
                          <a:ea typeface="MS Mincho" panose="02020609040205080304" pitchFamily="49" charset="-128"/>
                          <a:cs typeface="Times New Roman" panose="02020603050405020304" pitchFamily="18" charset="0"/>
                        </a:rPr>
                        <a:t>Serves as acid</a:t>
                      </a:r>
                    </a:p>
                  </a:txBody>
                  <a:tcPr marL="68580" marR="68580" marT="0" marB="0"/>
                </a:tc>
              </a:tr>
              <a:tr h="574683">
                <a:tc>
                  <a:txBody>
                    <a:bodyPr/>
                    <a:lstStyle/>
                    <a:p>
                      <a:pPr algn="just">
                        <a:lnSpc>
                          <a:spcPct val="150000"/>
                        </a:lnSpc>
                        <a:spcAft>
                          <a:spcPts val="0"/>
                        </a:spcAft>
                      </a:pPr>
                      <a:r>
                        <a:rPr lang="en-US" sz="1200">
                          <a:effectLst/>
                          <a:latin typeface="Cambria" panose="02040503050406030204" pitchFamily="18" charset="0"/>
                          <a:ea typeface="MS Mincho" panose="02020609040205080304" pitchFamily="49" charset="-128"/>
                          <a:cs typeface="Times New Roman" panose="02020603050405020304" pitchFamily="18" charset="0"/>
                        </a:rPr>
                        <a:t>Fluoride toothpaste</a:t>
                      </a:r>
                      <a:endParaRPr lang="de-DE"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gn="just">
                        <a:lnSpc>
                          <a:spcPct val="150000"/>
                        </a:lnSpc>
                        <a:spcAft>
                          <a:spcPts val="0"/>
                        </a:spcAft>
                      </a:pPr>
                      <a:r>
                        <a:rPr lang="en-US" sz="1200">
                          <a:effectLst/>
                          <a:latin typeface="Cambria" panose="02040503050406030204" pitchFamily="18" charset="0"/>
                          <a:ea typeface="MS Mincho" panose="02020609040205080304" pitchFamily="49" charset="-128"/>
                          <a:cs typeface="Times New Roman" panose="02020603050405020304" pitchFamily="18" charset="0"/>
                        </a:rPr>
                        <a:t>Forms a protective layer that protects against acid attacks</a:t>
                      </a:r>
                      <a:endParaRPr lang="de-DE"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270997">
                <a:tc>
                  <a:txBody>
                    <a:bodyPr/>
                    <a:lstStyle/>
                    <a:p>
                      <a:pPr algn="just">
                        <a:lnSpc>
                          <a:spcPct val="150000"/>
                        </a:lnSpc>
                        <a:spcAft>
                          <a:spcPts val="0"/>
                        </a:spcAft>
                      </a:pPr>
                      <a:r>
                        <a:rPr lang="en-US" sz="1200">
                          <a:effectLst/>
                          <a:latin typeface="Cambria" panose="02040503050406030204" pitchFamily="18" charset="0"/>
                          <a:ea typeface="MS Mincho" panose="02020609040205080304" pitchFamily="49" charset="-128"/>
                          <a:cs typeface="Times New Roman" panose="02020603050405020304" pitchFamily="18" charset="0"/>
                        </a:rPr>
                        <a:t>Water </a:t>
                      </a:r>
                      <a:endParaRPr lang="de-DE"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gn="just">
                        <a:lnSpc>
                          <a:spcPct val="150000"/>
                        </a:lnSpc>
                        <a:spcAft>
                          <a:spcPts val="0"/>
                        </a:spcAft>
                      </a:pPr>
                      <a:r>
                        <a:rPr lang="en-US" sz="1200">
                          <a:effectLst/>
                          <a:latin typeface="Cambria" panose="02040503050406030204" pitchFamily="18" charset="0"/>
                          <a:ea typeface="MS Mincho" panose="02020609040205080304" pitchFamily="49" charset="-128"/>
                          <a:cs typeface="Times New Roman" panose="02020603050405020304" pitchFamily="18" charset="0"/>
                        </a:rPr>
                        <a:t>To rinse the toothpaste</a:t>
                      </a:r>
                      <a:endParaRPr lang="de-DE"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574683">
                <a:tc>
                  <a:txBody>
                    <a:bodyPr/>
                    <a:lstStyle/>
                    <a:p>
                      <a:pPr algn="just">
                        <a:lnSpc>
                          <a:spcPct val="150000"/>
                        </a:lnSpc>
                        <a:spcAft>
                          <a:spcPts val="0"/>
                        </a:spcAft>
                      </a:pPr>
                      <a:r>
                        <a:rPr lang="de-DE" sz="1200">
                          <a:effectLst/>
                          <a:latin typeface="Cambria" panose="02040503050406030204" pitchFamily="18" charset="0"/>
                          <a:ea typeface="MS Mincho" panose="02020609040205080304" pitchFamily="49" charset="-128"/>
                          <a:cs typeface="Times New Roman" panose="02020603050405020304" pitchFamily="18" charset="0"/>
                        </a:rPr>
                        <a:t>Hard-Boiled Egg</a:t>
                      </a:r>
                    </a:p>
                  </a:txBody>
                  <a:tcPr marL="68580" marR="68580" marT="0" marB="0"/>
                </a:tc>
                <a:tc>
                  <a:txBody>
                    <a:bodyPr/>
                    <a:lstStyle/>
                    <a:p>
                      <a:pPr algn="just">
                        <a:lnSpc>
                          <a:spcPct val="150000"/>
                        </a:lnSpc>
                        <a:spcAft>
                          <a:spcPts val="0"/>
                        </a:spcAft>
                      </a:pPr>
                      <a:r>
                        <a:rPr lang="en-US" sz="1200" dirty="0">
                          <a:effectLst/>
                          <a:latin typeface="Cambria" panose="02040503050406030204" pitchFamily="18" charset="0"/>
                          <a:ea typeface="MS Mincho" panose="02020609040205080304" pitchFamily="49" charset="-128"/>
                          <a:cs typeface="Times New Roman" panose="02020603050405020304" pitchFamily="18" charset="0"/>
                        </a:rPr>
                        <a:t>The calcium layer (lime) eggshell is similar to human enamel</a:t>
                      </a:r>
                      <a:endParaRPr lang="de-DE"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bl>
          </a:graphicData>
        </a:graphic>
      </p:graphicFrame>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tangle 2"/>
          <p:cNvSpPr>
            <a:spLocks noChangeArrowheads="1"/>
          </p:cNvSpPr>
          <p:nvPr/>
        </p:nvSpPr>
        <p:spPr bwMode="auto">
          <a:xfrm>
            <a:off x="228600" y="1887969"/>
            <a:ext cx="186955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US" sz="1200" b="1" dirty="0"/>
              <a:t>What materials do I need?</a:t>
            </a:r>
            <a:endParaRPr lang="de-DE" sz="1200" dirty="0"/>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56418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A3.2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To save material, you often try to test several experimental approaches simultaneously. This also saves time in the preparation and implementation.</a:t>
            </a:r>
            <a:endParaRPr lang="de-DE" sz="2000" dirty="0"/>
          </a:p>
          <a:p>
            <a:pPr marL="0" indent="0">
              <a:buNone/>
            </a:pPr>
            <a:r>
              <a:rPr lang="en-US" sz="2000" dirty="0"/>
              <a:t> </a:t>
            </a:r>
            <a:endParaRPr lang="de-DE" sz="2000" dirty="0"/>
          </a:p>
          <a:p>
            <a:pPr marL="0" indent="0">
              <a:buNone/>
            </a:pPr>
            <a:r>
              <a:rPr lang="en-US" sz="2000" b="1" u="sng" dirty="0">
                <a:solidFill>
                  <a:schemeClr val="accent1"/>
                </a:solidFill>
              </a:rPr>
              <a:t>Example:</a:t>
            </a:r>
            <a:endParaRPr lang="de-DE" sz="2000" dirty="0">
              <a:solidFill>
                <a:schemeClr val="accent1"/>
              </a:solidFill>
            </a:endParaRPr>
          </a:p>
          <a:p>
            <a:pPr marL="0" indent="0">
              <a:buNone/>
            </a:pPr>
            <a:r>
              <a:rPr lang="en-US" sz="2000" dirty="0">
                <a:solidFill>
                  <a:schemeClr val="accent1"/>
                </a:solidFill>
              </a:rPr>
              <a:t>You examine on a piece of turf the effect of sunlight on the leaf color. You examine the difference: with sunlight / without sunlight.</a:t>
            </a:r>
            <a:endParaRPr lang="de-DE" sz="2000" dirty="0">
              <a:solidFill>
                <a:schemeClr val="accent1"/>
              </a:solidFill>
            </a:endParaRPr>
          </a:p>
          <a:p>
            <a:pPr marL="0" indent="0">
              <a:buNone/>
            </a:pPr>
            <a:r>
              <a:rPr lang="en-US" sz="2000" dirty="0">
                <a:solidFill>
                  <a:schemeClr val="accent1"/>
                </a:solidFill>
              </a:rPr>
              <a:t> </a:t>
            </a:r>
            <a:endParaRPr lang="de-DE" sz="2000" dirty="0">
              <a:solidFill>
                <a:schemeClr val="accent1"/>
              </a:solidFill>
            </a:endParaRPr>
          </a:p>
          <a:p>
            <a:pPr marL="0" indent="0">
              <a:buNone/>
            </a:pPr>
            <a:r>
              <a:rPr lang="en-US" sz="2000" dirty="0">
                <a:solidFill>
                  <a:schemeClr val="accent1"/>
                </a:solidFill>
              </a:rPr>
              <a:t>In the experiment you can cover one half of the grass land with cardboard. The other half is not covered.</a:t>
            </a:r>
            <a:endParaRPr lang="de-DE" sz="2000" dirty="0">
              <a:solidFill>
                <a:schemeClr val="accent1"/>
              </a:solidFill>
            </a:endParaRPr>
          </a:p>
          <a:p>
            <a:pPr marL="0" indent="0">
              <a:buNone/>
            </a:pPr>
            <a:r>
              <a:rPr lang="en-US" sz="2000" dirty="0"/>
              <a:t> </a:t>
            </a:r>
            <a:endParaRPr lang="de-DE" sz="2000" dirty="0"/>
          </a:p>
          <a:p>
            <a:pPr marL="0" indent="0">
              <a:buNone/>
            </a:pPr>
            <a:r>
              <a:rPr lang="en-US" sz="2000" dirty="0"/>
              <a:t>Can you investigate in your experiment both approaches </a:t>
            </a:r>
            <a:r>
              <a:rPr lang="en-US" sz="2000" u="sng" dirty="0"/>
              <a:t>simultaneously </a:t>
            </a:r>
            <a:r>
              <a:rPr lang="en-US" sz="2000" dirty="0"/>
              <a:t>on one object?</a:t>
            </a:r>
            <a:endParaRPr lang="de-DE" sz="2000" i="1" dirty="0">
              <a:solidFill>
                <a:srgbClr val="1F497D"/>
              </a:solidFill>
            </a:endParaRPr>
          </a:p>
        </p:txBody>
      </p:sp>
      <p:sp>
        <p:nvSpPr>
          <p:cNvPr id="12" name="Pfeil nach rechts 11">
            <a:hlinkClick r:id="" action="ppaction://hlinkshowjump?jump=lastslideviewed"/>
          </p:cNvPr>
          <p:cNvSpPr/>
          <p:nvPr/>
        </p:nvSpPr>
        <p:spPr>
          <a:xfrm rot="10800000">
            <a:off x="8125775" y="6038687"/>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80106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A3.3</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To compare your experiment with others, you have to perform all experiments in the same manner. Sometimes external factors can influence your experiment and lead to a different result. Variables that influence your experiment must therefore kept constant. </a:t>
            </a:r>
            <a:r>
              <a:rPr lang="en-US" sz="2000" b="1" dirty="0"/>
              <a:t>Write them down in your notes!</a:t>
            </a:r>
            <a:endParaRPr lang="de-DE" sz="2000" b="1" dirty="0"/>
          </a:p>
          <a:p>
            <a:pPr marL="0" indent="0">
              <a:buNone/>
            </a:pPr>
            <a:r>
              <a:rPr lang="en-US" sz="2000" dirty="0"/>
              <a:t> </a:t>
            </a:r>
            <a:endParaRPr lang="de-DE" sz="2000" dirty="0"/>
          </a:p>
          <a:p>
            <a:pPr marL="0" indent="0">
              <a:buNone/>
            </a:pPr>
            <a:r>
              <a:rPr lang="en-US" sz="2000" dirty="0"/>
              <a:t>Important factors include:</a:t>
            </a:r>
            <a:endParaRPr lang="de-DE" sz="2000" dirty="0"/>
          </a:p>
          <a:p>
            <a:pPr marL="0" indent="0">
              <a:buNone/>
            </a:pPr>
            <a:r>
              <a:rPr lang="en-US" sz="2000" i="1" dirty="0"/>
              <a:t>Temperature, sunlight, weight, size, ...</a:t>
            </a:r>
            <a:endParaRPr lang="de-DE" sz="2000" i="1" dirty="0"/>
          </a:p>
          <a:p>
            <a:pPr marL="0" indent="0">
              <a:buNone/>
            </a:pPr>
            <a:r>
              <a:rPr lang="en-US" sz="2000" dirty="0"/>
              <a:t> </a:t>
            </a:r>
            <a:endParaRPr lang="de-DE" sz="2000" dirty="0"/>
          </a:p>
          <a:p>
            <a:pPr marL="0" indent="0">
              <a:buNone/>
            </a:pPr>
            <a:r>
              <a:rPr lang="en-US" sz="2000" b="1" u="sng" dirty="0">
                <a:solidFill>
                  <a:schemeClr val="accent1"/>
                </a:solidFill>
              </a:rPr>
              <a:t>Example:</a:t>
            </a:r>
            <a:endParaRPr lang="de-DE" sz="2000" dirty="0">
              <a:solidFill>
                <a:schemeClr val="accent1"/>
              </a:solidFill>
            </a:endParaRPr>
          </a:p>
          <a:p>
            <a:pPr marL="0" indent="0">
              <a:buNone/>
            </a:pPr>
            <a:r>
              <a:rPr lang="en-US" sz="2000" dirty="0">
                <a:solidFill>
                  <a:schemeClr val="accent1"/>
                </a:solidFill>
              </a:rPr>
              <a:t>In a snail race you measure the time snail a worm reaches the target. To ensure that all snails have the same conditions, the length of the course should be the same for all.</a:t>
            </a:r>
            <a:endParaRPr lang="de-DE" sz="2000" i="1" dirty="0">
              <a:solidFill>
                <a:schemeClr val="accent1"/>
              </a:solidFill>
            </a:endParaRPr>
          </a:p>
        </p:txBody>
      </p:sp>
      <p:sp>
        <p:nvSpPr>
          <p:cNvPr id="12" name="Pfeil nach rechts 11">
            <a:hlinkClick r:id="" action="ppaction://hlinkshowjump?jump=lastslideviewed"/>
          </p:cNvPr>
          <p:cNvSpPr/>
          <p:nvPr/>
        </p:nvSpPr>
        <p:spPr>
          <a:xfrm rot="10800000">
            <a:off x="8125775" y="6011255"/>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 descr="https://pixabay.com/static/uploads/photo/2015/04/06/21/19/snail-710086_960_72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150077" flipV="1">
            <a:off x="7939383" y="3741474"/>
            <a:ext cx="1377748" cy="100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451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A3.4</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When the experiment starts, you have to act fast! You have no more time to think about the next step. Therefore you should have noted what steps must be taken and in what order.</a:t>
            </a:r>
            <a:endParaRPr lang="de-DE" sz="2000" dirty="0"/>
          </a:p>
          <a:p>
            <a:pPr marL="0" indent="0">
              <a:buNone/>
            </a:pPr>
            <a:r>
              <a:rPr lang="en-US" sz="2000" dirty="0"/>
              <a:t> </a:t>
            </a:r>
            <a:endParaRPr lang="de-DE" sz="2000" dirty="0"/>
          </a:p>
          <a:p>
            <a:pPr marL="0" indent="0">
              <a:buNone/>
            </a:pPr>
            <a:r>
              <a:rPr lang="en-US" sz="2000" dirty="0"/>
              <a:t>Is in one step the time / duration important? </a:t>
            </a:r>
            <a:r>
              <a:rPr lang="en-US" sz="2000" b="1" dirty="0"/>
              <a:t>Write them down. </a:t>
            </a:r>
            <a:r>
              <a:rPr lang="en-US" sz="2000" dirty="0"/>
              <a:t>This is to compare the results with others. Your test procedure should not take longer than 15 minutes.</a:t>
            </a:r>
            <a:endParaRPr lang="de-DE" sz="2000" dirty="0"/>
          </a:p>
          <a:p>
            <a:pPr marL="0" indent="0">
              <a:buNone/>
            </a:pPr>
            <a:r>
              <a:rPr lang="en-US" sz="2000" dirty="0"/>
              <a:t> </a:t>
            </a:r>
            <a:endParaRPr lang="de-DE" sz="2000" dirty="0"/>
          </a:p>
          <a:p>
            <a:pPr marL="0" indent="0">
              <a:buNone/>
            </a:pPr>
            <a:r>
              <a:rPr lang="en-US" sz="2000" b="1" u="sng" dirty="0">
                <a:solidFill>
                  <a:schemeClr val="accent1"/>
                </a:solidFill>
              </a:rPr>
              <a:t>Example:</a:t>
            </a:r>
            <a:endParaRPr lang="de-DE" sz="2000" dirty="0">
              <a:solidFill>
                <a:schemeClr val="accent1"/>
              </a:solidFill>
            </a:endParaRPr>
          </a:p>
          <a:p>
            <a:pPr marL="0" indent="0">
              <a:buNone/>
            </a:pPr>
            <a:r>
              <a:rPr lang="en-US" sz="2000" dirty="0">
                <a:solidFill>
                  <a:schemeClr val="accent1"/>
                </a:solidFill>
              </a:rPr>
              <a:t>Do you prefer your boiled egg with solid or liquid egg yolk? If the egg is boiled a few seconds longer in water the egg yolk gets hard.</a:t>
            </a:r>
            <a:endParaRPr lang="de-DE" sz="2000" dirty="0">
              <a:solidFill>
                <a:schemeClr val="accent1"/>
              </a:solidFill>
            </a:endParaRPr>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70402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A4.1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lnSpcReduction="10000"/>
          </a:bodyPr>
          <a:lstStyle/>
          <a:p>
            <a:pPr marL="0" indent="0">
              <a:buNone/>
            </a:pPr>
            <a:r>
              <a:rPr lang="en-US" sz="2000" dirty="0"/>
              <a:t>In this experiment, you have set up two experimental approaches to verify the effects of the toothpaste.</a:t>
            </a:r>
            <a:endParaRPr lang="de-DE" sz="2000" dirty="0"/>
          </a:p>
          <a:p>
            <a:pPr marL="0" indent="0">
              <a:buNone/>
            </a:pPr>
            <a:r>
              <a:rPr lang="en-US" sz="2000" dirty="0"/>
              <a:t> </a:t>
            </a:r>
            <a:endParaRPr lang="de-DE" sz="2000" dirty="0"/>
          </a:p>
          <a:p>
            <a:pPr marL="0" indent="0">
              <a:buNone/>
            </a:pPr>
            <a:r>
              <a:rPr lang="en-US" sz="2000" dirty="0"/>
              <a:t>One side of the chicken egg should have been brushed with toothpaste. The other side was not coated.</a:t>
            </a:r>
            <a:endParaRPr lang="de-DE" sz="2000" dirty="0"/>
          </a:p>
          <a:p>
            <a:pPr marL="0" indent="0">
              <a:buNone/>
            </a:pPr>
            <a:r>
              <a:rPr lang="en-US" sz="2000" dirty="0"/>
              <a:t> </a:t>
            </a:r>
            <a:endParaRPr lang="de-DE" sz="2000" dirty="0"/>
          </a:p>
          <a:p>
            <a:pPr marL="0" indent="0">
              <a:buNone/>
            </a:pPr>
            <a:r>
              <a:rPr lang="en-US" sz="2000" dirty="0"/>
              <a:t>You can make the following observations:</a:t>
            </a:r>
            <a:endParaRPr lang="de-DE" sz="2000" dirty="0"/>
          </a:p>
          <a:p>
            <a:pPr marL="0" indent="0">
              <a:buNone/>
            </a:pPr>
            <a:endParaRPr lang="de-DE" sz="2000" dirty="0"/>
          </a:p>
          <a:p>
            <a:pPr marL="0" indent="0">
              <a:buNone/>
            </a:pPr>
            <a:endParaRPr lang="de-DE" sz="2000" dirty="0" smtClean="0"/>
          </a:p>
          <a:p>
            <a:pPr marL="0" indent="0">
              <a:buNone/>
            </a:pPr>
            <a:endParaRPr lang="de-DE" sz="2000" dirty="0" smtClean="0"/>
          </a:p>
          <a:p>
            <a:pPr marL="0" indent="0">
              <a:buNone/>
            </a:pPr>
            <a:endParaRPr lang="de-DE" sz="2000" dirty="0" smtClean="0"/>
          </a:p>
          <a:p>
            <a:pPr marL="0" indent="0">
              <a:buNone/>
            </a:pPr>
            <a:r>
              <a:rPr lang="en-US" sz="2000" dirty="0"/>
              <a:t>Compare your observations with the requirements. Have you also tried to wipe the toothpaste and lay the egg in the vinegar again? What can you observe now?</a:t>
            </a:r>
            <a:endParaRPr lang="de-DE" sz="2000" dirty="0"/>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aphicFrame>
        <p:nvGraphicFramePr>
          <p:cNvPr id="5" name="Tabelle 4"/>
          <p:cNvGraphicFramePr>
            <a:graphicFrameLocks noGrp="1"/>
          </p:cNvGraphicFramePr>
          <p:nvPr>
            <p:extLst>
              <p:ext uri="{D42A27DB-BD31-4B8C-83A1-F6EECF244321}">
                <p14:modId xmlns:p14="http://schemas.microsoft.com/office/powerpoint/2010/main" val="184041891"/>
              </p:ext>
            </p:extLst>
          </p:nvPr>
        </p:nvGraphicFramePr>
        <p:xfrm>
          <a:off x="1080386" y="4107976"/>
          <a:ext cx="7117495" cy="1260640"/>
        </p:xfrm>
        <a:graphic>
          <a:graphicData uri="http://schemas.openxmlformats.org/drawingml/2006/table">
            <a:tbl>
              <a:tblPr firstRow="1" firstCol="1" bandRow="1">
                <a:tableStyleId>{FABFCF23-3B69-468F-B69F-88F6DE6A72F2}</a:tableStyleId>
              </a:tblPr>
              <a:tblGrid>
                <a:gridCol w="3558416"/>
                <a:gridCol w="3559079"/>
              </a:tblGrid>
              <a:tr h="252128">
                <a:tc>
                  <a:txBody>
                    <a:bodyPr/>
                    <a:lstStyle/>
                    <a:p>
                      <a:pPr algn="ctr">
                        <a:spcAft>
                          <a:spcPts val="0"/>
                        </a:spcAft>
                      </a:pPr>
                      <a:r>
                        <a:rPr lang="de-DE" sz="1400" b="0">
                          <a:effectLst/>
                          <a:latin typeface="Cambria" panose="02040503050406030204" pitchFamily="18" charset="0"/>
                          <a:ea typeface="MS Mincho" panose="02020609040205080304" pitchFamily="49" charset="-128"/>
                          <a:cs typeface="Times New Roman" panose="02020603050405020304" pitchFamily="18" charset="0"/>
                        </a:rPr>
                        <a:t>Egg-side with toothpaste</a:t>
                      </a:r>
                    </a:p>
                  </a:txBody>
                  <a:tcPr marL="68580" marR="68580" marT="0" marB="0"/>
                </a:tc>
                <a:tc>
                  <a:txBody>
                    <a:bodyPr/>
                    <a:lstStyle/>
                    <a:p>
                      <a:pPr algn="ctr">
                        <a:spcAft>
                          <a:spcPts val="0"/>
                        </a:spcAft>
                      </a:pPr>
                      <a:r>
                        <a:rPr lang="de-DE" sz="1400">
                          <a:effectLst/>
                          <a:latin typeface="Cambria" panose="02040503050406030204" pitchFamily="18" charset="0"/>
                          <a:ea typeface="MS Mincho" panose="02020609040205080304" pitchFamily="49" charset="-128"/>
                          <a:cs typeface="Times New Roman" panose="02020603050405020304" pitchFamily="18" charset="0"/>
                        </a:rPr>
                        <a:t>Egg-side without toothpaste</a:t>
                      </a:r>
                    </a:p>
                  </a:txBody>
                  <a:tcPr marL="68580" marR="68580" marT="0" marB="0"/>
                </a:tc>
              </a:tr>
              <a:tr h="1008512">
                <a:tc>
                  <a:txBody>
                    <a:bodyPr/>
                    <a:lstStyle/>
                    <a:p>
                      <a:pPr algn="ctr">
                        <a:spcAft>
                          <a:spcPts val="0"/>
                        </a:spcAft>
                      </a:pPr>
                      <a:r>
                        <a:rPr lang="en-US" sz="1400" b="0" dirty="0">
                          <a:effectLst/>
                          <a:latin typeface="Cambria" panose="02040503050406030204" pitchFamily="18" charset="0"/>
                          <a:ea typeface="MS Mincho" panose="02020609040205080304" pitchFamily="49" charset="-128"/>
                          <a:cs typeface="Times New Roman" panose="02020603050405020304" pitchFamily="18" charset="0"/>
                        </a:rPr>
                        <a:t>After dipping in the vinegar acid you can make no observations.</a:t>
                      </a:r>
                      <a:endParaRPr lang="de-DE" sz="1400" b="0" dirty="0">
                        <a:effectLst/>
                        <a:latin typeface="Cambria" panose="02040503050406030204" pitchFamily="18" charset="0"/>
                        <a:ea typeface="MS Mincho" panose="02020609040205080304" pitchFamily="49" charset="-128"/>
                        <a:cs typeface="Times New Roman" panose="02020603050405020304" pitchFamily="18" charset="0"/>
                      </a:endParaRPr>
                    </a:p>
                    <a:p>
                      <a:pPr algn="ctr">
                        <a:spcAft>
                          <a:spcPts val="0"/>
                        </a:spcAft>
                      </a:pPr>
                      <a:r>
                        <a:rPr lang="en-US" sz="1400" b="0" dirty="0">
                          <a:effectLst/>
                          <a:latin typeface="Cambria" panose="02040503050406030204" pitchFamily="18" charset="0"/>
                          <a:ea typeface="MS Mincho" panose="02020609040205080304" pitchFamily="49" charset="-128"/>
                          <a:cs typeface="Times New Roman" panose="02020603050405020304" pitchFamily="18" charset="0"/>
                        </a:rPr>
                        <a:t>(Also possible: You can see a few bubbles on the treated side.)</a:t>
                      </a:r>
                      <a:endParaRPr lang="de-DE" sz="1400" b="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algn="ctr">
                        <a:spcAft>
                          <a:spcPts val="0"/>
                        </a:spcAft>
                      </a:pPr>
                      <a:r>
                        <a:rPr lang="en-US" sz="1400" dirty="0">
                          <a:effectLst/>
                          <a:latin typeface="Cambria" panose="02040503050406030204" pitchFamily="18" charset="0"/>
                          <a:ea typeface="MS Mincho" panose="02020609040205080304" pitchFamily="49" charset="-128"/>
                          <a:cs typeface="Times New Roman" panose="02020603050405020304" pitchFamily="18" charset="0"/>
                        </a:rPr>
                        <a:t>You can see many small bubbles on the untreated side after insertion into the vinegar acid.</a:t>
                      </a:r>
                      <a:endParaRPr lang="de-DE" sz="1400" dirty="0">
                        <a:effectLst/>
                        <a:latin typeface="Cambria" panose="02040503050406030204" pitchFamily="18" charset="0"/>
                        <a:ea typeface="MS Mincho" panose="02020609040205080304" pitchFamily="49" charset="-128"/>
                        <a:cs typeface="Times New Roman" panose="02020603050405020304" pitchFamily="18" charset="0"/>
                      </a:endParaRPr>
                    </a:p>
                    <a:p>
                      <a:pPr algn="ctr">
                        <a:spcAft>
                          <a:spcPts val="0"/>
                        </a:spcAft>
                      </a:pPr>
                      <a:r>
                        <a:rPr lang="en-US" sz="1400" dirty="0">
                          <a:effectLst/>
                          <a:latin typeface="Cambria" panose="02040503050406030204" pitchFamily="18" charset="0"/>
                          <a:ea typeface="MS Mincho" panose="02020609040205080304" pitchFamily="49" charset="-128"/>
                          <a:cs typeface="Times New Roman" panose="02020603050405020304" pitchFamily="18" charset="0"/>
                        </a:rPr>
                        <a:t> </a:t>
                      </a:r>
                      <a:endParaRPr lang="de-DE"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bl>
          </a:graphicData>
        </a:graphic>
      </p:graphicFrame>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61667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A4.2</a:t>
            </a:r>
            <a:endParaRPr lang="de-DE" sz="4000" b="1" dirty="0">
              <a:solidFill>
                <a:schemeClr val="accent2"/>
              </a:solidFill>
            </a:endParaRPr>
          </a:p>
        </p:txBody>
      </p:sp>
      <p:pic>
        <p:nvPicPr>
          <p:cNvPr id="5122" name="Picture 2" descr="http://ec.l.thumbs.canstockphoto.com/canstock21771166.jpg"/>
          <p:cNvPicPr>
            <a:picLocks noChangeAspect="1" noChangeArrowheads="1"/>
          </p:cNvPicPr>
          <p:nvPr/>
        </p:nvPicPr>
        <p:blipFill rotWithShape="1">
          <a:blip r:embed="rId2">
            <a:extLst>
              <a:ext uri="{28A0092B-C50C-407E-A947-70E740481C1C}">
                <a14:useLocalDpi xmlns:a14="http://schemas.microsoft.com/office/drawing/2010/main" val="0"/>
              </a:ext>
            </a:extLst>
          </a:blip>
          <a:srcRect r="15024"/>
          <a:stretch/>
        </p:blipFill>
        <p:spPr bwMode="auto">
          <a:xfrm>
            <a:off x="7818304" y="4446096"/>
            <a:ext cx="1134627" cy="1335221"/>
          </a:xfrm>
          <a:prstGeom prst="rect">
            <a:avLst/>
          </a:prstGeom>
          <a:noFill/>
          <a:extLst>
            <a:ext uri="{909E8E84-426E-40DD-AFC4-6F175D3DCCD1}">
              <a14:hiddenFill xmlns:a14="http://schemas.microsoft.com/office/drawing/2010/main">
                <a:solidFill>
                  <a:srgbClr val="FFFFFF"/>
                </a:solidFill>
              </a14:hiddenFill>
            </a:ext>
          </a:extLst>
        </p:spPr>
      </p:pic>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lgn="ctr">
              <a:buNone/>
            </a:pPr>
            <a:r>
              <a:rPr lang="en-US" sz="2000" b="1" dirty="0"/>
              <a:t>Write your observations as precisely as possible!</a:t>
            </a:r>
            <a:endParaRPr lang="de-DE" sz="2000" b="1" dirty="0"/>
          </a:p>
          <a:p>
            <a:pPr marL="0" indent="0">
              <a:buNone/>
            </a:pPr>
            <a:r>
              <a:rPr lang="en-US" sz="2000" dirty="0"/>
              <a:t> </a:t>
            </a:r>
            <a:endParaRPr lang="de-DE" sz="2000" dirty="0"/>
          </a:p>
          <a:p>
            <a:pPr marL="0" indent="0">
              <a:buNone/>
            </a:pPr>
            <a:r>
              <a:rPr lang="en-US" sz="2000" dirty="0"/>
              <a:t>In this part you shouldn’t write down explanations or suppositions. The observation only includes happenings that you could see. Only in the evaluation you should explain your observations.</a:t>
            </a:r>
            <a:endParaRPr lang="de-DE" sz="2000" dirty="0"/>
          </a:p>
          <a:p>
            <a:pPr marL="0" indent="0">
              <a:buNone/>
            </a:pPr>
            <a:r>
              <a:rPr lang="en-US" sz="2000" dirty="0"/>
              <a:t> </a:t>
            </a:r>
            <a:endParaRPr lang="en-US" sz="2000" dirty="0" smtClean="0"/>
          </a:p>
          <a:p>
            <a:pPr marL="0" indent="0">
              <a:buNone/>
            </a:pPr>
            <a:endParaRPr lang="de-DE" sz="2000" dirty="0"/>
          </a:p>
          <a:p>
            <a:pPr marL="0" indent="0">
              <a:buNone/>
            </a:pPr>
            <a:r>
              <a:rPr lang="en-US" sz="2000" b="1" u="sng" dirty="0">
                <a:solidFill>
                  <a:schemeClr val="accent1"/>
                </a:solidFill>
              </a:rPr>
              <a:t>Example</a:t>
            </a:r>
            <a:r>
              <a:rPr lang="en-US" sz="2000" b="1" u="sng" dirty="0" smtClean="0">
                <a:solidFill>
                  <a:schemeClr val="accent1"/>
                </a:solidFill>
              </a:rPr>
              <a:t>:</a:t>
            </a:r>
            <a:endParaRPr lang="de-DE" sz="2000" dirty="0">
              <a:solidFill>
                <a:schemeClr val="accent1"/>
              </a:solidFill>
            </a:endParaRPr>
          </a:p>
          <a:p>
            <a:pPr marL="0" indent="0">
              <a:buNone/>
            </a:pPr>
            <a:r>
              <a:rPr lang="en-US" sz="2000" dirty="0">
                <a:solidFill>
                  <a:schemeClr val="accent1"/>
                </a:solidFill>
              </a:rPr>
              <a:t>When you open a bottle of water with gas, you see many small </a:t>
            </a:r>
            <a:r>
              <a:rPr lang="en-US" sz="2000" dirty="0" smtClean="0">
                <a:solidFill>
                  <a:schemeClr val="accent1"/>
                </a:solidFill>
              </a:rPr>
              <a:t>bubbles</a:t>
            </a:r>
          </a:p>
          <a:p>
            <a:pPr marL="0" indent="0">
              <a:buNone/>
            </a:pPr>
            <a:r>
              <a:rPr lang="en-US" sz="2000" dirty="0" smtClean="0">
                <a:solidFill>
                  <a:schemeClr val="accent1"/>
                </a:solidFill>
              </a:rPr>
              <a:t>rising </a:t>
            </a:r>
            <a:r>
              <a:rPr lang="en-US" sz="2000" dirty="0">
                <a:solidFill>
                  <a:schemeClr val="accent1"/>
                </a:solidFill>
              </a:rPr>
              <a:t>to the top. In your observation you are not allowed to write </a:t>
            </a:r>
            <a:r>
              <a:rPr lang="en-US" sz="2000" dirty="0" smtClean="0">
                <a:solidFill>
                  <a:schemeClr val="accent1"/>
                </a:solidFill>
              </a:rPr>
              <a:t>that</a:t>
            </a:r>
          </a:p>
          <a:p>
            <a:pPr marL="0" indent="0">
              <a:buNone/>
            </a:pPr>
            <a:r>
              <a:rPr lang="en-US" sz="2000" dirty="0" smtClean="0">
                <a:solidFill>
                  <a:schemeClr val="accent1"/>
                </a:solidFill>
              </a:rPr>
              <a:t>these </a:t>
            </a:r>
            <a:r>
              <a:rPr lang="en-US" sz="2000" dirty="0">
                <a:solidFill>
                  <a:schemeClr val="accent1"/>
                </a:solidFill>
              </a:rPr>
              <a:t>bubbles are made of carbon dioxide!</a:t>
            </a:r>
            <a:endParaRPr lang="de-DE" sz="2000" i="1" dirty="0">
              <a:solidFill>
                <a:schemeClr val="accent1"/>
              </a:solidFill>
            </a:endParaRPr>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65856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A5.1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Look at your hypothesis again. You've written down a presumption of the relationship between two factors. These two factors can also be found in your experiment.</a:t>
            </a:r>
            <a:endParaRPr lang="de-DE" sz="2000" dirty="0"/>
          </a:p>
          <a:p>
            <a:pPr marL="0" indent="0">
              <a:buNone/>
            </a:pPr>
            <a:r>
              <a:rPr lang="en-US" sz="2000" dirty="0"/>
              <a:t> </a:t>
            </a:r>
            <a:endParaRPr lang="de-DE" sz="2000" dirty="0"/>
          </a:p>
          <a:p>
            <a:pPr marL="0" indent="0">
              <a:buNone/>
            </a:pPr>
            <a:r>
              <a:rPr lang="en-US" sz="2000" dirty="0"/>
              <a:t>- You have varied factor 1. He is either present or absent.</a:t>
            </a:r>
            <a:endParaRPr lang="de-DE" sz="2000" dirty="0"/>
          </a:p>
          <a:p>
            <a:pPr marL="0" indent="0">
              <a:buNone/>
            </a:pPr>
            <a:r>
              <a:rPr lang="en-US" sz="2000" dirty="0"/>
              <a:t>- Thereupon effects have shown in factor 2, which you can see.</a:t>
            </a:r>
            <a:endParaRPr lang="de-DE" sz="2000" dirty="0"/>
          </a:p>
          <a:p>
            <a:pPr marL="0" indent="0">
              <a:buNone/>
            </a:pPr>
            <a:r>
              <a:rPr lang="en-US" sz="2000" dirty="0"/>
              <a:t> </a:t>
            </a:r>
            <a:endParaRPr lang="de-DE" sz="2000" dirty="0"/>
          </a:p>
          <a:p>
            <a:pPr marL="0" indent="0">
              <a:buNone/>
            </a:pPr>
            <a:r>
              <a:rPr lang="en-US" sz="2000" dirty="0"/>
              <a:t> </a:t>
            </a:r>
            <a:endParaRPr lang="de-DE" sz="2000" dirty="0"/>
          </a:p>
          <a:p>
            <a:pPr marL="0" indent="0">
              <a:buNone/>
            </a:pPr>
            <a:r>
              <a:rPr lang="en-US" sz="2000" dirty="0"/>
              <a:t>Note: The effects have been found in your experiment as bubbles. Perhaps you have formulated other effects in your hypothesis. Next, we consider why the bubbles formed.</a:t>
            </a:r>
            <a:endParaRPr lang="de-DE" sz="2000" dirty="0"/>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70984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A6.1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fontScale="92500" lnSpcReduction="20000"/>
          </a:bodyPr>
          <a:lstStyle/>
          <a:p>
            <a:pPr marL="0" indent="0">
              <a:buNone/>
            </a:pPr>
            <a:r>
              <a:rPr lang="en-US" sz="2400" dirty="0"/>
              <a:t>The following information can be found on the worksheet:</a:t>
            </a:r>
            <a:endParaRPr lang="de-DE" sz="2400" dirty="0"/>
          </a:p>
          <a:p>
            <a:pPr marL="0" indent="0" algn="ctr">
              <a:buNone/>
            </a:pPr>
            <a:r>
              <a:rPr lang="en-US" sz="1500" i="1" dirty="0">
                <a:solidFill>
                  <a:schemeClr val="accent1"/>
                </a:solidFill>
              </a:rPr>
              <a:t>„Food that contains a lot of acid can cause significant damage to the teeth.</a:t>
            </a:r>
            <a:endParaRPr lang="de-DE" sz="1500" dirty="0">
              <a:solidFill>
                <a:schemeClr val="accent1"/>
              </a:solidFill>
            </a:endParaRPr>
          </a:p>
          <a:p>
            <a:pPr marL="0" indent="0" algn="ctr">
              <a:buNone/>
            </a:pPr>
            <a:r>
              <a:rPr lang="en-US" sz="1500" i="1" dirty="0">
                <a:solidFill>
                  <a:schemeClr val="accent1"/>
                </a:solidFill>
              </a:rPr>
              <a:t> At first the enamel is attacked, the hard protective outer layer of the teeth. </a:t>
            </a:r>
            <a:endParaRPr lang="de-DE" sz="1500" dirty="0">
              <a:solidFill>
                <a:schemeClr val="accent1"/>
              </a:solidFill>
            </a:endParaRPr>
          </a:p>
          <a:p>
            <a:pPr marL="0" indent="0" algn="ctr">
              <a:buNone/>
            </a:pPr>
            <a:r>
              <a:rPr lang="en-US" sz="1500" i="1" dirty="0">
                <a:solidFill>
                  <a:schemeClr val="accent1"/>
                </a:solidFill>
              </a:rPr>
              <a:t>This enamel contains Calcium compounds which are also in the shell of chicken eggs.“</a:t>
            </a:r>
            <a:endParaRPr lang="de-DE" sz="1500" dirty="0">
              <a:solidFill>
                <a:schemeClr val="accent1"/>
              </a:solidFill>
            </a:endParaRPr>
          </a:p>
          <a:p>
            <a:pPr marL="0" indent="0" algn="ctr">
              <a:buNone/>
            </a:pPr>
            <a:r>
              <a:rPr lang="en-US" sz="1500" i="1" dirty="0">
                <a:solidFill>
                  <a:schemeClr val="accent1"/>
                </a:solidFill>
              </a:rPr>
              <a:t>	</a:t>
            </a:r>
            <a:endParaRPr lang="de-DE" sz="1500" dirty="0">
              <a:solidFill>
                <a:schemeClr val="accent1"/>
              </a:solidFill>
            </a:endParaRPr>
          </a:p>
          <a:p>
            <a:pPr marL="0" indent="0" algn="ctr">
              <a:buNone/>
            </a:pPr>
            <a:r>
              <a:rPr lang="en-US" sz="1500" i="1" dirty="0">
                <a:solidFill>
                  <a:schemeClr val="accent1"/>
                </a:solidFill>
              </a:rPr>
              <a:t>„</a:t>
            </a:r>
            <a:r>
              <a:rPr lang="en-US" sz="1500" dirty="0">
                <a:solidFill>
                  <a:schemeClr val="accent1"/>
                </a:solidFill>
              </a:rPr>
              <a:t> </a:t>
            </a:r>
            <a:r>
              <a:rPr lang="en-US" sz="1500" i="1" dirty="0">
                <a:solidFill>
                  <a:schemeClr val="accent1"/>
                </a:solidFill>
              </a:rPr>
              <a:t>Fluoride toothpastes also help to strengthen the outer layer of the teeth by </a:t>
            </a:r>
            <a:endParaRPr lang="de-DE" sz="1500" dirty="0">
              <a:solidFill>
                <a:schemeClr val="accent1"/>
              </a:solidFill>
            </a:endParaRPr>
          </a:p>
          <a:p>
            <a:pPr marL="0" indent="0" algn="ctr">
              <a:buNone/>
            </a:pPr>
            <a:r>
              <a:rPr lang="en-US" sz="1500" i="1" dirty="0">
                <a:solidFill>
                  <a:schemeClr val="accent1"/>
                </a:solidFill>
              </a:rPr>
              <a:t>creating a protective layer which protects the teeth against acid attacks.“</a:t>
            </a:r>
            <a:endParaRPr lang="de-DE" sz="1500" dirty="0">
              <a:solidFill>
                <a:schemeClr val="accent1"/>
              </a:solidFill>
            </a:endParaRPr>
          </a:p>
          <a:p>
            <a:pPr marL="0" indent="0">
              <a:buNone/>
            </a:pPr>
            <a:endParaRPr lang="de-DE" sz="2200" b="1" dirty="0" smtClean="0"/>
          </a:p>
          <a:p>
            <a:pPr marL="0" indent="0">
              <a:buNone/>
            </a:pPr>
            <a:r>
              <a:rPr lang="en-US" sz="2400" dirty="0"/>
              <a:t>You've examined two different experimental approaches: With / without toothpaste. Both approaches have been placed in a glass with (vinegar) acid. Gas has formed, which is visible in the form of bubbles.</a:t>
            </a:r>
            <a:endParaRPr lang="de-DE" sz="2400" dirty="0"/>
          </a:p>
          <a:p>
            <a:pPr marL="0" indent="0">
              <a:buNone/>
            </a:pPr>
            <a:r>
              <a:rPr lang="en-US" sz="2400" dirty="0"/>
              <a:t> </a:t>
            </a:r>
            <a:endParaRPr lang="de-DE" sz="2400" dirty="0"/>
          </a:p>
          <a:p>
            <a:pPr marL="0" lvl="0" indent="0">
              <a:buNone/>
            </a:pPr>
            <a:r>
              <a:rPr lang="en-US" sz="2400" b="1" dirty="0"/>
              <a:t>What could have led to the formation of gas?</a:t>
            </a:r>
            <a:endParaRPr lang="de-DE" sz="2400" b="1" dirty="0"/>
          </a:p>
          <a:p>
            <a:pPr marL="0" indent="0">
              <a:buNone/>
            </a:pPr>
            <a:r>
              <a:rPr lang="en-US" sz="2400" b="1" dirty="0"/>
              <a:t> </a:t>
            </a:r>
            <a:endParaRPr lang="de-DE" sz="2400" b="1" dirty="0"/>
          </a:p>
          <a:p>
            <a:pPr marL="0" indent="0">
              <a:buNone/>
            </a:pPr>
            <a:r>
              <a:rPr lang="en-US" sz="2400" b="1" dirty="0"/>
              <a:t>Why are on the surface with toothpaste fewer bubbles?</a:t>
            </a:r>
            <a:endParaRPr lang="de-DE" sz="2200" b="1" dirty="0"/>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94723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chemeClr val="accent6">
              <a:lumMod val="20000"/>
              <a:lumOff val="80000"/>
            </a:schemeClr>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rmAutofit/>
          </a:bodyPr>
          <a:lstStyle/>
          <a:p>
            <a:pPr algn="ctr"/>
            <a:r>
              <a:rPr lang="de-DE" sz="3200" b="1" dirty="0" err="1" smtClean="0"/>
              <a:t>Good</a:t>
            </a:r>
            <a:r>
              <a:rPr lang="de-DE" sz="3200" b="1" dirty="0" smtClean="0"/>
              <a:t> </a:t>
            </a:r>
            <a:r>
              <a:rPr lang="de-DE" sz="3200" b="1" dirty="0" err="1" smtClean="0"/>
              <a:t>to</a:t>
            </a:r>
            <a:r>
              <a:rPr lang="de-DE" sz="3200" b="1" dirty="0" smtClean="0"/>
              <a:t> </a:t>
            </a:r>
            <a:r>
              <a:rPr lang="de-DE" sz="3200" b="1" dirty="0" err="1" smtClean="0"/>
              <a:t>know</a:t>
            </a:r>
            <a:endParaRPr lang="de-DE" sz="3200" b="1"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1371600" cy="707886"/>
          </a:xfrm>
          <a:prstGeom prst="rect">
            <a:avLst/>
          </a:prstGeom>
          <a:noFill/>
        </p:spPr>
        <p:txBody>
          <a:bodyPr wrap="square" rtlCol="0">
            <a:spAutoFit/>
          </a:bodyPr>
          <a:lstStyle/>
          <a:p>
            <a:r>
              <a:rPr lang="de-DE" sz="4000" b="1" dirty="0" smtClean="0">
                <a:solidFill>
                  <a:schemeClr val="accent2"/>
                </a:solidFill>
              </a:rPr>
              <a:t>A6.2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1600" dirty="0"/>
              <a:t>The following information can be found on the worksheet:</a:t>
            </a:r>
            <a:endParaRPr lang="de-DE" sz="1600" dirty="0"/>
          </a:p>
          <a:p>
            <a:pPr marL="0" indent="0" algn="ctr">
              <a:buNone/>
            </a:pPr>
            <a:r>
              <a:rPr lang="en-US" sz="1600" i="1" dirty="0">
                <a:solidFill>
                  <a:schemeClr val="accent1"/>
                </a:solidFill>
              </a:rPr>
              <a:t>„Food that contains a lot of acid can cause significant damage to the teeth.</a:t>
            </a:r>
            <a:endParaRPr lang="de-DE" sz="1600" dirty="0">
              <a:solidFill>
                <a:schemeClr val="accent1"/>
              </a:solidFill>
            </a:endParaRPr>
          </a:p>
          <a:p>
            <a:pPr marL="0" indent="0" algn="ctr">
              <a:buNone/>
            </a:pPr>
            <a:r>
              <a:rPr lang="en-US" sz="1600" i="1" dirty="0">
                <a:solidFill>
                  <a:schemeClr val="accent1"/>
                </a:solidFill>
              </a:rPr>
              <a:t> At first the enamel is attacked, the hard protective outer layer of the teeth. </a:t>
            </a:r>
            <a:endParaRPr lang="de-DE" sz="1600" dirty="0">
              <a:solidFill>
                <a:schemeClr val="accent1"/>
              </a:solidFill>
            </a:endParaRPr>
          </a:p>
          <a:p>
            <a:pPr marL="0" indent="0" algn="ctr">
              <a:buNone/>
            </a:pPr>
            <a:r>
              <a:rPr lang="en-US" sz="1600" i="1" dirty="0">
                <a:solidFill>
                  <a:schemeClr val="accent1"/>
                </a:solidFill>
              </a:rPr>
              <a:t>This enamel contains Calcium compounds which are also in the shell of chicken eggs.“</a:t>
            </a:r>
            <a:endParaRPr lang="de-DE" sz="1600" dirty="0">
              <a:solidFill>
                <a:schemeClr val="accent1"/>
              </a:solidFill>
            </a:endParaRPr>
          </a:p>
          <a:p>
            <a:pPr marL="0" indent="0" algn="ctr">
              <a:buNone/>
            </a:pPr>
            <a:r>
              <a:rPr lang="en-US" sz="1600" i="1" dirty="0">
                <a:solidFill>
                  <a:schemeClr val="accent1"/>
                </a:solidFill>
              </a:rPr>
              <a:t>	</a:t>
            </a:r>
            <a:endParaRPr lang="de-DE" sz="1600" dirty="0">
              <a:solidFill>
                <a:schemeClr val="accent1"/>
              </a:solidFill>
            </a:endParaRPr>
          </a:p>
          <a:p>
            <a:pPr marL="0" indent="0" algn="ctr">
              <a:buNone/>
            </a:pPr>
            <a:r>
              <a:rPr lang="en-US" sz="1600" i="1" dirty="0">
                <a:solidFill>
                  <a:schemeClr val="accent1"/>
                </a:solidFill>
              </a:rPr>
              <a:t>„</a:t>
            </a:r>
            <a:r>
              <a:rPr lang="en-US" sz="1600" dirty="0">
                <a:solidFill>
                  <a:schemeClr val="accent1"/>
                </a:solidFill>
              </a:rPr>
              <a:t> </a:t>
            </a:r>
            <a:r>
              <a:rPr lang="en-US" sz="1600" i="1" dirty="0">
                <a:solidFill>
                  <a:schemeClr val="accent1"/>
                </a:solidFill>
              </a:rPr>
              <a:t>Fluoride toothpastes also help to strengthen the outer layer of the teeth by </a:t>
            </a:r>
            <a:endParaRPr lang="de-DE" sz="1600" dirty="0">
              <a:solidFill>
                <a:schemeClr val="accent1"/>
              </a:solidFill>
            </a:endParaRPr>
          </a:p>
          <a:p>
            <a:pPr marL="0" indent="0" algn="ctr">
              <a:buNone/>
            </a:pPr>
            <a:r>
              <a:rPr lang="en-US" sz="1600" i="1" dirty="0">
                <a:solidFill>
                  <a:schemeClr val="accent1"/>
                </a:solidFill>
              </a:rPr>
              <a:t>creating a protective layer which protects the teeth against acid attacks.“</a:t>
            </a:r>
            <a:endParaRPr lang="de-DE" sz="1600" dirty="0">
              <a:solidFill>
                <a:schemeClr val="accent1"/>
              </a:solidFill>
            </a:endParaRPr>
          </a:p>
          <a:p>
            <a:pPr marL="0" lvl="0" indent="0">
              <a:buNone/>
            </a:pPr>
            <a:endParaRPr lang="de-DE" sz="1600" b="1" dirty="0"/>
          </a:p>
          <a:p>
            <a:pPr lvl="0"/>
            <a:r>
              <a:rPr lang="en-US" sz="1800" b="1" dirty="0"/>
              <a:t>You have used chicken eggs instead of the teeth in your experiment. Explain!</a:t>
            </a:r>
            <a:endParaRPr lang="de-DE" sz="1800" b="1" dirty="0"/>
          </a:p>
          <a:p>
            <a:pPr marL="0" indent="0">
              <a:buNone/>
            </a:pPr>
            <a:r>
              <a:rPr lang="en-US" sz="1800" b="1" dirty="0"/>
              <a:t> </a:t>
            </a:r>
            <a:endParaRPr lang="de-DE" sz="1800" b="1" dirty="0"/>
          </a:p>
          <a:p>
            <a:r>
              <a:rPr lang="en-US" sz="1800" b="1" dirty="0"/>
              <a:t>Do you think that you would make the same experimental observations, if you could use real teeth for your experiment?</a:t>
            </a:r>
            <a:endParaRPr lang="de-DE" sz="2400" b="1" dirty="0"/>
          </a:p>
        </p:txBody>
      </p:sp>
      <p:sp>
        <p:nvSpPr>
          <p:cNvPr id="12" name="Pfeil nach rechts 11">
            <a:hlinkClick r:id="" action="ppaction://hlinkshowjump?jump=lastslideviewed"/>
          </p:cNvPr>
          <p:cNvSpPr/>
          <p:nvPr/>
        </p:nvSpPr>
        <p:spPr>
          <a:xfrm rot="10800000">
            <a:off x="7907271" y="5931038"/>
            <a:ext cx="794641" cy="77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90932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err="1" smtClean="0">
                <a:solidFill>
                  <a:srgbClr val="66AF20"/>
                </a:solidFill>
              </a:rPr>
              <a:t>Phenomenon</a:t>
            </a:r>
            <a:r>
              <a:rPr lang="de-DE" sz="3200" dirty="0"/>
              <a:t/>
            </a:r>
            <a:br>
              <a:rPr lang="de-DE" sz="3200" dirty="0"/>
            </a:br>
            <a:r>
              <a:rPr lang="en-US" sz="2800" b="1" dirty="0"/>
              <a:t>What is a biological phenomenon?</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endParaRPr lang="en-US" sz="2400" dirty="0" smtClean="0"/>
          </a:p>
          <a:p>
            <a:pPr marL="0" indent="0">
              <a:buNone/>
            </a:pPr>
            <a:r>
              <a:rPr lang="en-US" sz="2400" dirty="0" smtClean="0"/>
              <a:t>A </a:t>
            </a:r>
            <a:r>
              <a:rPr lang="en-US" sz="2400" dirty="0"/>
              <a:t>biological phenomenon is a visible phenomenon or a process from nature. In this lesson we want to investigate the phenomenon of the newspaper article in detail and design an appropriate experiment. After the experiment, you'll have made some observations that will help you to explain the phenomenon.</a:t>
            </a:r>
            <a:endParaRPr lang="de-DE" sz="2400" dirty="0"/>
          </a:p>
          <a:p>
            <a:pPr marL="0" indent="0">
              <a:buNone/>
            </a:pPr>
            <a:endParaRPr lang="de-DE" sz="2400" dirty="0"/>
          </a:p>
          <a:p>
            <a:pPr marL="0" indent="0">
              <a:buNone/>
            </a:pPr>
            <a:r>
              <a:rPr lang="en-US" sz="2400" b="1" dirty="0" smtClean="0"/>
              <a:t>Read </a:t>
            </a:r>
            <a:r>
              <a:rPr lang="en-US" sz="2400" b="1" dirty="0"/>
              <a:t>over the newspaper article again and underline the important information. Pay attention to the function of the toothpaste when brushing.</a:t>
            </a:r>
            <a:endParaRPr lang="de-DE" sz="2000" dirty="0"/>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Pfeil nach rechts 16">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2"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519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t>Solution</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A1</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In the newspaper article you can find lots of information. They all describe a common biological phenomenon that occurs every day in your everyday life.</a:t>
            </a:r>
            <a:endParaRPr lang="de-DE" sz="2000" dirty="0"/>
          </a:p>
          <a:p>
            <a:pPr marL="0" indent="0">
              <a:buNone/>
            </a:pPr>
            <a:r>
              <a:rPr lang="en-US" sz="2000" dirty="0"/>
              <a:t>Follow the instructions!</a:t>
            </a:r>
            <a:endParaRPr lang="de-DE" sz="2000" dirty="0"/>
          </a:p>
          <a:p>
            <a:pPr marL="0" indent="0">
              <a:buNone/>
            </a:pPr>
            <a:endParaRPr lang="de-DE" sz="2000" dirty="0"/>
          </a:p>
        </p:txBody>
      </p:sp>
      <p:sp>
        <p:nvSpPr>
          <p:cNvPr id="17" name="Pfeil nach rechts 16">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8"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feld 20"/>
          <p:cNvSpPr txBox="1"/>
          <p:nvPr/>
        </p:nvSpPr>
        <p:spPr>
          <a:xfrm>
            <a:off x="1714500" y="3370362"/>
            <a:ext cx="547370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err="1" smtClean="0">
                <a:solidFill>
                  <a:schemeClr val="bg1"/>
                </a:solidFill>
                <a:latin typeface="Arial" panose="020B0604020202020204" pitchFamily="34" charset="0"/>
              </a:rPr>
              <a:t>How</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did</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you</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proceed</a:t>
            </a:r>
            <a:r>
              <a:rPr lang="de-DE" sz="2000" b="1" dirty="0" smtClean="0">
                <a:solidFill>
                  <a:schemeClr val="bg1"/>
                </a:solidFill>
                <a:latin typeface="Arial" panose="020B0604020202020204" pitchFamily="34" charset="0"/>
              </a:rPr>
              <a:t>?</a:t>
            </a:r>
            <a:endParaRPr lang="de-DE" sz="2000" b="1" dirty="0">
              <a:solidFill>
                <a:schemeClr val="bg1"/>
              </a:solidFill>
              <a:latin typeface="Arial" panose="020B0604020202020204" pitchFamily="34" charset="0"/>
            </a:endParaRPr>
          </a:p>
        </p:txBody>
      </p:sp>
      <p:sp>
        <p:nvSpPr>
          <p:cNvPr id="22" name="Textfeld 21">
            <a:hlinkClick r:id="rId4" action="ppaction://hlinksldjump"/>
          </p:cNvPr>
          <p:cNvSpPr txBox="1"/>
          <p:nvPr/>
        </p:nvSpPr>
        <p:spPr>
          <a:xfrm>
            <a:off x="1714500" y="3794856"/>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spcAft>
                <a:spcPts val="0"/>
              </a:spcAft>
            </a:pPr>
            <a:r>
              <a:rPr lang="en-US" sz="2000" dirty="0"/>
              <a:t>I do not know how to formulate the biological phenomenon.</a:t>
            </a:r>
            <a:r>
              <a:rPr lang="de-DE" sz="2000" dirty="0" smtClean="0"/>
              <a:t>(</a:t>
            </a:r>
            <a:r>
              <a:rPr lang="de-DE" sz="2000" dirty="0"/>
              <a:t>A1.1)</a:t>
            </a:r>
            <a:endParaRPr lang="de-DE" sz="2000" dirty="0">
              <a:latin typeface="Cambria" panose="02040503050406030204" pitchFamily="18" charset="0"/>
              <a:ea typeface="MS Mincho"/>
              <a:cs typeface="Times New Roman" panose="02020603050405020304" pitchFamily="18" charset="0"/>
            </a:endParaRPr>
          </a:p>
        </p:txBody>
      </p:sp>
      <p:sp>
        <p:nvSpPr>
          <p:cNvPr id="23" name="Textfeld 22">
            <a:hlinkClick r:id="rId5" action="ppaction://hlinksldjump"/>
          </p:cNvPr>
          <p:cNvSpPr txBox="1"/>
          <p:nvPr/>
        </p:nvSpPr>
        <p:spPr>
          <a:xfrm>
            <a:off x="1714500" y="5187760"/>
            <a:ext cx="5473700" cy="707886"/>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spcAft>
                <a:spcPts val="0"/>
              </a:spcAft>
            </a:pPr>
            <a:r>
              <a:rPr lang="de-DE" sz="2000" dirty="0"/>
              <a:t>Mir fehlen wichtige Informationen, um ein Phänomen zu erkennen. (A1.2)</a:t>
            </a:r>
            <a:endParaRPr lang="de-DE" sz="2000" dirty="0">
              <a:latin typeface="Cambria" panose="02040503050406030204" pitchFamily="18" charset="0"/>
              <a:ea typeface="MS Mincho"/>
              <a:cs typeface="Times New Roman" panose="02020603050405020304" pitchFamily="18" charset="0"/>
            </a:endParaRPr>
          </a:p>
        </p:txBody>
      </p:sp>
      <p:sp>
        <p:nvSpPr>
          <p:cNvPr id="24" name="Textfeld 23">
            <a:hlinkClick r:id="rId6" action="ppaction://hlinksldjump"/>
          </p:cNvPr>
          <p:cNvSpPr txBox="1"/>
          <p:nvPr/>
        </p:nvSpPr>
        <p:spPr>
          <a:xfrm>
            <a:off x="1714500" y="4541609"/>
            <a:ext cx="5473700" cy="612000"/>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nchor="ctr">
            <a:spAutoFit/>
          </a:bodyPr>
          <a:lstStyle/>
          <a:p>
            <a:pPr algn="ctr">
              <a:spcAft>
                <a:spcPts val="0"/>
              </a:spcAft>
            </a:pPr>
            <a:r>
              <a:rPr lang="en-US" sz="2000" dirty="0"/>
              <a:t>I have formulated a biological phenomenon.</a:t>
            </a:r>
            <a:r>
              <a:rPr lang="de-DE" sz="2000" dirty="0" smtClean="0"/>
              <a:t>(</a:t>
            </a:r>
            <a:r>
              <a:rPr lang="de-DE" sz="2000" dirty="0"/>
              <a:t>A2)</a:t>
            </a:r>
            <a:endParaRPr lang="de-DE" sz="2000" dirty="0">
              <a:latin typeface="Cambria" panose="020405030504060302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37510613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EXPERIMENT</a:t>
            </a:r>
            <a:r>
              <a:rPr lang="de-DE" sz="3200" dirty="0" smtClean="0"/>
              <a:t/>
            </a:r>
            <a:br>
              <a:rPr lang="de-DE" sz="3200" dirty="0" smtClean="0"/>
            </a:br>
            <a:r>
              <a:rPr lang="en-US" sz="2800" b="1" dirty="0"/>
              <a:t>Can I propose a hypothesis?</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400" dirty="0"/>
              <a:t>Now that you've discovered the biological phenomenon, it is important that you formulate a hypothesis. </a:t>
            </a:r>
            <a:r>
              <a:rPr lang="de-DE" sz="2400" dirty="0"/>
              <a:t>This </a:t>
            </a:r>
            <a:r>
              <a:rPr lang="de-DE" sz="2400" dirty="0" err="1"/>
              <a:t>hypothesis</a:t>
            </a:r>
            <a:r>
              <a:rPr lang="de-DE" sz="2400" dirty="0"/>
              <a:t> </a:t>
            </a:r>
            <a:r>
              <a:rPr lang="de-DE" sz="2400" dirty="0" err="1"/>
              <a:t>is</a:t>
            </a:r>
            <a:r>
              <a:rPr lang="de-DE" sz="2400" dirty="0"/>
              <a:t> </a:t>
            </a:r>
            <a:r>
              <a:rPr lang="de-DE" sz="2400" dirty="0" err="1"/>
              <a:t>the</a:t>
            </a:r>
            <a:r>
              <a:rPr lang="de-DE" sz="2400" dirty="0"/>
              <a:t> </a:t>
            </a:r>
            <a:r>
              <a:rPr lang="de-DE" sz="2400" dirty="0" err="1"/>
              <a:t>basis</a:t>
            </a:r>
            <a:r>
              <a:rPr lang="de-DE" sz="2400" dirty="0"/>
              <a:t> </a:t>
            </a:r>
            <a:r>
              <a:rPr lang="de-DE" sz="2400" dirty="0" err="1"/>
              <a:t>for</a:t>
            </a:r>
            <a:r>
              <a:rPr lang="de-DE" sz="2400" dirty="0"/>
              <a:t> </a:t>
            </a:r>
            <a:r>
              <a:rPr lang="de-DE" sz="2400" dirty="0" err="1"/>
              <a:t>your</a:t>
            </a:r>
            <a:r>
              <a:rPr lang="de-DE" sz="2400" dirty="0"/>
              <a:t> </a:t>
            </a:r>
            <a:r>
              <a:rPr lang="de-DE" sz="2400" dirty="0" err="1"/>
              <a:t>experiment</a:t>
            </a:r>
            <a:r>
              <a:rPr lang="de-DE" sz="2400" dirty="0"/>
              <a:t>.</a:t>
            </a:r>
          </a:p>
          <a:p>
            <a:pPr marL="0" indent="0">
              <a:buNone/>
            </a:pPr>
            <a:endParaRPr lang="de-DE" sz="2400" dirty="0"/>
          </a:p>
          <a:p>
            <a:pPr marL="0" indent="0">
              <a:buNone/>
            </a:pPr>
            <a:endParaRPr lang="en-US" sz="2400" b="1" dirty="0" smtClean="0"/>
          </a:p>
          <a:p>
            <a:pPr marL="0" indent="0">
              <a:buNone/>
            </a:pPr>
            <a:r>
              <a:rPr lang="en-US" sz="2400" b="1" dirty="0" smtClean="0"/>
              <a:t>Propose </a:t>
            </a:r>
            <a:r>
              <a:rPr lang="en-US" sz="2400" b="1" dirty="0"/>
              <a:t>a hypothesis for the stated problem.</a:t>
            </a:r>
            <a:endParaRPr lang="de-DE" sz="2400" dirty="0"/>
          </a:p>
        </p:txBody>
      </p:sp>
      <p:sp>
        <p:nvSpPr>
          <p:cNvPr id="12" name="Pfeil nach rechts 11">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08204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t>Solution</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A2</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You need to have a little practice in order to establish a clear hypothesis. The questions below will help </a:t>
            </a:r>
            <a:r>
              <a:rPr lang="en-US" sz="2000" dirty="0" smtClean="0"/>
              <a:t>here.</a:t>
            </a:r>
            <a:endParaRPr lang="de-DE" sz="2000" dirty="0"/>
          </a:p>
          <a:p>
            <a:pPr marL="0" indent="0">
              <a:buNone/>
            </a:pPr>
            <a:r>
              <a:rPr lang="de-DE" sz="2000" dirty="0" smtClean="0"/>
              <a:t>Follow </a:t>
            </a:r>
            <a:r>
              <a:rPr lang="de-DE" sz="2000" dirty="0" err="1"/>
              <a:t>the</a:t>
            </a:r>
            <a:r>
              <a:rPr lang="de-DE" sz="2000" dirty="0"/>
              <a:t> </a:t>
            </a:r>
            <a:r>
              <a:rPr lang="de-DE" sz="2000" dirty="0" err="1"/>
              <a:t>instructions</a:t>
            </a:r>
            <a:r>
              <a:rPr lang="de-DE" sz="2000" dirty="0"/>
              <a:t>!</a:t>
            </a:r>
          </a:p>
          <a:p>
            <a:pPr marL="0" indent="0">
              <a:lnSpc>
                <a:spcPct val="150000"/>
              </a:lnSpc>
              <a:buNone/>
            </a:pPr>
            <a:endParaRPr lang="de-DE" sz="2000" dirty="0"/>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hlinkClick r:id="rId2" action="ppaction://hlinksldjump"/>
          </p:cNvPr>
          <p:cNvSpPr/>
          <p:nvPr/>
        </p:nvSpPr>
        <p:spPr>
          <a:xfrm>
            <a:off x="1732121" y="3759333"/>
            <a:ext cx="5992717" cy="616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Rechteck 17">
            <a:hlinkClick r:id="rId3" action="ppaction://hlinksldjump"/>
          </p:cNvPr>
          <p:cNvSpPr/>
          <p:nvPr/>
        </p:nvSpPr>
        <p:spPr>
          <a:xfrm>
            <a:off x="1732121" y="4375399"/>
            <a:ext cx="5992717" cy="616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Rechteck 18">
            <a:hlinkClick r:id="rId4" action="ppaction://hlinksldjump"/>
          </p:cNvPr>
          <p:cNvSpPr/>
          <p:nvPr/>
        </p:nvSpPr>
        <p:spPr>
          <a:xfrm>
            <a:off x="1714500" y="5044197"/>
            <a:ext cx="5992717" cy="616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7"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feld 20"/>
          <p:cNvSpPr txBox="1"/>
          <p:nvPr/>
        </p:nvSpPr>
        <p:spPr>
          <a:xfrm>
            <a:off x="1320831" y="3128973"/>
            <a:ext cx="6877050"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de-DE" sz="2000" b="1" dirty="0" err="1" smtClean="0">
                <a:solidFill>
                  <a:schemeClr val="bg1"/>
                </a:solidFill>
                <a:latin typeface="Arial" panose="020B0604020202020204" pitchFamily="34" charset="0"/>
              </a:rPr>
              <a:t>Any</a:t>
            </a:r>
            <a:r>
              <a:rPr lang="de-DE" sz="2000" b="1" dirty="0" smtClean="0">
                <a:solidFill>
                  <a:schemeClr val="bg1"/>
                </a:solidFill>
                <a:latin typeface="Arial" panose="020B0604020202020204" pitchFamily="34" charset="0"/>
              </a:rPr>
              <a:t> </a:t>
            </a:r>
            <a:r>
              <a:rPr lang="de-DE" sz="2000" b="1" dirty="0" err="1" smtClean="0">
                <a:solidFill>
                  <a:schemeClr val="bg1"/>
                </a:solidFill>
                <a:latin typeface="Arial" panose="020B0604020202020204" pitchFamily="34" charset="0"/>
              </a:rPr>
              <a:t>questions</a:t>
            </a:r>
            <a:r>
              <a:rPr lang="de-DE" sz="2000" b="1" dirty="0" smtClean="0">
                <a:solidFill>
                  <a:schemeClr val="bg1"/>
                </a:solidFill>
                <a:latin typeface="Arial" panose="020B0604020202020204" pitchFamily="34" charset="0"/>
              </a:rPr>
              <a:t>?</a:t>
            </a:r>
            <a:endParaRPr lang="de-DE" sz="2000" b="1" dirty="0">
              <a:solidFill>
                <a:schemeClr val="bg1"/>
              </a:solidFill>
              <a:latin typeface="Arial" panose="020B0604020202020204" pitchFamily="34" charset="0"/>
            </a:endParaRPr>
          </a:p>
        </p:txBody>
      </p:sp>
      <p:sp>
        <p:nvSpPr>
          <p:cNvPr id="22" name="Textfeld 21">
            <a:hlinkClick r:id="rId7" action="ppaction://hlinksldjump"/>
          </p:cNvPr>
          <p:cNvSpPr txBox="1"/>
          <p:nvPr/>
        </p:nvSpPr>
        <p:spPr>
          <a:xfrm>
            <a:off x="1320831" y="3545066"/>
            <a:ext cx="6877050" cy="1015663"/>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en-US" sz="2000" dirty="0"/>
              <a:t>I could set up a phenomenon. How should I use it to create a hypothesis</a:t>
            </a:r>
            <a:r>
              <a:rPr lang="en-US" sz="2000" dirty="0" smtClean="0"/>
              <a:t>? </a:t>
            </a:r>
            <a:r>
              <a:rPr lang="de-DE" sz="2000" dirty="0" smtClean="0"/>
              <a:t>(</a:t>
            </a:r>
            <a:r>
              <a:rPr lang="de-DE" sz="2000" dirty="0"/>
              <a:t>A2.1)</a:t>
            </a:r>
            <a:endParaRPr lang="de-DE" sz="2000" dirty="0">
              <a:latin typeface="Cambria" panose="02040503050406030204" pitchFamily="18" charset="0"/>
              <a:ea typeface="MS Mincho"/>
              <a:cs typeface="Times New Roman" panose="02020603050405020304" pitchFamily="18" charset="0"/>
            </a:endParaRPr>
          </a:p>
        </p:txBody>
      </p:sp>
      <p:sp>
        <p:nvSpPr>
          <p:cNvPr id="23" name="Textfeld 22">
            <a:hlinkClick r:id="rId3" action="ppaction://hlinksldjump"/>
          </p:cNvPr>
          <p:cNvSpPr txBox="1"/>
          <p:nvPr/>
        </p:nvSpPr>
        <p:spPr>
          <a:xfrm>
            <a:off x="1320831" y="4518200"/>
            <a:ext cx="6877050" cy="553998"/>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de-DE" sz="2000" dirty="0" err="1"/>
              <a:t>What</a:t>
            </a:r>
            <a:r>
              <a:rPr lang="de-DE" sz="2000" dirty="0"/>
              <a:t> </a:t>
            </a:r>
            <a:r>
              <a:rPr lang="de-DE" sz="2000" dirty="0" err="1"/>
              <a:t>is</a:t>
            </a:r>
            <a:r>
              <a:rPr lang="de-DE" sz="2000" dirty="0"/>
              <a:t> a </a:t>
            </a:r>
            <a:r>
              <a:rPr lang="de-DE" sz="2000" dirty="0" err="1"/>
              <a:t>hypothesis</a:t>
            </a:r>
            <a:r>
              <a:rPr lang="de-DE" sz="2000" dirty="0" smtClean="0"/>
              <a:t>? </a:t>
            </a:r>
            <a:r>
              <a:rPr lang="de-DE" sz="2000" dirty="0" smtClean="0"/>
              <a:t>(</a:t>
            </a:r>
            <a:r>
              <a:rPr lang="de-DE" sz="2000" dirty="0"/>
              <a:t>A2.2)</a:t>
            </a:r>
            <a:endParaRPr lang="de-DE" sz="2000" dirty="0">
              <a:latin typeface="Cambria" panose="02040503050406030204" pitchFamily="18" charset="0"/>
              <a:ea typeface="MS Mincho"/>
              <a:cs typeface="Times New Roman" panose="02020603050405020304" pitchFamily="18" charset="0"/>
            </a:endParaRPr>
          </a:p>
        </p:txBody>
      </p:sp>
      <p:sp>
        <p:nvSpPr>
          <p:cNvPr id="24" name="Textfeld 23">
            <a:hlinkClick r:id="rId4" action="ppaction://hlinksldjump"/>
          </p:cNvPr>
          <p:cNvSpPr txBox="1"/>
          <p:nvPr/>
        </p:nvSpPr>
        <p:spPr>
          <a:xfrm>
            <a:off x="1320831" y="5031829"/>
            <a:ext cx="6877050" cy="553998"/>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en-US" sz="2000" dirty="0"/>
              <a:t>What is the structure of a </a:t>
            </a:r>
            <a:r>
              <a:rPr lang="en-US" sz="2000" dirty="0" smtClean="0"/>
              <a:t>hypothesis</a:t>
            </a:r>
            <a:r>
              <a:rPr lang="de-DE" sz="2000" dirty="0" smtClean="0"/>
              <a:t>? </a:t>
            </a:r>
            <a:r>
              <a:rPr lang="de-DE" sz="2000" dirty="0"/>
              <a:t>(A2.3)</a:t>
            </a:r>
            <a:endParaRPr lang="de-DE" sz="2000" dirty="0">
              <a:latin typeface="Cambria" panose="02040503050406030204" pitchFamily="18" charset="0"/>
              <a:ea typeface="MS Mincho"/>
              <a:cs typeface="Times New Roman" panose="02020603050405020304" pitchFamily="18" charset="0"/>
            </a:endParaRPr>
          </a:p>
        </p:txBody>
      </p:sp>
      <p:sp>
        <p:nvSpPr>
          <p:cNvPr id="25" name="Textfeld 24">
            <a:hlinkClick r:id="rId8" action="ppaction://hlinksldjump"/>
          </p:cNvPr>
          <p:cNvSpPr txBox="1"/>
          <p:nvPr/>
        </p:nvSpPr>
        <p:spPr>
          <a:xfrm>
            <a:off x="1320831" y="5544643"/>
            <a:ext cx="6877050" cy="553998"/>
          </a:xfrm>
          <a:prstGeom prst="rect">
            <a:avLst/>
          </a:prstGeom>
          <a:solidFill>
            <a:schemeClr val="bg1">
              <a:lumMod val="9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en-US" sz="2000" dirty="0"/>
              <a:t>I could set up a scientific hypothesis.</a:t>
            </a:r>
            <a:r>
              <a:rPr lang="de-DE" sz="2000" dirty="0" smtClean="0"/>
              <a:t>(</a:t>
            </a:r>
            <a:r>
              <a:rPr lang="de-DE" sz="2000" dirty="0"/>
              <a:t>A3)</a:t>
            </a:r>
            <a:endParaRPr lang="de-DE" sz="2000" dirty="0">
              <a:latin typeface="Cambria" panose="020405030504060302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1873261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EXPERIMENT</a:t>
            </a:r>
            <a:r>
              <a:rPr lang="de-DE" sz="3200" dirty="0"/>
              <a:t/>
            </a:r>
            <a:br>
              <a:rPr lang="de-DE" sz="3200" dirty="0"/>
            </a:br>
            <a:r>
              <a:rPr lang="de-DE" sz="2400" b="1" dirty="0" err="1" smtClean="0"/>
              <a:t>What</a:t>
            </a:r>
            <a:r>
              <a:rPr lang="de-DE" sz="2400" b="1" dirty="0" smtClean="0"/>
              <a:t> mus</a:t>
            </a:r>
            <a:r>
              <a:rPr lang="de-DE" sz="2400" b="1" dirty="0" smtClean="0"/>
              <a:t>t </a:t>
            </a:r>
            <a:r>
              <a:rPr lang="de-DE" sz="2400" b="1" dirty="0" err="1" smtClean="0"/>
              <a:t>be</a:t>
            </a:r>
            <a:r>
              <a:rPr lang="de-DE" sz="2400" b="1" dirty="0" smtClean="0"/>
              <a:t> </a:t>
            </a:r>
            <a:r>
              <a:rPr lang="de-DE" sz="2400" b="1" dirty="0" err="1" smtClean="0"/>
              <a:t>planned</a:t>
            </a:r>
            <a:r>
              <a:rPr lang="de-DE" sz="2400" b="1" dirty="0" smtClean="0"/>
              <a:t>?</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A3</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000" dirty="0"/>
              <a:t>When the experiment starts, you have no time to think about the individual experimental steps. Therefore, you should have planned and provided everything before the experiment.</a:t>
            </a:r>
            <a:endParaRPr lang="de-DE" sz="2000" dirty="0"/>
          </a:p>
          <a:p>
            <a:pPr marL="0" indent="0">
              <a:buNone/>
            </a:pPr>
            <a:r>
              <a:rPr lang="en-US" sz="2000" b="1" dirty="0"/>
              <a:t> </a:t>
            </a:r>
            <a:endParaRPr lang="de-DE" sz="2000" dirty="0"/>
          </a:p>
          <a:p>
            <a:endParaRPr lang="de-DE" sz="2000" dirty="0"/>
          </a:p>
          <a:p>
            <a:pPr marL="0" indent="0">
              <a:buNone/>
            </a:pPr>
            <a:r>
              <a:rPr lang="en-US" sz="2000" b="1" dirty="0"/>
              <a:t> </a:t>
            </a:r>
            <a:endParaRPr lang="de-DE" sz="2000" dirty="0"/>
          </a:p>
          <a:p>
            <a:pPr marL="0" indent="0">
              <a:buNone/>
            </a:pPr>
            <a:r>
              <a:rPr lang="en-US" sz="2000" b="1" dirty="0"/>
              <a:t>What must be considered and planned before experimenting everything?</a:t>
            </a:r>
            <a:endParaRPr lang="de-DE" sz="2000" dirty="0"/>
          </a:p>
        </p:txBody>
      </p:sp>
      <p:sp>
        <p:nvSpPr>
          <p:cNvPr id="12" name="Pfeil nach rechts 11">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38893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t>Solution</a:t>
            </a:r>
            <a:endParaRPr lang="de-DE" sz="28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A3</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de-DE" sz="2000" dirty="0"/>
              <a:t>Bevor es nun mit dem Experiment losgeht solltest du überprüfen, ob du alles vorbereitet und beachtet hast. Folge </a:t>
            </a:r>
            <a:r>
              <a:rPr lang="de-DE" sz="2000" dirty="0" err="1" smtClean="0"/>
              <a:t>dn</a:t>
            </a:r>
            <a:r>
              <a:rPr lang="de-DE" sz="2000" dirty="0" smtClean="0"/>
              <a:t> </a:t>
            </a:r>
            <a:r>
              <a:rPr lang="de-DE" sz="2000" dirty="0"/>
              <a:t>Anweisungen</a:t>
            </a:r>
            <a:r>
              <a:rPr lang="de-DE" sz="2000" dirty="0" smtClean="0"/>
              <a:t>.</a:t>
            </a:r>
            <a:endParaRPr lang="de-DE" sz="2000" dirty="0"/>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Rechteck 20">
            <a:hlinkClick r:id="rId2" action="ppaction://hlinksldjump"/>
          </p:cNvPr>
          <p:cNvSpPr/>
          <p:nvPr/>
        </p:nvSpPr>
        <p:spPr>
          <a:xfrm>
            <a:off x="6145531" y="3970782"/>
            <a:ext cx="2285237" cy="6949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Rechteck 22">
            <a:hlinkClick r:id="rId3" action="ppaction://hlinksldjump"/>
          </p:cNvPr>
          <p:cNvSpPr/>
          <p:nvPr/>
        </p:nvSpPr>
        <p:spPr>
          <a:xfrm>
            <a:off x="6145531" y="5353812"/>
            <a:ext cx="2259012" cy="667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Rechteck 23">
            <a:hlinkClick r:id="rId4" action="ppaction://hlinksldjump"/>
          </p:cNvPr>
          <p:cNvSpPr/>
          <p:nvPr/>
        </p:nvSpPr>
        <p:spPr>
          <a:xfrm>
            <a:off x="6145531" y="6024462"/>
            <a:ext cx="2289999" cy="413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8" name="Grafik 6">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feld 18"/>
          <p:cNvSpPr txBox="1"/>
          <p:nvPr/>
        </p:nvSpPr>
        <p:spPr>
          <a:xfrm>
            <a:off x="775144" y="2469327"/>
            <a:ext cx="8021383"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b="1" dirty="0">
                <a:solidFill>
                  <a:schemeClr val="bg1"/>
                </a:solidFill>
                <a:latin typeface="Arial" panose="020B0604020202020204" pitchFamily="34" charset="0"/>
              </a:rPr>
              <a:t>Have you noticed ALL of the following?</a:t>
            </a:r>
            <a:endParaRPr lang="de-DE" sz="2000" b="1" dirty="0">
              <a:solidFill>
                <a:schemeClr val="bg1"/>
              </a:solidFill>
              <a:latin typeface="Arial" panose="020B0604020202020204" pitchFamily="34" charset="0"/>
            </a:endParaRPr>
          </a:p>
        </p:txBody>
      </p:sp>
      <p:sp>
        <p:nvSpPr>
          <p:cNvPr id="20" name="Textfeld 19">
            <a:hlinkClick r:id="" action="ppaction://noaction"/>
          </p:cNvPr>
          <p:cNvSpPr txBox="1"/>
          <p:nvPr/>
        </p:nvSpPr>
        <p:spPr>
          <a:xfrm>
            <a:off x="775145" y="2882296"/>
            <a:ext cx="4889502" cy="738664"/>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de-DE" sz="1400" dirty="0">
                <a:sym typeface="Wingdings 2" panose="05020102010507070707" pitchFamily="18" charset="2"/>
              </a:rPr>
              <a:t></a:t>
            </a:r>
            <a:r>
              <a:rPr lang="de-DE" sz="1400" dirty="0"/>
              <a:t> </a:t>
            </a:r>
            <a:r>
              <a:rPr lang="de-DE" sz="1400" dirty="0"/>
              <a:t> </a:t>
            </a:r>
            <a:r>
              <a:rPr lang="en-US" sz="1400" dirty="0"/>
              <a:t>I have all the materials ready: the PROTECTION of hands and eyes, the object under examination, a suitable container and the necessary chemicals</a:t>
            </a:r>
            <a:r>
              <a:rPr lang="en-US" sz="1400" dirty="0" smtClean="0"/>
              <a:t>. </a:t>
            </a:r>
            <a:r>
              <a:rPr lang="de-DE" sz="1400" dirty="0" smtClean="0"/>
              <a:t>A3.1</a:t>
            </a:r>
            <a:r>
              <a:rPr lang="de-DE" sz="1400" dirty="0" smtClean="0"/>
              <a:t>)</a:t>
            </a:r>
            <a:endParaRPr lang="de-DE" sz="1400" dirty="0">
              <a:solidFill>
                <a:schemeClr val="tx1"/>
              </a:solidFill>
              <a:latin typeface="Arial" panose="020B0604020202020204" pitchFamily="34" charset="0"/>
            </a:endParaRPr>
          </a:p>
        </p:txBody>
      </p:sp>
      <p:sp>
        <p:nvSpPr>
          <p:cNvPr id="38" name="Textfeld 37">
            <a:hlinkClick r:id="rId7" action="ppaction://hlinksldjump"/>
          </p:cNvPr>
          <p:cNvSpPr txBox="1"/>
          <p:nvPr/>
        </p:nvSpPr>
        <p:spPr>
          <a:xfrm>
            <a:off x="5660530" y="2873976"/>
            <a:ext cx="3131880" cy="72000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nchor="ctr">
            <a:spAutoFit/>
          </a:bodyPr>
          <a:lstStyle/>
          <a:p>
            <a:r>
              <a:rPr lang="de-DE" sz="2000" dirty="0" err="1" smtClean="0">
                <a:solidFill>
                  <a:schemeClr val="tx1"/>
                </a:solidFill>
                <a:latin typeface="Arial" panose="020B0604020202020204" pitchFamily="34" charset="0"/>
              </a:rPr>
              <a:t>No</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Continue</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here</a:t>
            </a:r>
            <a:r>
              <a:rPr lang="de-DE" sz="2000" dirty="0" smtClean="0">
                <a:solidFill>
                  <a:schemeClr val="tx1"/>
                </a:solidFill>
                <a:latin typeface="Arial" panose="020B0604020202020204" pitchFamily="34" charset="0"/>
              </a:rPr>
              <a:t>!</a:t>
            </a:r>
            <a:endParaRPr lang="de-DE" sz="2000" dirty="0">
              <a:solidFill>
                <a:schemeClr val="tx1"/>
              </a:solidFill>
              <a:latin typeface="Arial" panose="020B0604020202020204" pitchFamily="34" charset="0"/>
            </a:endParaRPr>
          </a:p>
        </p:txBody>
      </p:sp>
      <p:sp>
        <p:nvSpPr>
          <p:cNvPr id="30" name="Textfeld 29">
            <a:hlinkClick r:id="" action="ppaction://noaction"/>
          </p:cNvPr>
          <p:cNvSpPr txBox="1"/>
          <p:nvPr/>
        </p:nvSpPr>
        <p:spPr>
          <a:xfrm>
            <a:off x="775145" y="3631550"/>
            <a:ext cx="4889502" cy="738664"/>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lnSpc>
                <a:spcPct val="150000"/>
              </a:lnSpc>
              <a:spcAft>
                <a:spcPts val="0"/>
              </a:spcAft>
            </a:pPr>
            <a:r>
              <a:rPr lang="de-DE" sz="1400" dirty="0">
                <a:sym typeface="Wingdings 2" panose="05020102010507070707" pitchFamily="18" charset="2"/>
              </a:rPr>
              <a:t></a:t>
            </a:r>
            <a:r>
              <a:rPr lang="de-DE" sz="1400" dirty="0"/>
              <a:t> </a:t>
            </a:r>
            <a:r>
              <a:rPr lang="en-US" sz="1400" dirty="0"/>
              <a:t>I have my experiment planned so that I only need </a:t>
            </a:r>
            <a:r>
              <a:rPr lang="en-US" sz="1400" b="1" dirty="0"/>
              <a:t>one</a:t>
            </a:r>
            <a:r>
              <a:rPr lang="en-US" sz="1400" dirty="0"/>
              <a:t> examination </a:t>
            </a:r>
            <a:r>
              <a:rPr lang="en-US" sz="1400" dirty="0" smtClean="0"/>
              <a:t>subject</a:t>
            </a:r>
            <a:r>
              <a:rPr lang="de-DE" sz="1400" dirty="0" smtClean="0"/>
              <a:t>. </a:t>
            </a:r>
            <a:r>
              <a:rPr lang="de-DE" sz="1400" dirty="0" smtClean="0"/>
              <a:t>(A3.2)</a:t>
            </a:r>
            <a:endParaRPr lang="de-DE" sz="1400" dirty="0">
              <a:latin typeface="Cambria" panose="02040503050406030204" pitchFamily="18" charset="0"/>
              <a:ea typeface="MS Mincho"/>
              <a:cs typeface="Times New Roman" panose="02020603050405020304" pitchFamily="18" charset="0"/>
            </a:endParaRPr>
          </a:p>
        </p:txBody>
      </p:sp>
      <p:sp>
        <p:nvSpPr>
          <p:cNvPr id="31" name="Textfeld 30">
            <a:hlinkClick r:id="" action="ppaction://noaction"/>
          </p:cNvPr>
          <p:cNvSpPr txBox="1"/>
          <p:nvPr/>
        </p:nvSpPr>
        <p:spPr>
          <a:xfrm>
            <a:off x="783382" y="4328915"/>
            <a:ext cx="4889502" cy="738664"/>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lnSpc>
                <a:spcPct val="150000"/>
              </a:lnSpc>
              <a:spcAft>
                <a:spcPts val="0"/>
              </a:spcAft>
            </a:pPr>
            <a:r>
              <a:rPr lang="de-DE" sz="1400" dirty="0">
                <a:sym typeface="Wingdings 2" panose="05020102010507070707" pitchFamily="18" charset="2"/>
              </a:rPr>
              <a:t></a:t>
            </a:r>
            <a:r>
              <a:rPr lang="de-DE" sz="1400" dirty="0"/>
              <a:t> </a:t>
            </a:r>
            <a:r>
              <a:rPr lang="en-US" sz="1400" dirty="0"/>
              <a:t>I let other factors that may affect the experiment out or keep them constant</a:t>
            </a:r>
            <a:r>
              <a:rPr lang="en-US" sz="1400" dirty="0" smtClean="0"/>
              <a:t>. (A3.3)</a:t>
            </a:r>
            <a:endParaRPr lang="de-DE" sz="1400" dirty="0">
              <a:latin typeface="Cambria" panose="02040503050406030204" pitchFamily="18" charset="0"/>
              <a:ea typeface="MS Mincho"/>
              <a:cs typeface="Times New Roman" panose="02020603050405020304" pitchFamily="18" charset="0"/>
            </a:endParaRPr>
          </a:p>
        </p:txBody>
      </p:sp>
      <p:sp>
        <p:nvSpPr>
          <p:cNvPr id="32" name="Textfeld 31">
            <a:hlinkClick r:id="" action="ppaction://noaction"/>
          </p:cNvPr>
          <p:cNvSpPr txBox="1"/>
          <p:nvPr/>
        </p:nvSpPr>
        <p:spPr>
          <a:xfrm>
            <a:off x="772991" y="5041688"/>
            <a:ext cx="4889502" cy="738664"/>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lnSpc>
                <a:spcPct val="150000"/>
              </a:lnSpc>
              <a:spcAft>
                <a:spcPts val="0"/>
              </a:spcAft>
            </a:pPr>
            <a:r>
              <a:rPr lang="de-DE" sz="1400" dirty="0">
                <a:sym typeface="Wingdings 2" panose="05020102010507070707" pitchFamily="18" charset="2"/>
              </a:rPr>
              <a:t></a:t>
            </a:r>
            <a:r>
              <a:rPr lang="de-DE" sz="1400" dirty="0"/>
              <a:t> </a:t>
            </a:r>
            <a:r>
              <a:rPr lang="en-US" sz="1400" dirty="0"/>
              <a:t>I have noted the planned steps and the duration of the experiment clearly.</a:t>
            </a:r>
            <a:r>
              <a:rPr lang="de-DE" sz="1400" dirty="0" smtClean="0"/>
              <a:t>. </a:t>
            </a:r>
            <a:r>
              <a:rPr lang="de-DE" sz="1400" dirty="0" smtClean="0"/>
              <a:t>(A3.4)</a:t>
            </a:r>
            <a:endParaRPr lang="de-DE" sz="1400" dirty="0">
              <a:latin typeface="Cambria" panose="02040503050406030204" pitchFamily="18" charset="0"/>
              <a:ea typeface="MS Mincho"/>
              <a:cs typeface="Times New Roman" panose="02020603050405020304" pitchFamily="18" charset="0"/>
            </a:endParaRPr>
          </a:p>
        </p:txBody>
      </p:sp>
      <p:sp>
        <p:nvSpPr>
          <p:cNvPr id="37" name="Textfeld 36">
            <a:hlinkClick r:id="" action="ppaction://noaction"/>
          </p:cNvPr>
          <p:cNvSpPr txBox="1"/>
          <p:nvPr/>
        </p:nvSpPr>
        <p:spPr>
          <a:xfrm>
            <a:off x="783382" y="5758697"/>
            <a:ext cx="4889502" cy="415498"/>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lnSpc>
                <a:spcPct val="150000"/>
              </a:lnSpc>
            </a:pPr>
            <a:r>
              <a:rPr lang="en-US" sz="1400" dirty="0" smtClean="0"/>
              <a:t>I’ve </a:t>
            </a:r>
            <a:r>
              <a:rPr lang="en-US" sz="1400" dirty="0"/>
              <a:t>noticed </a:t>
            </a:r>
            <a:r>
              <a:rPr lang="en-US" sz="1400" dirty="0" smtClean="0"/>
              <a:t>ALL </a:t>
            </a:r>
            <a:r>
              <a:rPr lang="en-US" sz="1400" dirty="0"/>
              <a:t>four (</a:t>
            </a:r>
            <a:r>
              <a:rPr lang="en-US" sz="1400" dirty="0" err="1"/>
              <a:t>obove</a:t>
            </a:r>
            <a:r>
              <a:rPr lang="en-US" sz="1400" dirty="0"/>
              <a:t>) points.</a:t>
            </a:r>
            <a:r>
              <a:rPr lang="de-DE" sz="1400" dirty="0" smtClean="0"/>
              <a:t>. </a:t>
            </a:r>
            <a:r>
              <a:rPr lang="de-DE" sz="1400" dirty="0" smtClean="0"/>
              <a:t>(A4)</a:t>
            </a:r>
            <a:endParaRPr lang="de-DE" sz="1400" dirty="0">
              <a:latin typeface="Cambria" panose="02040503050406030204" pitchFamily="18" charset="0"/>
              <a:ea typeface="MS Mincho"/>
              <a:cs typeface="Times New Roman" panose="02020603050405020304" pitchFamily="18" charset="0"/>
            </a:endParaRPr>
          </a:p>
        </p:txBody>
      </p:sp>
      <p:sp>
        <p:nvSpPr>
          <p:cNvPr id="40" name="Textfeld 39">
            <a:hlinkClick r:id="rId2" action="ppaction://hlinksldjump"/>
          </p:cNvPr>
          <p:cNvSpPr txBox="1"/>
          <p:nvPr/>
        </p:nvSpPr>
        <p:spPr>
          <a:xfrm>
            <a:off x="5669180" y="3603980"/>
            <a:ext cx="3131880" cy="72000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nchor="ctr">
            <a:spAutoFit/>
          </a:bodyPr>
          <a:lstStyle/>
          <a:p>
            <a:r>
              <a:rPr lang="de-DE" sz="2000" dirty="0" err="1">
                <a:solidFill>
                  <a:schemeClr val="tx1"/>
                </a:solidFill>
                <a:latin typeface="Arial" panose="020B0604020202020204" pitchFamily="34" charset="0"/>
              </a:rPr>
              <a:t>No</a:t>
            </a:r>
            <a:r>
              <a:rPr lang="de-DE" sz="2000" dirty="0">
                <a:solidFill>
                  <a:schemeClr val="tx1"/>
                </a:solidFill>
                <a:latin typeface="Arial" panose="020B0604020202020204" pitchFamily="34" charset="0"/>
              </a:rPr>
              <a:t>? </a:t>
            </a:r>
            <a:r>
              <a:rPr lang="de-DE" sz="2000" dirty="0" err="1">
                <a:solidFill>
                  <a:schemeClr val="tx1"/>
                </a:solidFill>
                <a:latin typeface="Arial" panose="020B0604020202020204" pitchFamily="34" charset="0"/>
              </a:rPr>
              <a:t>Continue</a:t>
            </a:r>
            <a:r>
              <a:rPr lang="de-DE" sz="2000" dirty="0">
                <a:solidFill>
                  <a:schemeClr val="tx1"/>
                </a:solidFill>
                <a:latin typeface="Arial" panose="020B0604020202020204" pitchFamily="34" charset="0"/>
              </a:rPr>
              <a:t> </a:t>
            </a:r>
            <a:r>
              <a:rPr lang="de-DE" sz="2000" dirty="0" err="1">
                <a:solidFill>
                  <a:schemeClr val="tx1"/>
                </a:solidFill>
                <a:latin typeface="Arial" panose="020B0604020202020204" pitchFamily="34" charset="0"/>
              </a:rPr>
              <a:t>here</a:t>
            </a:r>
            <a:r>
              <a:rPr lang="de-DE" sz="2000" dirty="0">
                <a:solidFill>
                  <a:schemeClr val="tx1"/>
                </a:solidFill>
                <a:latin typeface="Arial" panose="020B0604020202020204" pitchFamily="34" charset="0"/>
              </a:rPr>
              <a:t>!</a:t>
            </a:r>
            <a:endParaRPr lang="de-DE" sz="2000" dirty="0">
              <a:solidFill>
                <a:schemeClr val="tx1"/>
              </a:solidFill>
              <a:latin typeface="Arial" panose="020B0604020202020204" pitchFamily="34" charset="0"/>
            </a:endParaRPr>
          </a:p>
        </p:txBody>
      </p:sp>
      <p:sp>
        <p:nvSpPr>
          <p:cNvPr id="41" name="Textfeld 40">
            <a:hlinkClick r:id="rId8" action="ppaction://hlinksldjump"/>
          </p:cNvPr>
          <p:cNvSpPr txBox="1"/>
          <p:nvPr/>
        </p:nvSpPr>
        <p:spPr>
          <a:xfrm>
            <a:off x="5654462" y="4328744"/>
            <a:ext cx="3131880" cy="72000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nchor="ctr">
            <a:spAutoFit/>
          </a:bodyPr>
          <a:lstStyle/>
          <a:p>
            <a:r>
              <a:rPr lang="de-DE" sz="2000" dirty="0" err="1">
                <a:solidFill>
                  <a:schemeClr val="tx1"/>
                </a:solidFill>
                <a:latin typeface="Arial" panose="020B0604020202020204" pitchFamily="34" charset="0"/>
              </a:rPr>
              <a:t>No</a:t>
            </a:r>
            <a:r>
              <a:rPr lang="de-DE" sz="2000" dirty="0">
                <a:solidFill>
                  <a:schemeClr val="tx1"/>
                </a:solidFill>
                <a:latin typeface="Arial" panose="020B0604020202020204" pitchFamily="34" charset="0"/>
              </a:rPr>
              <a:t>? </a:t>
            </a:r>
            <a:r>
              <a:rPr lang="de-DE" sz="2000" dirty="0" err="1">
                <a:solidFill>
                  <a:schemeClr val="tx1"/>
                </a:solidFill>
                <a:latin typeface="Arial" panose="020B0604020202020204" pitchFamily="34" charset="0"/>
              </a:rPr>
              <a:t>Continue</a:t>
            </a:r>
            <a:r>
              <a:rPr lang="de-DE" sz="2000" dirty="0">
                <a:solidFill>
                  <a:schemeClr val="tx1"/>
                </a:solidFill>
                <a:latin typeface="Arial" panose="020B0604020202020204" pitchFamily="34" charset="0"/>
              </a:rPr>
              <a:t> </a:t>
            </a:r>
            <a:r>
              <a:rPr lang="de-DE" sz="2000" dirty="0" err="1">
                <a:solidFill>
                  <a:schemeClr val="tx1"/>
                </a:solidFill>
                <a:latin typeface="Arial" panose="020B0604020202020204" pitchFamily="34" charset="0"/>
              </a:rPr>
              <a:t>here</a:t>
            </a:r>
            <a:r>
              <a:rPr lang="de-DE" sz="2000" dirty="0">
                <a:solidFill>
                  <a:schemeClr val="tx1"/>
                </a:solidFill>
                <a:latin typeface="Arial" panose="020B0604020202020204" pitchFamily="34" charset="0"/>
              </a:rPr>
              <a:t>!</a:t>
            </a:r>
            <a:endParaRPr lang="de-DE" sz="2000" dirty="0">
              <a:solidFill>
                <a:schemeClr val="tx1"/>
              </a:solidFill>
              <a:latin typeface="Arial" panose="020B0604020202020204" pitchFamily="34" charset="0"/>
            </a:endParaRPr>
          </a:p>
        </p:txBody>
      </p:sp>
      <p:sp>
        <p:nvSpPr>
          <p:cNvPr id="42" name="Textfeld 41">
            <a:hlinkClick r:id="rId3" action="ppaction://hlinksldjump"/>
          </p:cNvPr>
          <p:cNvSpPr txBox="1"/>
          <p:nvPr/>
        </p:nvSpPr>
        <p:spPr>
          <a:xfrm>
            <a:off x="5653392" y="5021476"/>
            <a:ext cx="3131880" cy="72000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nchor="ctr">
            <a:spAutoFit/>
          </a:bodyPr>
          <a:lstStyle/>
          <a:p>
            <a:r>
              <a:rPr lang="de-DE" sz="2000" dirty="0" err="1">
                <a:solidFill>
                  <a:schemeClr val="tx1"/>
                </a:solidFill>
                <a:latin typeface="Arial" panose="020B0604020202020204" pitchFamily="34" charset="0"/>
              </a:rPr>
              <a:t>No</a:t>
            </a:r>
            <a:r>
              <a:rPr lang="de-DE" sz="2000" dirty="0">
                <a:solidFill>
                  <a:schemeClr val="tx1"/>
                </a:solidFill>
                <a:latin typeface="Arial" panose="020B0604020202020204" pitchFamily="34" charset="0"/>
              </a:rPr>
              <a:t>? </a:t>
            </a:r>
            <a:r>
              <a:rPr lang="de-DE" sz="2000" dirty="0" err="1">
                <a:solidFill>
                  <a:schemeClr val="tx1"/>
                </a:solidFill>
                <a:latin typeface="Arial" panose="020B0604020202020204" pitchFamily="34" charset="0"/>
              </a:rPr>
              <a:t>Continue</a:t>
            </a:r>
            <a:r>
              <a:rPr lang="de-DE" sz="2000" dirty="0">
                <a:solidFill>
                  <a:schemeClr val="tx1"/>
                </a:solidFill>
                <a:latin typeface="Arial" panose="020B0604020202020204" pitchFamily="34" charset="0"/>
              </a:rPr>
              <a:t> </a:t>
            </a:r>
            <a:r>
              <a:rPr lang="de-DE" sz="2000" dirty="0" err="1">
                <a:solidFill>
                  <a:schemeClr val="tx1"/>
                </a:solidFill>
                <a:latin typeface="Arial" panose="020B0604020202020204" pitchFamily="34" charset="0"/>
              </a:rPr>
              <a:t>here</a:t>
            </a:r>
            <a:r>
              <a:rPr lang="de-DE" sz="2000" dirty="0">
                <a:solidFill>
                  <a:schemeClr val="tx1"/>
                </a:solidFill>
                <a:latin typeface="Arial" panose="020B0604020202020204" pitchFamily="34" charset="0"/>
              </a:rPr>
              <a:t>!</a:t>
            </a:r>
            <a:endParaRPr lang="de-DE" sz="2000" dirty="0">
              <a:solidFill>
                <a:schemeClr val="tx1"/>
              </a:solidFill>
              <a:latin typeface="Arial" panose="020B0604020202020204" pitchFamily="34" charset="0"/>
            </a:endParaRPr>
          </a:p>
        </p:txBody>
      </p:sp>
      <p:sp>
        <p:nvSpPr>
          <p:cNvPr id="43" name="Textfeld 42">
            <a:hlinkClick r:id="rId4" action="ppaction://hlinksldjump"/>
          </p:cNvPr>
          <p:cNvSpPr txBox="1"/>
          <p:nvPr/>
        </p:nvSpPr>
        <p:spPr>
          <a:xfrm>
            <a:off x="5660530" y="5766113"/>
            <a:ext cx="3131880" cy="400110"/>
          </a:xfrm>
          <a:prstGeom prst="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nchor="ctr">
            <a:spAutoFit/>
          </a:bodyPr>
          <a:lstStyle/>
          <a:p>
            <a:r>
              <a:rPr lang="de-DE" sz="2000" dirty="0" smtClean="0">
                <a:solidFill>
                  <a:schemeClr val="tx1"/>
                </a:solidFill>
                <a:latin typeface="Arial" panose="020B0604020202020204" pitchFamily="34" charset="0"/>
              </a:rPr>
              <a:t>Yes? </a:t>
            </a:r>
            <a:r>
              <a:rPr lang="de-DE" sz="2000" dirty="0" err="1" smtClean="0">
                <a:solidFill>
                  <a:schemeClr val="tx1"/>
                </a:solidFill>
                <a:latin typeface="Arial" panose="020B0604020202020204" pitchFamily="34" charset="0"/>
              </a:rPr>
              <a:t>Continue</a:t>
            </a:r>
            <a:r>
              <a:rPr lang="de-DE" sz="2000" dirty="0" smtClean="0">
                <a:solidFill>
                  <a:schemeClr val="tx1"/>
                </a:solidFill>
                <a:latin typeface="Arial" panose="020B0604020202020204" pitchFamily="34" charset="0"/>
              </a:rPr>
              <a:t> </a:t>
            </a:r>
            <a:r>
              <a:rPr lang="de-DE" sz="2000" dirty="0" err="1" smtClean="0">
                <a:solidFill>
                  <a:schemeClr val="tx1"/>
                </a:solidFill>
                <a:latin typeface="Arial" panose="020B0604020202020204" pitchFamily="34" charset="0"/>
              </a:rPr>
              <a:t>here</a:t>
            </a:r>
            <a:r>
              <a:rPr lang="de-DE" sz="2000" dirty="0" smtClean="0">
                <a:solidFill>
                  <a:schemeClr val="tx1"/>
                </a:solidFill>
                <a:latin typeface="Arial" panose="020B0604020202020204" pitchFamily="34" charset="0"/>
              </a:rPr>
              <a:t>!</a:t>
            </a:r>
            <a:endParaRPr lang="de-DE" sz="2000" dirty="0">
              <a:solidFill>
                <a:schemeClr val="tx1"/>
              </a:solidFill>
              <a:latin typeface="Arial" panose="020B0604020202020204" pitchFamily="34" charset="0"/>
            </a:endParaRPr>
          </a:p>
        </p:txBody>
      </p:sp>
    </p:spTree>
    <p:extLst>
      <p:ext uri="{BB962C8B-B14F-4D97-AF65-F5344CB8AC3E}">
        <p14:creationId xmlns:p14="http://schemas.microsoft.com/office/powerpoint/2010/main" val="22110752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p:cNvSpPr/>
          <p:nvPr/>
        </p:nvSpPr>
        <p:spPr>
          <a:xfrm>
            <a:off x="0" y="0"/>
            <a:ext cx="9144000" cy="1514475"/>
          </a:xfrm>
          <a:prstGeom prst="rect">
            <a:avLst/>
          </a:prstGeom>
          <a:solidFill>
            <a:srgbClr val="D9D9D9"/>
          </a:solidFill>
          <a:ln>
            <a:solidFill>
              <a:srgbClr val="D9D9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8" name="Gerader Verbinder 7"/>
          <p:cNvCxnSpPr/>
          <p:nvPr/>
        </p:nvCxnSpPr>
        <p:spPr>
          <a:xfrm>
            <a:off x="0" y="1514475"/>
            <a:ext cx="9144000" cy="0"/>
          </a:xfrm>
          <a:prstGeom prst="line">
            <a:avLst/>
          </a:prstGeom>
          <a:ln w="76200">
            <a:solidFill>
              <a:srgbClr val="1F497D"/>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p:nvPr>
        </p:nvSpPr>
        <p:spPr>
          <a:xfrm>
            <a:off x="1714500" y="279401"/>
            <a:ext cx="5734050" cy="1063624"/>
          </a:xfrm>
        </p:spPr>
        <p:txBody>
          <a:bodyPr>
            <a:noAutofit/>
          </a:bodyPr>
          <a:lstStyle/>
          <a:p>
            <a:pPr algn="ctr"/>
            <a:r>
              <a:rPr lang="de-DE" sz="3200" b="1" dirty="0" smtClean="0">
                <a:solidFill>
                  <a:srgbClr val="66AF20"/>
                </a:solidFill>
              </a:rPr>
              <a:t>EXPERIMENT</a:t>
            </a:r>
            <a:r>
              <a:rPr lang="de-DE" sz="3200" dirty="0"/>
              <a:t/>
            </a:r>
            <a:br>
              <a:rPr lang="de-DE" sz="3200" dirty="0"/>
            </a:br>
            <a:r>
              <a:rPr lang="en-US" sz="2400" b="1" dirty="0"/>
              <a:t>Have I observed everything and listed my results?</a:t>
            </a:r>
            <a:endParaRPr lang="de-DE" sz="2400" dirty="0"/>
          </a:p>
        </p:txBody>
      </p:sp>
      <p:sp>
        <p:nvSpPr>
          <p:cNvPr id="6" name="Rechteck 5"/>
          <p:cNvSpPr/>
          <p:nvPr/>
        </p:nvSpPr>
        <p:spPr>
          <a:xfrm flipH="1" flipV="1">
            <a:off x="0" y="0"/>
            <a:ext cx="9144000" cy="68580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333375" y="419100"/>
            <a:ext cx="828675" cy="707886"/>
          </a:xfrm>
          <a:prstGeom prst="rect">
            <a:avLst/>
          </a:prstGeom>
          <a:noFill/>
        </p:spPr>
        <p:txBody>
          <a:bodyPr wrap="square" rtlCol="0">
            <a:spAutoFit/>
          </a:bodyPr>
          <a:lstStyle/>
          <a:p>
            <a:r>
              <a:rPr lang="de-DE" sz="4000" b="1" dirty="0" smtClean="0">
                <a:solidFill>
                  <a:schemeClr val="accent2"/>
                </a:solidFill>
              </a:rPr>
              <a:t>A4</a:t>
            </a:r>
            <a:endParaRPr lang="de-DE" sz="4000" b="1" dirty="0">
              <a:solidFill>
                <a:schemeClr val="accent2"/>
              </a:solidFill>
            </a:endParaRPr>
          </a:p>
        </p:txBody>
      </p:sp>
      <p:sp>
        <p:nvSpPr>
          <p:cNvPr id="16" name="Textfeld 15"/>
          <p:cNvSpPr txBox="1"/>
          <p:nvPr/>
        </p:nvSpPr>
        <p:spPr>
          <a:xfrm>
            <a:off x="7448550" y="188267"/>
            <a:ext cx="1196097" cy="461665"/>
          </a:xfrm>
          <a:prstGeom prst="rect">
            <a:avLst/>
          </a:prstGeom>
          <a:noFill/>
        </p:spPr>
        <p:txBody>
          <a:bodyPr wrap="none" rtlCol="0">
            <a:spAutoFit/>
          </a:bodyPr>
          <a:lstStyle/>
          <a:p>
            <a:r>
              <a:rPr lang="de-DE" sz="2400" b="1" dirty="0" smtClean="0">
                <a:solidFill>
                  <a:schemeClr val="accent1">
                    <a:lumMod val="50000"/>
                  </a:schemeClr>
                </a:solidFill>
              </a:rPr>
              <a:t>FaSMEd</a:t>
            </a:r>
            <a:endParaRPr lang="de-DE" sz="2400" b="1" dirty="0">
              <a:solidFill>
                <a:schemeClr val="accent1">
                  <a:lumMod val="50000"/>
                </a:schemeClr>
              </a:solidFill>
            </a:endParaRPr>
          </a:p>
        </p:txBody>
      </p:sp>
      <p:sp>
        <p:nvSpPr>
          <p:cNvPr id="11" name="Inhaltsplatzhalter 13"/>
          <p:cNvSpPr>
            <a:spLocks noGrp="1"/>
          </p:cNvSpPr>
          <p:nvPr>
            <p:ph idx="1"/>
          </p:nvPr>
        </p:nvSpPr>
        <p:spPr>
          <a:xfrm>
            <a:off x="333374" y="1730514"/>
            <a:ext cx="8463154" cy="4761726"/>
          </a:xfrm>
        </p:spPr>
        <p:txBody>
          <a:bodyPr>
            <a:normAutofit/>
          </a:bodyPr>
          <a:lstStyle/>
          <a:p>
            <a:pPr marL="0" indent="0">
              <a:buNone/>
            </a:pPr>
            <a:r>
              <a:rPr lang="en-US" sz="2400" dirty="0"/>
              <a:t>Orientate yourself while performing the experiment on your created instruction manual. Since you have two test preparations, you have to pay particular attention to the differences in the implementation!</a:t>
            </a:r>
            <a:endParaRPr lang="de-DE" sz="2400" dirty="0"/>
          </a:p>
          <a:p>
            <a:pPr marL="0" indent="0">
              <a:buNone/>
            </a:pPr>
            <a:r>
              <a:rPr lang="en-US" sz="2400" dirty="0"/>
              <a:t> </a:t>
            </a:r>
            <a:endParaRPr lang="de-DE" sz="2400" dirty="0"/>
          </a:p>
          <a:p>
            <a:pPr marL="0" indent="0">
              <a:buNone/>
            </a:pPr>
            <a:r>
              <a:rPr lang="en-US" sz="2400" dirty="0"/>
              <a:t> </a:t>
            </a:r>
            <a:endParaRPr lang="de-DE" sz="2400" dirty="0"/>
          </a:p>
          <a:p>
            <a:pPr marL="0" indent="0">
              <a:buNone/>
            </a:pPr>
            <a:r>
              <a:rPr lang="en-US" sz="2400" b="1" dirty="0"/>
              <a:t>Perform the experiment. Do not forget to write down your observations during or directly after the execution!</a:t>
            </a:r>
            <a:endParaRPr lang="de-DE" sz="2400" dirty="0"/>
          </a:p>
        </p:txBody>
      </p:sp>
      <p:sp>
        <p:nvSpPr>
          <p:cNvPr id="12" name="Pfeil nach rechts 11">
            <a:hlinkClick r:id="" action="ppaction://hlinkshowjump?jump=nextslide"/>
          </p:cNvPr>
          <p:cNvSpPr/>
          <p:nvPr/>
        </p:nvSpPr>
        <p:spPr>
          <a:xfrm>
            <a:off x="7448550" y="5549483"/>
            <a:ext cx="1252728" cy="1225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rechts 12">
            <a:hlinkClick r:id="" action="ppaction://hlinkshowjump?jump=lastslideviewed"/>
          </p:cNvPr>
          <p:cNvSpPr/>
          <p:nvPr/>
        </p:nvSpPr>
        <p:spPr>
          <a:xfrm rot="10800000">
            <a:off x="196469" y="6014259"/>
            <a:ext cx="578675" cy="566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6">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rcRect r="64638"/>
          <a:stretch>
            <a:fillRect/>
          </a:stretch>
        </p:blipFill>
        <p:spPr bwMode="auto">
          <a:xfrm>
            <a:off x="8197881" y="279401"/>
            <a:ext cx="955644" cy="1063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125110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1497</Words>
  <Application>Microsoft Office PowerPoint</Application>
  <PresentationFormat>Bildschirmpräsentation (4:3)</PresentationFormat>
  <Paragraphs>308</Paragraphs>
  <Slides>29</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29</vt:i4>
      </vt:variant>
    </vt:vector>
  </HeadingPairs>
  <TitlesOfParts>
    <vt:vector size="37" baseType="lpstr">
      <vt:lpstr>MS Mincho</vt:lpstr>
      <vt:lpstr>Arial</vt:lpstr>
      <vt:lpstr>Calibri</vt:lpstr>
      <vt:lpstr>Calibri Light</vt:lpstr>
      <vt:lpstr>Cambria</vt:lpstr>
      <vt:lpstr>Times New Roman</vt:lpstr>
      <vt:lpstr>Wingdings 2</vt:lpstr>
      <vt:lpstr>Office Theme</vt:lpstr>
      <vt:lpstr>GUIDE Steps to success</vt:lpstr>
      <vt:lpstr>GUIDE Steps to success</vt:lpstr>
      <vt:lpstr>Phenomenon What is a biological phenomenon?</vt:lpstr>
      <vt:lpstr>Solution</vt:lpstr>
      <vt:lpstr>EXPERIMENT Can I propose a hypothesis?</vt:lpstr>
      <vt:lpstr>Solution</vt:lpstr>
      <vt:lpstr>EXPERIMENT What must be planned?</vt:lpstr>
      <vt:lpstr>Solution</vt:lpstr>
      <vt:lpstr>EXPERIMENT Have I observed everything and listed my results?</vt:lpstr>
      <vt:lpstr>Solution</vt:lpstr>
      <vt:lpstr>RESULTS Can I confirm the hypothesis?</vt:lpstr>
      <vt:lpstr>Solution</vt:lpstr>
      <vt:lpstr>RESULTS What can you conclude from the experiment?</vt:lpstr>
      <vt:lpstr>Solution</vt:lpstr>
      <vt:lpstr>GOAL </vt:lpstr>
      <vt:lpstr>Good to know</vt:lpstr>
      <vt:lpstr>Good to know</vt:lpstr>
      <vt:lpstr>Good to know</vt:lpstr>
      <vt:lpstr>Good to know</vt:lpstr>
      <vt:lpstr>Good to know</vt:lpstr>
      <vt:lpstr>Good to know</vt:lpstr>
      <vt:lpstr>Good to know</vt:lpstr>
      <vt:lpstr>Good to know</vt:lpstr>
      <vt:lpstr>Good to know</vt:lpstr>
      <vt:lpstr>Good to know</vt:lpstr>
      <vt:lpstr>Good to know</vt:lpstr>
      <vt:lpstr>Good to know</vt:lpstr>
      <vt:lpstr>Good to know</vt:lpstr>
      <vt:lpstr>Good to know</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Raphael Hoffmann</dc:creator>
  <cp:lastModifiedBy>Hoffmann, Raphael</cp:lastModifiedBy>
  <cp:revision>46</cp:revision>
  <dcterms:created xsi:type="dcterms:W3CDTF">2015-08-13T18:09:18Z</dcterms:created>
  <dcterms:modified xsi:type="dcterms:W3CDTF">2016-08-30T11:33:47Z</dcterms:modified>
</cp:coreProperties>
</file>