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0" r:id="rId3"/>
    <p:sldId id="259" r:id="rId4"/>
    <p:sldId id="261" r:id="rId5"/>
    <p:sldId id="262" r:id="rId6"/>
    <p:sldId id="263" r:id="rId7"/>
    <p:sldId id="272" r:id="rId8"/>
    <p:sldId id="273" r:id="rId9"/>
    <p:sldId id="274" r:id="rId10"/>
    <p:sldId id="275" r:id="rId11"/>
    <p:sldId id="276" r:id="rId12"/>
    <p:sldId id="277" r:id="rId13"/>
    <p:sldId id="278" r:id="rId14"/>
    <p:sldId id="279" r:id="rId15"/>
    <p:sldId id="280" r:id="rId16"/>
    <p:sldId id="257" r:id="rId17"/>
    <p:sldId id="264" r:id="rId18"/>
    <p:sldId id="265" r:id="rId19"/>
    <p:sldId id="266" r:id="rId20"/>
    <p:sldId id="267" r:id="rId21"/>
    <p:sldId id="268" r:id="rId22"/>
    <p:sldId id="269" r:id="rId23"/>
    <p:sldId id="270" r:id="rId24"/>
    <p:sldId id="271" r:id="rId25"/>
    <p:sldId id="281" r:id="rId26"/>
    <p:sldId id="282" r:id="rId27"/>
    <p:sldId id="283" r:id="rId28"/>
    <p:sldId id="284" r:id="rId29"/>
    <p:sldId id="285" r:id="rId30"/>
  </p:sldIdLst>
  <p:sldSz cx="9144000" cy="6858000" type="screen4x3"/>
  <p:notesSz cx="9144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66AF2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Helle Formatvorlage 2 - Akz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Designformatvorlage 1 - Akz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Designformatvorlage 2 - Akz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5" autoAdjust="0"/>
    <p:restoredTop sz="94660"/>
  </p:normalViewPr>
  <p:slideViewPr>
    <p:cSldViewPr snapToGrid="0">
      <p:cViewPr varScale="1">
        <p:scale>
          <a:sx n="55" d="100"/>
          <a:sy n="55" d="100"/>
        </p:scale>
        <p:origin x="10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smtClean="0"/>
              <a:t>Titelmasterformat durch 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105395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321097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980211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262041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04857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524543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10F07DC8-DA2E-408A-8F0D-6299CDA28EAE}" type="datetimeFigureOut">
              <a:rPr lang="de-DE" smtClean="0"/>
              <a:t>30.08.2016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94645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10F07DC8-DA2E-408A-8F0D-6299CDA28EAE}" type="datetimeFigureOut">
              <a:rPr lang="de-DE" smtClean="0"/>
              <a:t>30.08.2016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35101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07DC8-DA2E-408A-8F0D-6299CDA28EAE}" type="datetimeFigureOut">
              <a:rPr lang="de-DE" smtClean="0"/>
              <a:t>30.08.2016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189661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68150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624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F07DC8-DA2E-408A-8F0D-6299CDA28EAE}" type="datetimeFigureOut">
              <a:rPr lang="de-DE" smtClean="0"/>
              <a:t>30.08.2016</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00C086-8542-4B87-AEF8-F0536F7E0E1E}" type="slidenum">
              <a:rPr lang="de-DE" smtClean="0"/>
              <a:t>‹Nr.›</a:t>
            </a:fld>
            <a:endParaRPr lang="de-DE"/>
          </a:p>
        </p:txBody>
      </p:sp>
    </p:spTree>
    <p:extLst>
      <p:ext uri="{BB962C8B-B14F-4D97-AF65-F5344CB8AC3E}">
        <p14:creationId xmlns:p14="http://schemas.microsoft.com/office/powerpoint/2010/main" val="271482046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5.xml"/><Relationship Id="rId7" Type="http://schemas.openxmlformats.org/officeDocument/2006/relationships/slide" Target="slide5.xml"/><Relationship Id="rId2" Type="http://schemas.openxmlformats.org/officeDocument/2006/relationships/slide" Target="slide26.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image" Target="../media/image1.png"/><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3.xml"/><Relationship Id="rId5" Type="http://schemas.openxmlformats.org/officeDocument/2006/relationships/slide" Target="slide11.xml"/><Relationship Id="rId4" Type="http://schemas.openxmlformats.org/officeDocument/2006/relationships/slide" Target="slide2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26.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slide" Target="slide2.xml"/><Relationship Id="rId7" Type="http://schemas.openxmlformats.org/officeDocument/2006/relationships/slide" Target="slide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16.xml"/><Relationship Id="rId10" Type="http://schemas.openxmlformats.org/officeDocument/2006/relationships/slide" Target="slide11.xml"/><Relationship Id="rId4" Type="http://schemas.openxmlformats.org/officeDocument/2006/relationships/image" Target="../media/image1.png"/><Relationship Id="rId9" Type="http://schemas.openxmlformats.org/officeDocument/2006/relationships/slide" Target="slide9.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17.xml"/><Relationship Id="rId4" Type="http://schemas.openxmlformats.org/officeDocument/2006/relationships/slide" Target="slide1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19.xml"/><Relationship Id="rId7" Type="http://schemas.openxmlformats.org/officeDocument/2006/relationships/slide" Target="slide28.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20.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23.xml"/><Relationship Id="rId7" Type="http://schemas.openxmlformats.org/officeDocument/2006/relationships/image" Target="../media/image1.png"/><Relationship Id="rId2" Type="http://schemas.openxmlformats.org/officeDocument/2006/relationships/slide" Target="slide22.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9.xml"/><Relationship Id="rId4" Type="http://schemas.openxmlformats.org/officeDocument/2006/relationships/slide" Target="slide2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WEGWEISER</a:t>
            </a:r>
            <a:r>
              <a:rPr lang="de-DE" sz="3200" dirty="0" smtClean="0"/>
              <a:t/>
            </a:r>
            <a:br>
              <a:rPr lang="de-DE" sz="3200" dirty="0" smtClean="0"/>
            </a:br>
            <a:r>
              <a:rPr lang="de-DE" sz="3200" b="1" dirty="0" smtClean="0"/>
              <a:t>Schritte zum Erfolg</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A0</a:t>
            </a:r>
            <a:endParaRPr lang="de-DE" sz="4000" b="1" dirty="0">
              <a:solidFill>
                <a:schemeClr val="accent2"/>
              </a:solidFill>
            </a:endParaRPr>
          </a:p>
        </p:txBody>
      </p:sp>
      <p:pic>
        <p:nvPicPr>
          <p:cNvPr id="15"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lstStyle/>
          <a:p>
            <a:pPr marL="0" indent="0">
              <a:lnSpc>
                <a:spcPct val="150000"/>
              </a:lnSpc>
              <a:buNone/>
            </a:pPr>
            <a:r>
              <a:rPr lang="de-DE" sz="2000" dirty="0">
                <a:latin typeface="Arial" panose="020B0604020202020204" pitchFamily="34" charset="0"/>
                <a:cs typeface="Arial" panose="020B0604020202020204" pitchFamily="34" charset="0"/>
              </a:rPr>
              <a:t>Das Experimentieren ist eine wichtige wissenschaftliche Methode, um neue Dinge herauszufinden. Ein Experiment orientiert sich an einer festgelegten Reihenfolge.</a:t>
            </a:r>
          </a:p>
          <a:p>
            <a:pPr marL="0" indent="0">
              <a:lnSpc>
                <a:spcPct val="150000"/>
              </a:lnSpc>
              <a:buNone/>
            </a:pPr>
            <a:r>
              <a:rPr lang="de-DE" sz="2000" dirty="0">
                <a:latin typeface="Arial" panose="020B0604020202020204" pitchFamily="34" charset="0"/>
                <a:cs typeface="Arial" panose="020B0604020202020204" pitchFamily="34" charset="0"/>
              </a:rPr>
              <a:t>Du kannst von diesem Wegweiser aus Schritt für Schritt die einzelnen Schritte durchlaufen und jetzt </a:t>
            </a:r>
            <a:r>
              <a:rPr lang="de-DE" sz="2000" b="1" dirty="0">
                <a:latin typeface="Arial" panose="020B0604020202020204" pitchFamily="34" charset="0"/>
                <a:cs typeface="Arial" panose="020B0604020202020204" pitchFamily="34" charset="0"/>
              </a:rPr>
              <a:t>bei A1 starten</a:t>
            </a:r>
            <a:r>
              <a:rPr lang="de-DE" sz="2000" dirty="0">
                <a:latin typeface="Arial" panose="020B0604020202020204" pitchFamily="34" charset="0"/>
                <a:cs typeface="Arial" panose="020B0604020202020204" pitchFamily="34" charset="0"/>
              </a:rPr>
              <a:t> oder aber auch direkt zu den Teilschritten springen, bei denen du Hilfe benötigst. </a:t>
            </a:r>
          </a:p>
          <a:p>
            <a:pPr marL="0" indent="0">
              <a:lnSpc>
                <a:spcPct val="150000"/>
              </a:lnSpc>
              <a:buNone/>
            </a:pPr>
            <a:endParaRPr lang="de-DE" sz="2000" dirty="0" smtClean="0"/>
          </a:p>
          <a:p>
            <a:pPr marL="0" indent="0">
              <a:lnSpc>
                <a:spcPct val="150000"/>
              </a:lnSpc>
              <a:buNone/>
            </a:pPr>
            <a:r>
              <a:rPr lang="de-DE" sz="2000" dirty="0" smtClean="0"/>
              <a:t>Klicke auf den Pfeil, um auf die nächsten Seite zu gelangen</a:t>
            </a:r>
            <a:endParaRPr lang="de-DE" dirty="0"/>
          </a:p>
        </p:txBody>
      </p:sp>
      <p:sp>
        <p:nvSpPr>
          <p:cNvPr id="2" name="Pfeil nach rechts 1">
            <a:hlinkClick r:id="" action="ppaction://hlinkshowjump?jump=nextslide"/>
          </p:cNvPr>
          <p:cNvSpPr/>
          <p:nvPr/>
        </p:nvSpPr>
        <p:spPr>
          <a:xfrm>
            <a:off x="7448550" y="536660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32072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Es wäre nicht gut, die Versuchsergebnisse zu vergessen. Bereits kleine Unterschiede in den Beobachtungen haben bereits große Auswirkungen auf die anschließende Interpretation. Versuche deine Beobachtungen daher so genau wie möglich aufzuschreiben.</a:t>
            </a:r>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2" action="ppaction://hlinksldjump"/>
          </p:cNvPr>
          <p:cNvSpPr/>
          <p:nvPr/>
        </p:nvSpPr>
        <p:spPr>
          <a:xfrm>
            <a:off x="2368994" y="3890670"/>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Rechteck 24">
            <a:hlinkClick r:id="rId3" action="ppaction://hlinksldjump"/>
          </p:cNvPr>
          <p:cNvSpPr/>
          <p:nvPr/>
        </p:nvSpPr>
        <p:spPr>
          <a:xfrm>
            <a:off x="2373757" y="4657104"/>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7"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feld 14"/>
          <p:cNvSpPr txBox="1"/>
          <p:nvPr/>
        </p:nvSpPr>
        <p:spPr>
          <a:xfrm>
            <a:off x="1714500" y="335721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Wie bist du vorgegangen?</a:t>
            </a:r>
            <a:endParaRPr lang="de-DE" sz="2000" b="1" dirty="0">
              <a:solidFill>
                <a:schemeClr val="bg1"/>
              </a:solidFill>
              <a:latin typeface="Arial" panose="020B0604020202020204" pitchFamily="34" charset="0"/>
            </a:endParaRPr>
          </a:p>
        </p:txBody>
      </p:sp>
      <p:sp>
        <p:nvSpPr>
          <p:cNvPr id="19" name="Textfeld 18">
            <a:hlinkClick r:id="rId2" action="ppaction://hlinksldjump"/>
          </p:cNvPr>
          <p:cNvSpPr txBox="1"/>
          <p:nvPr/>
        </p:nvSpPr>
        <p:spPr>
          <a:xfrm>
            <a:off x="1714500" y="378170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t>Für meine Notizen fehlt mir noch mehr Hintergrundwissen (A4.2).</a:t>
            </a:r>
            <a:endParaRPr lang="de-DE" sz="2000" dirty="0">
              <a:latin typeface="Cambria" panose="02040503050406030204" pitchFamily="18" charset="0"/>
              <a:ea typeface="MS Mincho"/>
              <a:cs typeface="Times New Roman" panose="02020603050405020304" pitchFamily="18" charset="0"/>
            </a:endParaRPr>
          </a:p>
        </p:txBody>
      </p:sp>
      <p:sp>
        <p:nvSpPr>
          <p:cNvPr id="20" name="Textfeld 19">
            <a:hlinkClick r:id="rId6" action="ppaction://hlinksldjump"/>
          </p:cNvPr>
          <p:cNvSpPr txBox="1"/>
          <p:nvPr/>
        </p:nvSpPr>
        <p:spPr>
          <a:xfrm>
            <a:off x="1714500" y="5206694"/>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t>Ich konnte meine unterschiedlichen Beobachtungen notieren (A5).</a:t>
            </a:r>
            <a:endParaRPr lang="de-DE" sz="2000" dirty="0">
              <a:latin typeface="Cambria" panose="02040503050406030204" pitchFamily="18" charset="0"/>
              <a:ea typeface="MS Mincho"/>
              <a:cs typeface="Times New Roman" panose="02020603050405020304" pitchFamily="18" charset="0"/>
            </a:endParaRPr>
          </a:p>
        </p:txBody>
      </p:sp>
      <p:sp>
        <p:nvSpPr>
          <p:cNvPr id="21" name="Textfeld 20">
            <a:hlinkClick r:id="rId7" action="ppaction://hlinksldjump"/>
          </p:cNvPr>
          <p:cNvSpPr txBox="1"/>
          <p:nvPr/>
        </p:nvSpPr>
        <p:spPr>
          <a:xfrm>
            <a:off x="1714500" y="4498808"/>
            <a:ext cx="547370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t>Meine Versuchsansätze haben keine großen Unterschiede gezeigt (A4.1).</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1227903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AUSWERTUNG</a:t>
            </a:r>
            <a:r>
              <a:rPr lang="de-DE" sz="3200" dirty="0"/>
              <a:t/>
            </a:r>
            <a:br>
              <a:rPr lang="de-DE" sz="3200" dirty="0"/>
            </a:br>
            <a:r>
              <a:rPr lang="de-DE" sz="2400" b="1" dirty="0" smtClean="0"/>
              <a:t>Kann ich meine Hypothese bestätigen?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A5</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smtClean="0"/>
              <a:t>Vergleiche </a:t>
            </a:r>
            <a:r>
              <a:rPr lang="de-DE" sz="2000" dirty="0"/>
              <a:t>nun deine Beobachtungen mit deiner erstellten Hypothese vom Anfang. Es ist nicht schlimm, wenn sich die Hypothese als falsch herausstellt</a:t>
            </a:r>
            <a:r>
              <a:rPr lang="de-DE" sz="2000" dirty="0" smtClean="0"/>
              <a:t>.</a:t>
            </a:r>
          </a:p>
          <a:p>
            <a:pPr marL="0" indent="0" algn="ctr">
              <a:lnSpc>
                <a:spcPct val="150000"/>
              </a:lnSpc>
              <a:buNone/>
            </a:pPr>
            <a:endParaRPr lang="de-DE" sz="2000" dirty="0"/>
          </a:p>
          <a:p>
            <a:pPr marL="0" indent="0" algn="ctr">
              <a:lnSpc>
                <a:spcPct val="150000"/>
              </a:lnSpc>
              <a:buNone/>
            </a:pPr>
            <a:r>
              <a:rPr lang="de-DE" sz="2000" b="1" dirty="0"/>
              <a:t>K</a:t>
            </a:r>
            <a:r>
              <a:rPr lang="de-DE" sz="2000" b="1" dirty="0" smtClean="0"/>
              <a:t>ann </a:t>
            </a:r>
            <a:r>
              <a:rPr lang="de-DE" sz="2000" b="1" dirty="0"/>
              <a:t>deine Hypothese zum Experiment bestätigt werden? Wenn nein, kannst du eine neue Hypothese aufstellen?</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7168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A5</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400" dirty="0"/>
              <a:t>Nach deinem Experiment solltest du auswerten, ob sich deine aufgestellte Behauptung als richtig herausgestellt </a:t>
            </a:r>
            <a:r>
              <a:rPr lang="de-DE" sz="2400" dirty="0" smtClean="0"/>
              <a:t>hat</a:t>
            </a:r>
            <a:r>
              <a:rPr lang="de-DE" sz="2400" dirty="0"/>
              <a:t>.</a:t>
            </a:r>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1"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feld 21"/>
          <p:cNvSpPr txBox="1"/>
          <p:nvPr/>
        </p:nvSpPr>
        <p:spPr>
          <a:xfrm>
            <a:off x="1714500" y="335721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Wie bist du vorgegangen?</a:t>
            </a:r>
            <a:endParaRPr lang="de-DE" sz="2000" b="1" dirty="0">
              <a:solidFill>
                <a:schemeClr val="bg1"/>
              </a:solidFill>
              <a:latin typeface="Arial" panose="020B0604020202020204" pitchFamily="34" charset="0"/>
            </a:endParaRPr>
          </a:p>
        </p:txBody>
      </p:sp>
      <p:sp>
        <p:nvSpPr>
          <p:cNvPr id="23" name="Textfeld 22">
            <a:hlinkClick r:id="rId4" action="ppaction://hlinksldjump"/>
          </p:cNvPr>
          <p:cNvSpPr txBox="1"/>
          <p:nvPr/>
        </p:nvSpPr>
        <p:spPr>
          <a:xfrm>
            <a:off x="1714500" y="378170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ea typeface="MS Mincho"/>
                <a:cs typeface="Times New Roman" panose="02020603050405020304" pitchFamily="18" charset="0"/>
              </a:rPr>
              <a:t>Ich erkenne keinen Zusammenhang zu meiner aufgestellten Hypothese (A5.1).</a:t>
            </a:r>
            <a:endParaRPr lang="de-DE" sz="2000" dirty="0">
              <a:ea typeface="MS Mincho"/>
              <a:cs typeface="Times New Roman" panose="02020603050405020304" pitchFamily="18" charset="0"/>
            </a:endParaRPr>
          </a:p>
        </p:txBody>
      </p:sp>
      <p:sp>
        <p:nvSpPr>
          <p:cNvPr id="24" name="Textfeld 23">
            <a:hlinkClick r:id="rId5" action="ppaction://hlinksldjump"/>
          </p:cNvPr>
          <p:cNvSpPr txBox="1"/>
          <p:nvPr/>
        </p:nvSpPr>
        <p:spPr>
          <a:xfrm>
            <a:off x="1714500" y="4995674"/>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ea typeface="MS Mincho"/>
                <a:cs typeface="Times New Roman" panose="02020603050405020304" pitchFamily="18" charset="0"/>
              </a:rPr>
              <a:t>Ich musste meine Hypothese verwerfen und konnte eine neue aufstellen (A6).</a:t>
            </a:r>
            <a:endParaRPr lang="de-DE" sz="2000" dirty="0">
              <a:ea typeface="MS Mincho"/>
              <a:cs typeface="Times New Roman" panose="02020603050405020304" pitchFamily="18" charset="0"/>
            </a:endParaRPr>
          </a:p>
        </p:txBody>
      </p:sp>
      <p:sp>
        <p:nvSpPr>
          <p:cNvPr id="25" name="Textfeld 24">
            <a:hlinkClick r:id="rId6" action="ppaction://hlinksldjump"/>
          </p:cNvPr>
          <p:cNvSpPr txBox="1"/>
          <p:nvPr/>
        </p:nvSpPr>
        <p:spPr>
          <a:xfrm>
            <a:off x="1714500" y="4498808"/>
            <a:ext cx="5473700" cy="50400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a:ea typeface="MS Mincho"/>
                <a:cs typeface="Times New Roman" panose="02020603050405020304" pitchFamily="18" charset="0"/>
              </a:rPr>
              <a:t>Meine Hypothese wurde </a:t>
            </a:r>
            <a:r>
              <a:rPr lang="de-DE" dirty="0">
                <a:ea typeface="MS Mincho"/>
                <a:cs typeface="Times New Roman" panose="02020603050405020304" pitchFamily="18" charset="0"/>
              </a:rPr>
              <a:t>bestätigt </a:t>
            </a:r>
            <a:r>
              <a:rPr lang="de-DE" sz="2000" dirty="0">
                <a:ea typeface="MS Mincho"/>
                <a:cs typeface="Times New Roman" panose="02020603050405020304" pitchFamily="18" charset="0"/>
              </a:rPr>
              <a:t>(A6).</a:t>
            </a:r>
            <a:endParaRPr lang="de-DE" sz="2000" dirty="0">
              <a:ea typeface="MS Mincho"/>
              <a:cs typeface="Times New Roman" panose="02020603050405020304" pitchFamily="18" charset="0"/>
            </a:endParaRPr>
          </a:p>
        </p:txBody>
      </p:sp>
    </p:spTree>
    <p:extLst>
      <p:ext uri="{BB962C8B-B14F-4D97-AF65-F5344CB8AC3E}">
        <p14:creationId xmlns:p14="http://schemas.microsoft.com/office/powerpoint/2010/main" val="34596361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AUSWERTUNG</a:t>
            </a:r>
            <a:r>
              <a:rPr lang="de-DE" sz="3200" dirty="0"/>
              <a:t/>
            </a:r>
            <a:br>
              <a:rPr lang="de-DE" sz="3200" dirty="0"/>
            </a:br>
            <a:r>
              <a:rPr lang="de-DE" sz="2400" b="1" dirty="0" smtClean="0"/>
              <a:t>Welche Antworten liefert das Experiment?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A6</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smtClean="0"/>
              <a:t>Du </a:t>
            </a:r>
            <a:r>
              <a:rPr lang="de-DE" sz="2000" dirty="0"/>
              <a:t>hast es nun fast geschafft! Mit den Ergebnissen aus deinem Experiment kannst du nun versuchen Erklärungen für dein biologisches Phänomen aufzustellen. Findest du Gemeinsamkeiten zwischen Experiment und Phänomen</a:t>
            </a:r>
            <a:r>
              <a:rPr lang="de-DE" sz="2000" dirty="0" smtClean="0"/>
              <a:t>?</a:t>
            </a:r>
          </a:p>
          <a:p>
            <a:pPr marL="0" indent="0">
              <a:lnSpc>
                <a:spcPct val="150000"/>
              </a:lnSpc>
              <a:buNone/>
            </a:pPr>
            <a:endParaRPr lang="de-DE" sz="2000" dirty="0"/>
          </a:p>
          <a:p>
            <a:pPr marL="0" indent="0" algn="ctr">
              <a:lnSpc>
                <a:spcPct val="150000"/>
              </a:lnSpc>
              <a:buNone/>
            </a:pPr>
            <a:r>
              <a:rPr lang="de-DE" sz="2000" b="1" dirty="0"/>
              <a:t>Erkläre das biologische Phänomen auf Grundlage deiner Beobachtungen aus dem Experiment.</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8728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A6</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smtClean="0"/>
              <a:t> </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2" action="ppaction://hlinksldjump"/>
          </p:cNvPr>
          <p:cNvSpPr/>
          <p:nvPr/>
        </p:nvSpPr>
        <p:spPr>
          <a:xfrm>
            <a:off x="2238152" y="2478598"/>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1"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feld 21"/>
          <p:cNvSpPr txBox="1"/>
          <p:nvPr/>
        </p:nvSpPr>
        <p:spPr>
          <a:xfrm>
            <a:off x="1436595" y="2379018"/>
            <a:ext cx="6761286"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a:solidFill>
                  <a:schemeClr val="bg1"/>
                </a:solidFill>
              </a:rPr>
              <a:t>Konntest du mit dem Experiment das Phänomen erklären? </a:t>
            </a:r>
            <a:endParaRPr lang="de-DE" sz="2000" b="1" dirty="0">
              <a:solidFill>
                <a:schemeClr val="bg1"/>
              </a:solidFill>
            </a:endParaRPr>
          </a:p>
        </p:txBody>
      </p:sp>
      <p:sp>
        <p:nvSpPr>
          <p:cNvPr id="23" name="Textfeld 22">
            <a:hlinkClick r:id="rId5" action="ppaction://hlinksldjump"/>
          </p:cNvPr>
          <p:cNvSpPr txBox="1"/>
          <p:nvPr/>
        </p:nvSpPr>
        <p:spPr>
          <a:xfrm>
            <a:off x="1436595" y="2803512"/>
            <a:ext cx="6761286"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ea typeface="MS Mincho"/>
                <a:cs typeface="Times New Roman" panose="02020603050405020304" pitchFamily="18" charset="0"/>
              </a:rPr>
              <a:t>Nein: Ich kann mir die Versuchsbeobachtungen nicht erklären (A6.1).</a:t>
            </a:r>
            <a:endParaRPr lang="de-DE" sz="2000" dirty="0">
              <a:ea typeface="MS Mincho"/>
              <a:cs typeface="Times New Roman" panose="02020603050405020304" pitchFamily="18" charset="0"/>
            </a:endParaRPr>
          </a:p>
        </p:txBody>
      </p:sp>
      <p:sp>
        <p:nvSpPr>
          <p:cNvPr id="24" name="Textfeld 23">
            <a:hlinkClick r:id="rId6" action="ppaction://hlinksldjump"/>
          </p:cNvPr>
          <p:cNvSpPr txBox="1"/>
          <p:nvPr/>
        </p:nvSpPr>
        <p:spPr>
          <a:xfrm>
            <a:off x="1436595" y="4228500"/>
            <a:ext cx="6761286"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ea typeface="MS Mincho"/>
                <a:cs typeface="Times New Roman" panose="02020603050405020304" pitchFamily="18" charset="0"/>
              </a:rPr>
              <a:t>Ich konnte das biologische Phänomen erklären (A7).</a:t>
            </a:r>
            <a:endParaRPr lang="de-DE" sz="2000" dirty="0">
              <a:ea typeface="MS Mincho"/>
              <a:cs typeface="Times New Roman" panose="02020603050405020304" pitchFamily="18" charset="0"/>
            </a:endParaRPr>
          </a:p>
        </p:txBody>
      </p:sp>
      <p:sp>
        <p:nvSpPr>
          <p:cNvPr id="25" name="Textfeld 24">
            <a:hlinkClick r:id="rId7" action="ppaction://hlinksldjump"/>
          </p:cNvPr>
          <p:cNvSpPr txBox="1"/>
          <p:nvPr/>
        </p:nvSpPr>
        <p:spPr>
          <a:xfrm>
            <a:off x="1436595" y="3520614"/>
            <a:ext cx="6761286"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ea typeface="MS Mincho"/>
                <a:cs typeface="Times New Roman" panose="02020603050405020304" pitchFamily="18" charset="0"/>
              </a:rPr>
              <a:t>Nein: Ich sehe keinen Zusammenhang zwischen dem Hühnerei und den menschlichen Zähnen (A6.2).</a:t>
            </a:r>
            <a:endParaRPr lang="de-DE" sz="2000" dirty="0">
              <a:ea typeface="MS Mincho"/>
              <a:cs typeface="Times New Roman" panose="02020603050405020304" pitchFamily="18" charset="0"/>
            </a:endParaRPr>
          </a:p>
        </p:txBody>
      </p:sp>
    </p:spTree>
    <p:extLst>
      <p:ext uri="{BB962C8B-B14F-4D97-AF65-F5344CB8AC3E}">
        <p14:creationId xmlns:p14="http://schemas.microsoft.com/office/powerpoint/2010/main" val="379131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600" b="1" dirty="0" smtClean="0">
                <a:solidFill>
                  <a:srgbClr val="66AF20"/>
                </a:solidFill>
              </a:rPr>
              <a:t>ZIEL</a:t>
            </a:r>
            <a:r>
              <a:rPr lang="de-DE" sz="3600" dirty="0"/>
              <a:t/>
            </a:r>
            <a:br>
              <a:rPr lang="de-DE" sz="3600" dirty="0"/>
            </a:b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A7</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r>
              <a:rPr lang="de-DE" sz="2400" b="1" u="sng" dirty="0"/>
              <a:t>Du hast es geschafft!</a:t>
            </a:r>
            <a:endParaRPr lang="de-DE" sz="2400" dirty="0"/>
          </a:p>
          <a:p>
            <a:pPr marL="0" indent="0">
              <a:buNone/>
            </a:pPr>
            <a:endParaRPr lang="de-DE" sz="2000" dirty="0"/>
          </a:p>
          <a:p>
            <a:pPr marL="0" indent="0">
              <a:buNone/>
            </a:pPr>
            <a:r>
              <a:rPr lang="de-DE" sz="2000" dirty="0"/>
              <a:t>Schon verblüffend, dass man am Hühnerei die Auswirkungen von Zahnpasta so deutlich erkennen kann oder? Neben dem Angriff der äußeren Zahnschicht durch säurehaltige Lebensmittel begünstigen Speisereste im Mund den Wachstum von Bakterien, die Zucker zu Säure umbauen und deine Zähne noch weiter gefährden.</a:t>
            </a:r>
          </a:p>
          <a:p>
            <a:pPr marL="0" indent="0">
              <a:buNone/>
            </a:pPr>
            <a:endParaRPr lang="de-DE" sz="2000" dirty="0"/>
          </a:p>
          <a:p>
            <a:pPr marL="0" indent="0">
              <a:buNone/>
            </a:pPr>
            <a:r>
              <a:rPr lang="de-DE" sz="2000" dirty="0"/>
              <a:t>Daher reicht es leider nicht aus den Mund mit Zahnpasta oder Mundspülung auszuspülen. Die Zahnbürste verteilt die Zahnpasta in jede noch so kleine Ecke und entfernt mechanisch die Bakterienkulturen auf den Zähnen.</a:t>
            </a:r>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6991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a:t>Gut zu wissen</a:t>
            </a:r>
            <a:endParaRPr lang="de-DE" sz="32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239393" cy="707886"/>
          </a:xfrm>
          <a:prstGeom prst="rect">
            <a:avLst/>
          </a:prstGeom>
          <a:noFill/>
        </p:spPr>
        <p:txBody>
          <a:bodyPr wrap="square" rtlCol="0">
            <a:spAutoFit/>
          </a:bodyPr>
          <a:lstStyle/>
          <a:p>
            <a:r>
              <a:rPr lang="de-DE" sz="4000" b="1" dirty="0" smtClean="0">
                <a:solidFill>
                  <a:schemeClr val="accent2"/>
                </a:solidFill>
              </a:rPr>
              <a:t>A1.1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smtClean="0"/>
              <a:t>Ein </a:t>
            </a:r>
            <a:r>
              <a:rPr lang="de-DE" sz="2000" b="1" dirty="0" smtClean="0"/>
              <a:t>biologisches </a:t>
            </a:r>
            <a:r>
              <a:rPr lang="de-DE" sz="2000" b="1" dirty="0"/>
              <a:t>Phänomen </a:t>
            </a:r>
            <a:r>
              <a:rPr lang="de-DE" sz="2000" dirty="0"/>
              <a:t>ist eine sichtbare Erscheinung oder ein Vorgang in der Natur. Forscher wollen mit ihren Experimenten nicht nur Aussagen über ihren eigenen Versuch machen, sondern die Beobachtungen auf ein beobachtetes Phänomen übertragen. Versuche bei der Beschreibung des Phänomens die zentrale Aussage zu erfassen</a:t>
            </a:r>
            <a:r>
              <a:rPr lang="de-DE" sz="2000" dirty="0" smtClean="0"/>
              <a:t>.</a:t>
            </a:r>
          </a:p>
          <a:p>
            <a:pPr marL="0" indent="0">
              <a:buNone/>
            </a:pPr>
            <a:endParaRPr lang="de-DE" sz="2000" dirty="0"/>
          </a:p>
          <a:p>
            <a:pPr marL="0" indent="0">
              <a:buNone/>
            </a:pPr>
            <a:r>
              <a:rPr lang="de-DE" sz="2000" b="1" u="sng" dirty="0">
                <a:solidFill>
                  <a:srgbClr val="1F497D"/>
                </a:solidFill>
              </a:rPr>
              <a:t>Beispiel</a:t>
            </a:r>
            <a:r>
              <a:rPr lang="de-DE" sz="2000" dirty="0">
                <a:solidFill>
                  <a:srgbClr val="1F497D"/>
                </a:solidFill>
              </a:rPr>
              <a:t>:</a:t>
            </a:r>
          </a:p>
          <a:p>
            <a:pPr marL="0" indent="0">
              <a:buNone/>
            </a:pPr>
            <a:r>
              <a:rPr lang="de-DE" sz="2000" i="1" dirty="0">
                <a:solidFill>
                  <a:srgbClr val="1F497D"/>
                </a:solidFill>
              </a:rPr>
              <a:t>Die Forscher stellen fest, dass junge Menschen höhere Töne wahrnehmen können als alte Menschen. Dann ist das biologische Phänomen: </a:t>
            </a:r>
            <a:endParaRPr lang="de-DE" sz="2000" i="1" dirty="0" smtClean="0">
              <a:solidFill>
                <a:srgbClr val="1F497D"/>
              </a:solidFill>
            </a:endParaRPr>
          </a:p>
          <a:p>
            <a:pPr marL="0" indent="0" algn="ctr">
              <a:buNone/>
            </a:pPr>
            <a:r>
              <a:rPr lang="de-DE" sz="2000" i="1" dirty="0" smtClean="0">
                <a:solidFill>
                  <a:srgbClr val="1F497D"/>
                </a:solidFill>
              </a:rPr>
              <a:t>„</a:t>
            </a:r>
            <a:r>
              <a:rPr lang="de-DE" sz="2000" i="1" dirty="0">
                <a:solidFill>
                  <a:srgbClr val="1F497D"/>
                </a:solidFill>
              </a:rPr>
              <a:t>Junge Menschen hören </a:t>
            </a:r>
            <a:r>
              <a:rPr lang="de-DE" sz="2000" i="1" dirty="0" smtClean="0">
                <a:solidFill>
                  <a:srgbClr val="1F497D"/>
                </a:solidFill>
              </a:rPr>
              <a:t>höhere besser </a:t>
            </a:r>
            <a:r>
              <a:rPr lang="de-DE" sz="2000" i="1" dirty="0">
                <a:solidFill>
                  <a:srgbClr val="1F497D"/>
                </a:solidFill>
              </a:rPr>
              <a:t>Töne als alte Menschen.“ </a:t>
            </a:r>
          </a:p>
          <a:p>
            <a:pPr marL="0" indent="0">
              <a:buNone/>
            </a:pPr>
            <a:r>
              <a:rPr lang="de-DE" sz="2000" i="1" dirty="0">
                <a:solidFill>
                  <a:srgbClr val="1F497D"/>
                </a:solidFill>
              </a:rPr>
              <a:t>Anschließend machen sie unterschiedliche Experimente zum </a:t>
            </a:r>
            <a:r>
              <a:rPr lang="de-DE" sz="2000" i="1" dirty="0" smtClean="0">
                <a:solidFill>
                  <a:srgbClr val="1F497D"/>
                </a:solidFill>
              </a:rPr>
              <a:t>Hörvermögen. So versuchen </a:t>
            </a:r>
            <a:r>
              <a:rPr lang="de-DE" sz="2000" i="1" dirty="0">
                <a:solidFill>
                  <a:srgbClr val="1F497D"/>
                </a:solidFill>
              </a:rPr>
              <a:t>sie das Phänomen zu </a:t>
            </a:r>
            <a:r>
              <a:rPr lang="de-DE" sz="2000" i="1" dirty="0" smtClean="0">
                <a:solidFill>
                  <a:srgbClr val="1F497D"/>
                </a:solidFill>
              </a:rPr>
              <a:t>erklären: Warum hören junge Menschen besser?</a:t>
            </a:r>
            <a:endParaRPr lang="de-DE" sz="2000" i="1" dirty="0">
              <a:solidFill>
                <a:srgbClr val="1F497D"/>
              </a:solidFill>
            </a:endParaRP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1266" name="Picture 2" descr="http://sonnenschein-und-regenwetter.designblog.de/images/kunde/05/Ohr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07271" y="2974087"/>
            <a:ext cx="1132493" cy="10407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29249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A1.2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Wichtige Informationen aus dem Text sind zum Beispiel:</a:t>
            </a:r>
          </a:p>
          <a:p>
            <a:pPr marL="0" indent="0">
              <a:buNone/>
            </a:pPr>
            <a:r>
              <a:rPr lang="de-DE" sz="2000" dirty="0"/>
              <a:t> </a:t>
            </a:r>
          </a:p>
          <a:p>
            <a:r>
              <a:rPr lang="de-DE" sz="2000" dirty="0" smtClean="0"/>
              <a:t>Säuren </a:t>
            </a:r>
            <a:r>
              <a:rPr lang="de-DE" sz="2000" dirty="0"/>
              <a:t>greifen die Zähne an.</a:t>
            </a:r>
          </a:p>
          <a:p>
            <a:r>
              <a:rPr lang="de-DE" sz="2000" dirty="0" smtClean="0"/>
              <a:t>Zähne </a:t>
            </a:r>
            <a:r>
              <a:rPr lang="de-DE" sz="2000" dirty="0"/>
              <a:t>bestehen aus Verbindungen, die auch in der Schale von Hühnereiern enthalten sind.</a:t>
            </a:r>
          </a:p>
          <a:p>
            <a:r>
              <a:rPr lang="de-DE" sz="2000" dirty="0" smtClean="0"/>
              <a:t>Zahnpasta </a:t>
            </a:r>
            <a:r>
              <a:rPr lang="de-DE" sz="2000" dirty="0"/>
              <a:t>bildet eine Schutzschicht auf den Zähnen und stärkt die äußere Schicht der Zähne.</a:t>
            </a:r>
          </a:p>
          <a:p>
            <a:endParaRPr lang="de-DE" sz="2000" dirty="0"/>
          </a:p>
          <a:p>
            <a:pPr marL="0" indent="0">
              <a:buNone/>
            </a:pPr>
            <a:r>
              <a:rPr lang="de-DE" sz="2000" dirty="0" smtClean="0"/>
              <a:t>All </a:t>
            </a:r>
            <a:r>
              <a:rPr lang="de-DE" sz="2000" dirty="0"/>
              <a:t>diese Informationen eignen sich für die Beschreibung eines biologischen Phänomens. Das Phänomen sollte jedoch nicht länger als einen Satz lang sein. Versuche bei der Beschreibung des Phänomens die zentrale Aussage zu erfassen.</a:t>
            </a:r>
          </a:p>
        </p:txBody>
      </p:sp>
      <p:sp>
        <p:nvSpPr>
          <p:cNvPr id="13" name="Pfeil nach rechts 12">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9214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Ein biologisches Phänomen kann sehr umfangreich sein. Du kannst nur schwer alle möglichen Einflüsse oder Ideen in einem Experiment untersuchen. Daher ist es wichtig, dass du das Experiment auf einen Faktor beschränkst und in deiner Hypothese klar formulierst, was du überprüfen willst.</a:t>
            </a:r>
          </a:p>
          <a:p>
            <a:pPr marL="0" indent="0">
              <a:buNone/>
            </a:pPr>
            <a:r>
              <a:rPr lang="de-DE" sz="2000" dirty="0"/>
              <a:t> </a:t>
            </a:r>
            <a:endParaRPr lang="de-DE" sz="2000" dirty="0" smtClean="0"/>
          </a:p>
          <a:p>
            <a:pPr marL="0" indent="0">
              <a:buNone/>
            </a:pPr>
            <a:endParaRPr lang="de-DE" sz="2000" dirty="0"/>
          </a:p>
          <a:p>
            <a:pPr marL="0" indent="0">
              <a:buNone/>
            </a:pPr>
            <a:r>
              <a:rPr lang="de-DE" sz="2000" i="1" u="sng" dirty="0">
                <a:solidFill>
                  <a:srgbClr val="1F497D"/>
                </a:solidFill>
              </a:rPr>
              <a:t>Beispiel:</a:t>
            </a:r>
            <a:endParaRPr lang="de-DE" sz="2000" i="1" dirty="0">
              <a:solidFill>
                <a:srgbClr val="1F497D"/>
              </a:solidFill>
            </a:endParaRPr>
          </a:p>
          <a:p>
            <a:pPr marL="0" indent="0">
              <a:buNone/>
            </a:pPr>
            <a:r>
              <a:rPr lang="de-DE" sz="2000" i="1" dirty="0">
                <a:solidFill>
                  <a:srgbClr val="1F497D"/>
                </a:solidFill>
              </a:rPr>
              <a:t>Das biologischen Phänomen: „Die Sonnenblumensamen keimen nicht“ ist sehr allgemein gefasst. In einem Experiment kannst du nun </a:t>
            </a:r>
            <a:r>
              <a:rPr lang="de-DE" sz="2000" i="1" dirty="0" smtClean="0">
                <a:solidFill>
                  <a:srgbClr val="1F497D"/>
                </a:solidFill>
              </a:rPr>
              <a:t>eine Variable untersuchen</a:t>
            </a:r>
            <a:r>
              <a:rPr lang="de-DE" sz="2000" i="1" dirty="0">
                <a:solidFill>
                  <a:srgbClr val="1F497D"/>
                </a:solidFill>
              </a:rPr>
              <a:t>. Zum Beispiel kannst du die konkrete Hypothese aufstellen: „ Sonnenblumensamen brauchen Wasser zum keimen“. </a:t>
            </a:r>
            <a:r>
              <a:rPr lang="de-DE" sz="2000" i="1" dirty="0" smtClean="0">
                <a:solidFill>
                  <a:srgbClr val="1F497D"/>
                </a:solidFill>
              </a:rPr>
              <a:t>Statt dem </a:t>
            </a:r>
            <a:r>
              <a:rPr lang="de-DE" sz="2000" i="1" dirty="0">
                <a:solidFill>
                  <a:srgbClr val="1F497D"/>
                </a:solidFill>
              </a:rPr>
              <a:t>Einflussfaktor Wasser könntest du jedoch auch </a:t>
            </a:r>
            <a:r>
              <a:rPr lang="de-DE" sz="2000" i="1" dirty="0" smtClean="0">
                <a:solidFill>
                  <a:srgbClr val="1F497D"/>
                </a:solidFill>
              </a:rPr>
              <a:t>überprüfen, ob andere Dinge notwendig </a:t>
            </a:r>
            <a:r>
              <a:rPr lang="de-DE" sz="2000" i="1" dirty="0">
                <a:solidFill>
                  <a:srgbClr val="1F497D"/>
                </a:solidFill>
              </a:rPr>
              <a:t>sind</a:t>
            </a:r>
            <a:r>
              <a:rPr lang="de-DE" sz="2000" i="1" dirty="0" smtClean="0">
                <a:solidFill>
                  <a:srgbClr val="1F497D"/>
                </a:solidFill>
              </a:rPr>
              <a:t>.</a:t>
            </a:r>
          </a:p>
          <a:p>
            <a:pPr marL="0" indent="0">
              <a:buNone/>
            </a:pPr>
            <a:endParaRPr lang="de-DE" sz="2000" dirty="0"/>
          </a:p>
          <a:p>
            <a:pPr marL="0" indent="0">
              <a:buNone/>
            </a:pP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290" name="Picture 2" descr="http://www.cliparthut.com/clip-arts/877/sonnenblume-und-clip-vektor-87756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02968" y="3131723"/>
            <a:ext cx="887259" cy="883064"/>
          </a:xfrm>
          <a:prstGeom prst="rect">
            <a:avLst/>
          </a:prstGeom>
          <a:noFill/>
          <a:extLst>
            <a:ext uri="{909E8E84-426E-40DD-AFC4-6F175D3DCCD1}">
              <a14:hiddenFill xmlns:a14="http://schemas.microsoft.com/office/drawing/2010/main">
                <a:solidFill>
                  <a:srgbClr val="FFFFFF"/>
                </a:solidFill>
              </a14:hiddenFill>
            </a:ext>
          </a:extLst>
        </p:spPr>
      </p:pic>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432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Eine </a:t>
            </a:r>
            <a:r>
              <a:rPr lang="de-DE" sz="2000" b="1" dirty="0"/>
              <a:t>Hypothese</a:t>
            </a:r>
            <a:r>
              <a:rPr lang="de-DE" sz="2000" dirty="0"/>
              <a:t> ist eine </a:t>
            </a:r>
            <a:r>
              <a:rPr lang="de-DE" sz="2000" dirty="0" smtClean="0"/>
              <a:t>Vermutung, </a:t>
            </a:r>
            <a:r>
              <a:rPr lang="de-DE" sz="2000" dirty="0"/>
              <a:t>die du noch nicht </a:t>
            </a:r>
            <a:r>
              <a:rPr lang="de-DE" sz="2000" dirty="0" smtClean="0"/>
              <a:t>durch ein Experiment überprüft hast</a:t>
            </a:r>
            <a:r>
              <a:rPr lang="de-DE" sz="2000" dirty="0"/>
              <a:t>. Erst nach deinem Experiment kannst du deine Hypothese entweder bestätigen (</a:t>
            </a:r>
            <a:r>
              <a:rPr lang="de-DE" sz="2000" i="1" dirty="0"/>
              <a:t>Wenn alles so eingetroffen ist, wie du beschrieben hast</a:t>
            </a:r>
            <a:r>
              <a:rPr lang="de-DE" sz="2000" dirty="0"/>
              <a:t>) oder eine korrigierte Hypothese aufstellen. </a:t>
            </a:r>
          </a:p>
          <a:p>
            <a:pPr marL="0" indent="0">
              <a:buNone/>
            </a:pPr>
            <a:endParaRPr lang="de-DE" sz="2000" dirty="0"/>
          </a:p>
          <a:p>
            <a:pPr marL="0" indent="0">
              <a:buNone/>
            </a:pPr>
            <a:endParaRPr lang="de-DE" sz="2000" dirty="0"/>
          </a:p>
          <a:p>
            <a:pPr marL="0" indent="0">
              <a:buNone/>
            </a:pPr>
            <a:r>
              <a:rPr lang="de-DE" sz="2000" i="1" u="sng" dirty="0">
                <a:solidFill>
                  <a:srgbClr val="1F497D"/>
                </a:solidFill>
              </a:rPr>
              <a:t>Beispiel:</a:t>
            </a:r>
            <a:endParaRPr lang="de-DE" sz="2000" i="1" dirty="0">
              <a:solidFill>
                <a:srgbClr val="1F497D"/>
              </a:solidFill>
            </a:endParaRPr>
          </a:p>
          <a:p>
            <a:pPr marL="0" indent="0">
              <a:buNone/>
            </a:pPr>
            <a:r>
              <a:rPr lang="de-DE" sz="2000" i="1" dirty="0">
                <a:solidFill>
                  <a:srgbClr val="1F497D"/>
                </a:solidFill>
              </a:rPr>
              <a:t>Du untersuchst das Phänomen </a:t>
            </a:r>
            <a:r>
              <a:rPr lang="de-DE" sz="2000" i="1" dirty="0" smtClean="0">
                <a:solidFill>
                  <a:srgbClr val="1F497D"/>
                </a:solidFill>
              </a:rPr>
              <a:t>„Die </a:t>
            </a:r>
            <a:r>
              <a:rPr lang="de-DE" sz="2000" i="1" dirty="0">
                <a:solidFill>
                  <a:srgbClr val="1F497D"/>
                </a:solidFill>
              </a:rPr>
              <a:t>Tulpen schließen ihre Blüten in der Nacht“. In deinem Experiment untersuchst du dann den Zusammenhang zwischen den zwei Faktoren „Sonnenlicht“ und „Öffnung der Blüte“. Die Hypothese lautet dann: „Wenn die Tulpe kein Sonnenlicht bekommt, dann schließt sich ihre Blüte“.</a:t>
            </a:r>
          </a:p>
          <a:p>
            <a:pPr marL="0" indent="0">
              <a:buNone/>
            </a:pP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29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WEGWEISER</a:t>
            </a:r>
            <a:r>
              <a:rPr lang="de-DE" sz="3200" dirty="0" smtClean="0"/>
              <a:t/>
            </a:r>
            <a:br>
              <a:rPr lang="de-DE" sz="3200" dirty="0" smtClean="0"/>
            </a:br>
            <a:r>
              <a:rPr lang="de-DE" sz="3200" b="1" dirty="0" smtClean="0"/>
              <a:t>Schritte zum Erfolg</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A0</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smtClean="0"/>
              <a:t>Klicke auf den Schritt, bei dem du starten möchtest:</a:t>
            </a:r>
            <a:endParaRPr lang="de-DE" sz="2000" dirty="0"/>
          </a:p>
        </p:txBody>
      </p:sp>
      <p:sp>
        <p:nvSpPr>
          <p:cNvPr id="2" name="Pfeil nach rechts 1"/>
          <p:cNvSpPr/>
          <p:nvPr/>
        </p:nvSpPr>
        <p:spPr>
          <a:xfrm rot="10800000">
            <a:off x="196469" y="6133131"/>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146" name="Picture 2" descr="http://bibelfruehstueck.de/wp-content/uploads/wegweis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92611" y="4927935"/>
            <a:ext cx="1683092" cy="1843074"/>
          </a:xfrm>
          <a:prstGeom prst="rect">
            <a:avLst/>
          </a:prstGeom>
          <a:noFill/>
          <a:extLst>
            <a:ext uri="{909E8E84-426E-40DD-AFC4-6F175D3DCCD1}">
              <a14:hiddenFill xmlns:a14="http://schemas.microsoft.com/office/drawing/2010/main">
                <a:solidFill>
                  <a:srgbClr val="FFFFFF"/>
                </a:solidFill>
              </a14:hiddenFill>
            </a:ext>
          </a:extLst>
        </p:spPr>
      </p:pic>
      <p:pic>
        <p:nvPicPr>
          <p:cNvPr id="19"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feld 24"/>
          <p:cNvSpPr txBox="1"/>
          <p:nvPr/>
        </p:nvSpPr>
        <p:spPr>
          <a:xfrm>
            <a:off x="6662211" y="2794634"/>
            <a:ext cx="2013492" cy="1477328"/>
          </a:xfrm>
          <a:prstGeom prst="rect">
            <a:avLst/>
          </a:prstGeom>
          <a:noFill/>
        </p:spPr>
        <p:txBody>
          <a:bodyPr wrap="square" rtlCol="0">
            <a:spAutoFit/>
          </a:bodyPr>
          <a:lstStyle/>
          <a:p>
            <a:r>
              <a:rPr lang="de-DE" dirty="0" smtClean="0"/>
              <a:t>Wenn du auf das Logo      klickst, kommst du immer wieder hierher zurück.</a:t>
            </a:r>
            <a:endParaRPr lang="de-DE" dirty="0"/>
          </a:p>
        </p:txBody>
      </p:sp>
      <p:pic>
        <p:nvPicPr>
          <p:cNvPr id="26"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7157525" y="3069980"/>
            <a:ext cx="328049" cy="36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feld 26"/>
          <p:cNvSpPr txBox="1"/>
          <p:nvPr/>
        </p:nvSpPr>
        <p:spPr>
          <a:xfrm>
            <a:off x="2513012" y="2444858"/>
            <a:ext cx="3633788"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cs typeface="Arial" panose="020B0604020202020204" pitchFamily="34" charset="0"/>
              </a:rPr>
              <a:t>Wo möchtest du starten?</a:t>
            </a:r>
            <a:endParaRPr lang="de-DE" sz="2000" b="1" dirty="0">
              <a:solidFill>
                <a:schemeClr val="bg1"/>
              </a:solidFill>
              <a:latin typeface="Arial" panose="020B0604020202020204" pitchFamily="34" charset="0"/>
              <a:cs typeface="Arial" panose="020B0604020202020204" pitchFamily="34" charset="0"/>
            </a:endParaRPr>
          </a:p>
        </p:txBody>
      </p:sp>
      <p:sp>
        <p:nvSpPr>
          <p:cNvPr id="28" name="Textfeld 27">
            <a:hlinkClick r:id="rId7" action="ppaction://hlinksldjump"/>
          </p:cNvPr>
          <p:cNvSpPr txBox="1"/>
          <p:nvPr/>
        </p:nvSpPr>
        <p:spPr>
          <a:xfrm>
            <a:off x="2513012" y="2814190"/>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1. Biologisches Phänomen</a:t>
            </a:r>
          </a:p>
        </p:txBody>
      </p:sp>
      <p:sp>
        <p:nvSpPr>
          <p:cNvPr id="30" name="Textfeld 29">
            <a:hlinkClick r:id="rId8" action="ppaction://hlinksldjump"/>
          </p:cNvPr>
          <p:cNvSpPr txBox="1"/>
          <p:nvPr/>
        </p:nvSpPr>
        <p:spPr>
          <a:xfrm>
            <a:off x="2513012" y="3220693"/>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2. Hypothese</a:t>
            </a:r>
          </a:p>
        </p:txBody>
      </p:sp>
      <p:sp>
        <p:nvSpPr>
          <p:cNvPr id="31" name="Textfeld 30">
            <a:hlinkClick r:id="rId9" action="ppaction://hlinksldjump"/>
          </p:cNvPr>
          <p:cNvSpPr txBox="1"/>
          <p:nvPr/>
        </p:nvSpPr>
        <p:spPr>
          <a:xfrm>
            <a:off x="2513012" y="4049782"/>
            <a:ext cx="3633788"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4. Durchführung und Beobachtung</a:t>
            </a:r>
          </a:p>
        </p:txBody>
      </p:sp>
      <p:sp>
        <p:nvSpPr>
          <p:cNvPr id="32" name="Textfeld 31">
            <a:hlinkClick r:id="rId10" action="ppaction://hlinksldjump"/>
          </p:cNvPr>
          <p:cNvSpPr txBox="1"/>
          <p:nvPr/>
        </p:nvSpPr>
        <p:spPr>
          <a:xfrm>
            <a:off x="2513012" y="4763487"/>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5. Auswertung</a:t>
            </a:r>
          </a:p>
        </p:txBody>
      </p:sp>
      <p:sp>
        <p:nvSpPr>
          <p:cNvPr id="33" name="Textfeld 32">
            <a:hlinkClick r:id="rId8" action="ppaction://hlinksldjump"/>
          </p:cNvPr>
          <p:cNvSpPr txBox="1"/>
          <p:nvPr/>
        </p:nvSpPr>
        <p:spPr>
          <a:xfrm>
            <a:off x="2513012" y="3634667"/>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3. Planung</a:t>
            </a:r>
          </a:p>
        </p:txBody>
      </p:sp>
    </p:spTree>
    <p:extLst>
      <p:ext uri="{BB962C8B-B14F-4D97-AF65-F5344CB8AC3E}">
        <p14:creationId xmlns:p14="http://schemas.microsoft.com/office/powerpoint/2010/main" val="29973835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de-DE" sz="2000" dirty="0"/>
              <a:t>Eine </a:t>
            </a:r>
            <a:r>
              <a:rPr lang="de-DE" sz="2000" b="1" dirty="0"/>
              <a:t>Hypothese</a:t>
            </a:r>
            <a:r>
              <a:rPr lang="de-DE" sz="2000" dirty="0"/>
              <a:t> ist eine </a:t>
            </a:r>
            <a:r>
              <a:rPr lang="de-DE" sz="2000" dirty="0" smtClean="0"/>
              <a:t>Vermutung, </a:t>
            </a:r>
            <a:r>
              <a:rPr lang="de-DE" sz="2000" dirty="0"/>
              <a:t>die du noch </a:t>
            </a:r>
            <a:r>
              <a:rPr lang="de-DE" sz="2000" dirty="0" smtClean="0"/>
              <a:t>nicht überprüft hast.</a:t>
            </a:r>
          </a:p>
          <a:p>
            <a:pPr marL="0" indent="0">
              <a:buNone/>
            </a:pPr>
            <a:endParaRPr lang="de-DE" sz="2000" dirty="0"/>
          </a:p>
          <a:p>
            <a:pPr marL="0" indent="0">
              <a:buNone/>
            </a:pPr>
            <a:r>
              <a:rPr lang="de-DE" sz="2000" dirty="0"/>
              <a:t>Für eine wissenschaftliche Hypothese ist es wichtig, dass du den Zusammenhang von zwei </a:t>
            </a:r>
            <a:r>
              <a:rPr lang="de-DE" sz="2000" dirty="0" smtClean="0"/>
              <a:t>Variablen untersuchst</a:t>
            </a:r>
            <a:r>
              <a:rPr lang="de-DE" sz="2000" dirty="0"/>
              <a:t>. Nur so kannst du ausschließen, dass der Erfolg deines Experiments von einem ganz anderen Faktor abhängig ist</a:t>
            </a:r>
            <a:r>
              <a:rPr lang="de-DE" sz="2000" dirty="0" smtClean="0"/>
              <a:t>.</a:t>
            </a:r>
          </a:p>
          <a:p>
            <a:pPr marL="0" indent="0">
              <a:buNone/>
            </a:pPr>
            <a:endParaRPr lang="de-DE" sz="800" dirty="0"/>
          </a:p>
          <a:p>
            <a:pPr marL="0" indent="0">
              <a:buNone/>
            </a:pPr>
            <a:r>
              <a:rPr lang="de-DE" sz="2000" dirty="0"/>
              <a:t>Häufig schreibt man die </a:t>
            </a:r>
            <a:r>
              <a:rPr lang="de-DE" sz="2000" dirty="0" smtClean="0"/>
              <a:t>Hypothese </a:t>
            </a:r>
            <a:r>
              <a:rPr lang="de-DE" sz="2000" u="sng" dirty="0" smtClean="0"/>
              <a:t>allgemein</a:t>
            </a:r>
            <a:r>
              <a:rPr lang="de-DE" sz="2000" dirty="0" smtClean="0"/>
              <a:t> </a:t>
            </a:r>
            <a:r>
              <a:rPr lang="de-DE" sz="2000" dirty="0"/>
              <a:t>so:</a:t>
            </a:r>
          </a:p>
          <a:p>
            <a:pPr lvl="0"/>
            <a:r>
              <a:rPr lang="de-DE" sz="2000" dirty="0"/>
              <a:t>Wenn </a:t>
            </a:r>
            <a:r>
              <a:rPr lang="de-DE" sz="2000" dirty="0" smtClean="0"/>
              <a:t>Variable X </a:t>
            </a:r>
            <a:r>
              <a:rPr lang="de-DE" sz="2000" dirty="0"/>
              <a:t>vorhanden ist, dann passiert etwas mit </a:t>
            </a:r>
            <a:r>
              <a:rPr lang="de-DE" sz="2000" dirty="0" smtClean="0"/>
              <a:t>Variable Y</a:t>
            </a:r>
            <a:endParaRPr lang="de-DE" sz="2000" dirty="0"/>
          </a:p>
          <a:p>
            <a:pPr lvl="0"/>
            <a:r>
              <a:rPr lang="de-DE" sz="2000" dirty="0" smtClean="0"/>
              <a:t>Wenn Variable X </a:t>
            </a:r>
            <a:r>
              <a:rPr lang="de-DE" sz="2000" dirty="0"/>
              <a:t>nicht vorhanden ist, dann passiert etwas anderes mit </a:t>
            </a:r>
            <a:r>
              <a:rPr lang="de-DE" sz="2000" dirty="0" smtClean="0"/>
              <a:t>Variable Y</a:t>
            </a:r>
            <a:endParaRPr lang="de-DE" sz="2000" dirty="0"/>
          </a:p>
          <a:p>
            <a:pPr marL="0" indent="0">
              <a:buNone/>
            </a:pPr>
            <a:endParaRPr lang="de-DE" sz="2000" dirty="0"/>
          </a:p>
          <a:p>
            <a:pPr marL="0" indent="0">
              <a:buNone/>
            </a:pPr>
            <a:r>
              <a:rPr lang="de-DE" sz="2000" i="1" dirty="0">
                <a:solidFill>
                  <a:srgbClr val="1F497D"/>
                </a:solidFill>
              </a:rPr>
              <a:t>Beispiele</a:t>
            </a:r>
            <a:r>
              <a:rPr lang="de-DE" sz="2000" i="1" dirty="0" smtClean="0">
                <a:solidFill>
                  <a:srgbClr val="1F497D"/>
                </a:solidFill>
              </a:rPr>
              <a:t>:</a:t>
            </a:r>
          </a:p>
          <a:p>
            <a:r>
              <a:rPr lang="de-DE" sz="2000" i="1" dirty="0" smtClean="0">
                <a:solidFill>
                  <a:srgbClr val="1F497D"/>
                </a:solidFill>
              </a:rPr>
              <a:t>Wenn die Pflanze Wasser bekommt, dann kann sie wachsen.</a:t>
            </a:r>
            <a:endParaRPr lang="de-DE" sz="2000" i="1" dirty="0">
              <a:solidFill>
                <a:srgbClr val="1F497D"/>
              </a:solidFill>
            </a:endParaRPr>
          </a:p>
          <a:p>
            <a:pPr lvl="0"/>
            <a:r>
              <a:rPr lang="de-DE" sz="2000" i="1" dirty="0">
                <a:solidFill>
                  <a:srgbClr val="1F497D"/>
                </a:solidFill>
              </a:rPr>
              <a:t>Wenn die Pflanze kein Sonnenlicht bekommt, dann kann sie nicht wachsen</a:t>
            </a:r>
            <a:r>
              <a:rPr lang="de-DE" sz="2000" i="1" dirty="0" smtClean="0">
                <a:solidFill>
                  <a:srgbClr val="1F497D"/>
                </a:solidFill>
              </a:rPr>
              <a:t>.</a:t>
            </a:r>
            <a:endParaRPr lang="de-DE" sz="2000" i="1" dirty="0">
              <a:solidFill>
                <a:srgbClr val="1F497D"/>
              </a:solidFill>
            </a:endParaRPr>
          </a:p>
        </p:txBody>
      </p:sp>
      <p:sp>
        <p:nvSpPr>
          <p:cNvPr id="12" name="Pfeil nach rechts 11">
            <a:hlinkClick r:id="" action="ppaction://hlinkshowjump?jump=lastslideviewed"/>
          </p:cNvPr>
          <p:cNvSpPr/>
          <p:nvPr/>
        </p:nvSpPr>
        <p:spPr>
          <a:xfrm rot="10800000">
            <a:off x="8161271" y="6008109"/>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1282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3370148994"/>
              </p:ext>
            </p:extLst>
          </p:nvPr>
        </p:nvGraphicFramePr>
        <p:xfrm>
          <a:off x="867950" y="2440052"/>
          <a:ext cx="7206202" cy="3069606"/>
        </p:xfrm>
        <a:graphic>
          <a:graphicData uri="http://schemas.openxmlformats.org/drawingml/2006/table">
            <a:tbl>
              <a:tblPr firstRow="1" firstCol="1" bandRow="1">
                <a:tableStyleId>{5C22544A-7EE6-4342-B048-85BDC9FD1C3A}</a:tableStyleId>
              </a:tblPr>
              <a:tblGrid>
                <a:gridCol w="3602766"/>
                <a:gridCol w="3603436"/>
              </a:tblGrid>
              <a:tr h="270997">
                <a:tc>
                  <a:txBody>
                    <a:bodyPr/>
                    <a:lstStyle/>
                    <a:p>
                      <a:pPr algn="ctr">
                        <a:lnSpc>
                          <a:spcPct val="150000"/>
                        </a:lnSpc>
                        <a:spcAft>
                          <a:spcPts val="0"/>
                        </a:spcAft>
                      </a:pPr>
                      <a:r>
                        <a:rPr lang="de-DE" sz="1200" dirty="0">
                          <a:effectLst/>
                        </a:rPr>
                        <a:t>Material</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ctr">
                        <a:lnSpc>
                          <a:spcPct val="150000"/>
                        </a:lnSpc>
                        <a:spcAft>
                          <a:spcPts val="0"/>
                        </a:spcAft>
                      </a:pPr>
                      <a:r>
                        <a:rPr lang="de-DE" sz="1200">
                          <a:effectLst/>
                        </a:rPr>
                        <a:t>Funktion</a:t>
                      </a:r>
                      <a:endParaRPr lang="de-DE" sz="120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a:effectLst/>
                        </a:rPr>
                        <a:t>Becherglas</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a:effectLst/>
                        </a:rPr>
                        <a:t>Bietet Platz für das Ei </a:t>
                      </a:r>
                      <a:endParaRPr lang="de-DE" sz="120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a:effectLst/>
                        </a:rPr>
                        <a:t>Schutzhandschuhe, Schutzbrille</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a:effectLst/>
                        </a:rPr>
                        <a:t>Dienen zum Schutz beim Arbeiten mit Essigsäure</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a:effectLst/>
                        </a:rPr>
                        <a:t>Papiertücher</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a:effectLst/>
                        </a:rPr>
                        <a:t>Hilft beim Abwischen der Zahnpasta</a:t>
                      </a:r>
                      <a:endParaRPr lang="de-DE" sz="120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a:effectLst/>
                        </a:rPr>
                        <a:t>Löffel</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smtClean="0">
                          <a:effectLst/>
                        </a:rPr>
                        <a:t>Hilft,</a:t>
                      </a:r>
                      <a:r>
                        <a:rPr lang="de-DE" sz="1200" baseline="0" dirty="0" smtClean="0">
                          <a:effectLst/>
                        </a:rPr>
                        <a:t> das Ei in das Becherglas einzutauchen</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a:effectLst/>
                        </a:rPr>
                        <a:t>Haushaltsessig</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smtClean="0">
                          <a:effectLst/>
                        </a:rPr>
                        <a:t>Dient als Säure</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r h="574683">
                <a:tc>
                  <a:txBody>
                    <a:bodyPr/>
                    <a:lstStyle/>
                    <a:p>
                      <a:pPr algn="just">
                        <a:lnSpc>
                          <a:spcPct val="150000"/>
                        </a:lnSpc>
                        <a:spcAft>
                          <a:spcPts val="0"/>
                        </a:spcAft>
                      </a:pPr>
                      <a:r>
                        <a:rPr lang="de-DE" sz="1200" dirty="0">
                          <a:effectLst/>
                        </a:rPr>
                        <a:t>Fluoridhaltige Zahnpasta</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a:effectLst/>
                        </a:rPr>
                        <a:t>Bildet eine Schutzschicht, die vor Säureangriffen schützt</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a:effectLst/>
                        </a:rPr>
                        <a:t>Wasser</a:t>
                      </a:r>
                      <a:endParaRPr lang="de-DE"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a:effectLst/>
                        </a:rPr>
                        <a:t>Um die Zahnpasta abzuspülen</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r h="574683">
                <a:tc>
                  <a:txBody>
                    <a:bodyPr/>
                    <a:lstStyle/>
                    <a:p>
                      <a:pPr algn="just">
                        <a:lnSpc>
                          <a:spcPct val="150000"/>
                        </a:lnSpc>
                        <a:spcAft>
                          <a:spcPts val="0"/>
                        </a:spcAft>
                      </a:pPr>
                      <a:r>
                        <a:rPr lang="de-DE" sz="1200">
                          <a:effectLst/>
                        </a:rPr>
                        <a:t>Hartgekochtes Ei</a:t>
                      </a:r>
                      <a:endParaRPr lang="de-DE"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dirty="0" smtClean="0">
                          <a:effectLst/>
                        </a:rPr>
                        <a:t>Die Calciumschicht </a:t>
                      </a:r>
                      <a:r>
                        <a:rPr lang="de-DE" sz="1200" dirty="0">
                          <a:effectLst/>
                        </a:rPr>
                        <a:t>(Kalk</a:t>
                      </a:r>
                      <a:r>
                        <a:rPr lang="de-DE" sz="1200" dirty="0" smtClean="0">
                          <a:effectLst/>
                        </a:rPr>
                        <a:t>)</a:t>
                      </a:r>
                      <a:r>
                        <a:rPr lang="de-DE" sz="1200" baseline="0" dirty="0" smtClean="0">
                          <a:effectLst/>
                        </a:rPr>
                        <a:t> der Eierschale</a:t>
                      </a:r>
                      <a:r>
                        <a:rPr lang="de-DE" sz="1200" dirty="0" smtClean="0">
                          <a:effectLst/>
                        </a:rPr>
                        <a:t> </a:t>
                      </a:r>
                      <a:r>
                        <a:rPr lang="de-DE" sz="1200" dirty="0">
                          <a:effectLst/>
                        </a:rPr>
                        <a:t>ähnelt dem menschlichen Zahnschmelz</a:t>
                      </a:r>
                      <a:endParaRPr lang="de-DE" sz="1200" dirty="0">
                        <a:effectLst/>
                        <a:latin typeface="Cambria" panose="02040503050406030204" pitchFamily="18" charset="0"/>
                        <a:ea typeface="MS Mincho"/>
                        <a:cs typeface="Times New Roman" panose="02020603050405020304" pitchFamily="18" charset="0"/>
                      </a:endParaRPr>
                    </a:p>
                  </a:txBody>
                  <a:tcPr marL="68580" marR="68580" marT="0" marB="0"/>
                </a:tc>
              </a:tr>
            </a:tbl>
          </a:graphicData>
        </a:graphic>
      </p:graphicFrame>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tangle 2"/>
          <p:cNvSpPr>
            <a:spLocks noChangeArrowheads="1"/>
          </p:cNvSpPr>
          <p:nvPr/>
        </p:nvSpPr>
        <p:spPr bwMode="auto">
          <a:xfrm>
            <a:off x="228600" y="179786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200" b="1" i="0" u="none" strike="noStrike" cap="none" normalizeH="0" baseline="0" dirty="0" smtClean="0">
                <a:ln>
                  <a:noFill/>
                </a:ln>
                <a:solidFill>
                  <a:schemeClr val="tx1"/>
                </a:solidFill>
                <a:effectLst/>
                <a:latin typeface="Cambria" panose="02040503050406030204" pitchFamily="18" charset="0"/>
                <a:ea typeface="MS Mincho" charset="-128"/>
                <a:cs typeface="Times New Roman" panose="02020603050405020304" pitchFamily="18" charset="0"/>
              </a:rPr>
              <a:t>Welche Materialien benötige ich?</a:t>
            </a:r>
            <a:endParaRPr kumimoji="0" lang="de-DE" altLang="de-DE" sz="1800" b="0" i="0" u="none" strike="noStrike" cap="none" normalizeH="0" baseline="0" dirty="0" smtClean="0">
              <a:ln>
                <a:noFill/>
              </a:ln>
              <a:solidFill>
                <a:schemeClr val="tx1"/>
              </a:solidFill>
              <a:effectLst/>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5641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10000"/>
              </a:lnSpc>
              <a:buNone/>
            </a:pPr>
            <a:r>
              <a:rPr lang="de-DE" sz="2000" dirty="0" smtClean="0"/>
              <a:t>Um Material zu sparen, </a:t>
            </a:r>
            <a:r>
              <a:rPr lang="de-DE" sz="2000" dirty="0"/>
              <a:t>versucht man häufig mehrere Versuchsansätze an einem Versuchsobjekt gleichzeitig zu erproben. Das spart auch Zeit bei der Vorbereitung und Durchführung.</a:t>
            </a:r>
          </a:p>
          <a:p>
            <a:endParaRPr lang="de-DE" sz="2000" dirty="0"/>
          </a:p>
          <a:p>
            <a:pPr marL="0" indent="0">
              <a:buNone/>
            </a:pPr>
            <a:r>
              <a:rPr lang="de-DE" sz="2000" i="1" u="sng" dirty="0">
                <a:solidFill>
                  <a:srgbClr val="1F497D"/>
                </a:solidFill>
              </a:rPr>
              <a:t>Beispiel:</a:t>
            </a:r>
            <a:endParaRPr lang="de-DE" sz="2000" i="1" dirty="0">
              <a:solidFill>
                <a:srgbClr val="1F497D"/>
              </a:solidFill>
            </a:endParaRPr>
          </a:p>
          <a:p>
            <a:pPr marL="0" indent="0">
              <a:buNone/>
            </a:pPr>
            <a:r>
              <a:rPr lang="de-DE" sz="2000" i="1" dirty="0">
                <a:solidFill>
                  <a:srgbClr val="1F497D"/>
                </a:solidFill>
              </a:rPr>
              <a:t>Du untersuchst auf einem Stück Rasen </a:t>
            </a:r>
            <a:r>
              <a:rPr lang="de-DE" sz="2000" i="1" dirty="0" smtClean="0">
                <a:solidFill>
                  <a:srgbClr val="1F497D"/>
                </a:solidFill>
              </a:rPr>
              <a:t>die Wirkung des </a:t>
            </a:r>
            <a:r>
              <a:rPr lang="de-DE" sz="2000" i="1" dirty="0">
                <a:solidFill>
                  <a:srgbClr val="1F497D"/>
                </a:solidFill>
              </a:rPr>
              <a:t>Sonnenlichts auf  die Blattfarbe. Du untersuchst den Unterschied: mit Sonnenlicht / ohne Sonnenlicht.</a:t>
            </a:r>
          </a:p>
          <a:p>
            <a:pPr marL="0" indent="0">
              <a:buNone/>
            </a:pPr>
            <a:r>
              <a:rPr lang="de-DE" sz="2000" i="1" dirty="0">
                <a:solidFill>
                  <a:srgbClr val="1F497D"/>
                </a:solidFill>
              </a:rPr>
              <a:t> </a:t>
            </a:r>
          </a:p>
          <a:p>
            <a:pPr marL="0" indent="0">
              <a:buNone/>
            </a:pPr>
            <a:r>
              <a:rPr lang="de-DE" sz="2000" i="1" dirty="0">
                <a:solidFill>
                  <a:srgbClr val="1F497D"/>
                </a:solidFill>
              </a:rPr>
              <a:t>Im Experiment </a:t>
            </a:r>
            <a:r>
              <a:rPr lang="de-DE" sz="2000" i="1" dirty="0" smtClean="0">
                <a:solidFill>
                  <a:srgbClr val="1F497D"/>
                </a:solidFill>
              </a:rPr>
              <a:t>deckst </a:t>
            </a:r>
            <a:r>
              <a:rPr lang="de-DE" sz="2000" i="1" dirty="0">
                <a:solidFill>
                  <a:srgbClr val="1F497D"/>
                </a:solidFill>
              </a:rPr>
              <a:t>du nun die eine Hälfte des Rasenstücks mit </a:t>
            </a:r>
            <a:r>
              <a:rPr lang="de-DE" sz="2000" i="1" dirty="0" smtClean="0">
                <a:solidFill>
                  <a:srgbClr val="1F497D"/>
                </a:solidFill>
              </a:rPr>
              <a:t>Pappe ab. </a:t>
            </a:r>
            <a:r>
              <a:rPr lang="de-DE" sz="2000" i="1" dirty="0">
                <a:solidFill>
                  <a:srgbClr val="1F497D"/>
                </a:solidFill>
              </a:rPr>
              <a:t>Die andere </a:t>
            </a:r>
            <a:r>
              <a:rPr lang="de-DE" sz="2000" i="1" dirty="0" smtClean="0">
                <a:solidFill>
                  <a:srgbClr val="1F497D"/>
                </a:solidFill>
              </a:rPr>
              <a:t>Hälfte wird nicht abgedeckt. </a:t>
            </a:r>
            <a:endParaRPr lang="de-DE" sz="2000" i="1" dirty="0">
              <a:solidFill>
                <a:srgbClr val="1F497D"/>
              </a:solidFill>
            </a:endParaRPr>
          </a:p>
          <a:p>
            <a:pPr marL="0" indent="0">
              <a:buNone/>
            </a:pPr>
            <a:r>
              <a:rPr lang="de-DE" sz="2000" i="1" dirty="0">
                <a:solidFill>
                  <a:srgbClr val="1F497D"/>
                </a:solidFill>
              </a:rPr>
              <a:t> </a:t>
            </a:r>
          </a:p>
          <a:p>
            <a:pPr marL="0" indent="0">
              <a:buNone/>
            </a:pPr>
            <a:r>
              <a:rPr lang="de-DE" sz="2000" i="1" dirty="0">
                <a:solidFill>
                  <a:srgbClr val="1F497D"/>
                </a:solidFill>
              </a:rPr>
              <a:t>Kannst du in deinem Experiment an einem Objekt beide Ansätze </a:t>
            </a:r>
            <a:r>
              <a:rPr lang="de-DE" sz="2000" i="1" u="sng" dirty="0">
                <a:solidFill>
                  <a:srgbClr val="1F497D"/>
                </a:solidFill>
              </a:rPr>
              <a:t>gleichzeitig</a:t>
            </a:r>
            <a:r>
              <a:rPr lang="de-DE" sz="2000" i="1" dirty="0">
                <a:solidFill>
                  <a:srgbClr val="1F497D"/>
                </a:solidFill>
              </a:rPr>
              <a:t> untersuchen?</a:t>
            </a:r>
          </a:p>
        </p:txBody>
      </p:sp>
      <p:sp>
        <p:nvSpPr>
          <p:cNvPr id="12" name="Pfeil nach rechts 11">
            <a:hlinkClick r:id="" action="ppaction://hlinkshowjump?jump=lastslideviewed"/>
          </p:cNvPr>
          <p:cNvSpPr/>
          <p:nvPr/>
        </p:nvSpPr>
        <p:spPr>
          <a:xfrm rot="10800000">
            <a:off x="8125775" y="6038687"/>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8010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00000"/>
              </a:lnSpc>
              <a:buNone/>
            </a:pPr>
            <a:r>
              <a:rPr lang="de-DE" sz="2000" dirty="0"/>
              <a:t>Damit du dein Experiment mit </a:t>
            </a:r>
            <a:r>
              <a:rPr lang="de-DE" sz="2000" dirty="0" smtClean="0"/>
              <a:t>anderen vergleichen </a:t>
            </a:r>
            <a:r>
              <a:rPr lang="de-DE" sz="2000" dirty="0"/>
              <a:t>kannst, </a:t>
            </a:r>
            <a:r>
              <a:rPr lang="de-DE" sz="2000" dirty="0" smtClean="0"/>
              <a:t>müssen alle </a:t>
            </a:r>
            <a:r>
              <a:rPr lang="de-DE" sz="2000" dirty="0"/>
              <a:t>das Experiment auf </a:t>
            </a:r>
            <a:r>
              <a:rPr lang="de-DE" sz="2000" u="sng" dirty="0" smtClean="0"/>
              <a:t>gleiche </a:t>
            </a:r>
            <a:r>
              <a:rPr lang="de-DE" sz="2000" u="sng" dirty="0"/>
              <a:t>Weise</a:t>
            </a:r>
            <a:r>
              <a:rPr lang="de-DE" sz="2000" dirty="0"/>
              <a:t> </a:t>
            </a:r>
            <a:r>
              <a:rPr lang="de-DE" sz="2000" dirty="0" smtClean="0"/>
              <a:t>durchführen. Manchmal können</a:t>
            </a:r>
            <a:r>
              <a:rPr lang="de-DE" sz="2000" u="sng" dirty="0" smtClean="0"/>
              <a:t> äußere Faktoren </a:t>
            </a:r>
            <a:r>
              <a:rPr lang="de-DE" sz="2000" dirty="0" smtClean="0"/>
              <a:t>dein </a:t>
            </a:r>
            <a:r>
              <a:rPr lang="de-DE" sz="2000" dirty="0"/>
              <a:t>Experiment beeinflussen und zu einem unterschiedlichen Ergebnis führen. </a:t>
            </a:r>
            <a:r>
              <a:rPr lang="de-DE" sz="2000" dirty="0" smtClean="0"/>
              <a:t>Variablen, </a:t>
            </a:r>
            <a:r>
              <a:rPr lang="de-DE" sz="2000" dirty="0"/>
              <a:t>die in deinem Experiment keine Rolle </a:t>
            </a:r>
            <a:r>
              <a:rPr lang="de-DE" sz="2000" dirty="0" smtClean="0"/>
              <a:t>spielen müssen </a:t>
            </a:r>
            <a:r>
              <a:rPr lang="de-DE" sz="2000" u="sng" dirty="0" smtClean="0"/>
              <a:t>konstant</a:t>
            </a:r>
            <a:r>
              <a:rPr lang="de-DE" sz="2000" dirty="0" smtClean="0"/>
              <a:t> </a:t>
            </a:r>
            <a:r>
              <a:rPr lang="de-DE" sz="2000" dirty="0"/>
              <a:t>gehalten </a:t>
            </a:r>
            <a:r>
              <a:rPr lang="de-DE" sz="2000" dirty="0" smtClean="0"/>
              <a:t>werden. </a:t>
            </a:r>
            <a:r>
              <a:rPr lang="de-DE" sz="2000" b="1" dirty="0" smtClean="0"/>
              <a:t>Notiere sie auch in deinen Notizen!</a:t>
            </a:r>
          </a:p>
          <a:p>
            <a:pPr marL="0" indent="0">
              <a:buNone/>
            </a:pPr>
            <a:r>
              <a:rPr lang="de-DE" sz="2000" dirty="0"/>
              <a:t> </a:t>
            </a:r>
          </a:p>
          <a:p>
            <a:pPr marL="0" indent="0">
              <a:buNone/>
            </a:pPr>
            <a:r>
              <a:rPr lang="de-DE" sz="1800" dirty="0"/>
              <a:t>W</a:t>
            </a:r>
            <a:r>
              <a:rPr lang="de-DE" sz="1800" dirty="0" smtClean="0"/>
              <a:t>ichtige </a:t>
            </a:r>
            <a:r>
              <a:rPr lang="de-DE" sz="1800" dirty="0"/>
              <a:t>Einflussfaktoren sind zum Beispiel:</a:t>
            </a:r>
          </a:p>
          <a:p>
            <a:pPr marL="0" indent="0">
              <a:buNone/>
            </a:pPr>
            <a:r>
              <a:rPr lang="de-DE" sz="1800" i="1" dirty="0"/>
              <a:t>Temperatur, Sonneneinstrahlung, Gewicht, Größe,  </a:t>
            </a:r>
            <a:r>
              <a:rPr lang="de-DE" sz="1800" i="1" dirty="0" smtClean="0"/>
              <a:t>…</a:t>
            </a:r>
          </a:p>
          <a:p>
            <a:pPr marL="0" indent="0">
              <a:buNone/>
            </a:pPr>
            <a:endParaRPr lang="de-DE" sz="2000" dirty="0"/>
          </a:p>
          <a:p>
            <a:pPr marL="0" indent="0">
              <a:buNone/>
            </a:pPr>
            <a:r>
              <a:rPr lang="de-DE" sz="2000" i="1" u="sng" dirty="0">
                <a:solidFill>
                  <a:srgbClr val="1F497D"/>
                </a:solidFill>
              </a:rPr>
              <a:t>Beispiel:</a:t>
            </a:r>
            <a:endParaRPr lang="de-DE" sz="2000" i="1" dirty="0">
              <a:solidFill>
                <a:srgbClr val="1F497D"/>
              </a:solidFill>
            </a:endParaRPr>
          </a:p>
          <a:p>
            <a:pPr marL="0" indent="0">
              <a:buNone/>
            </a:pPr>
            <a:r>
              <a:rPr lang="de-DE" sz="2000" i="1" dirty="0">
                <a:solidFill>
                  <a:srgbClr val="1F497D"/>
                </a:solidFill>
              </a:rPr>
              <a:t>Bei einem Schneckenrennen misst du die Zeit bis eine Schnecke das Ziel erreicht hat. Damit alle Schnecken die gleichen Bedingungen haben, </a:t>
            </a:r>
            <a:r>
              <a:rPr lang="de-DE" sz="2000" i="1" dirty="0" smtClean="0">
                <a:solidFill>
                  <a:srgbClr val="1F497D"/>
                </a:solidFill>
              </a:rPr>
              <a:t>sollte </a:t>
            </a:r>
            <a:r>
              <a:rPr lang="de-DE" sz="2000" i="1" dirty="0">
                <a:solidFill>
                  <a:srgbClr val="1F497D"/>
                </a:solidFill>
              </a:rPr>
              <a:t>die Länge der Strecke </a:t>
            </a:r>
            <a:r>
              <a:rPr lang="de-DE" sz="2000" i="1" dirty="0" smtClean="0">
                <a:solidFill>
                  <a:srgbClr val="1F497D"/>
                </a:solidFill>
              </a:rPr>
              <a:t>bei </a:t>
            </a:r>
            <a:r>
              <a:rPr lang="de-DE" sz="2000" i="1" dirty="0">
                <a:solidFill>
                  <a:srgbClr val="1F497D"/>
                </a:solidFill>
              </a:rPr>
              <a:t>allen gleich </a:t>
            </a:r>
            <a:r>
              <a:rPr lang="de-DE" sz="2000" i="1" dirty="0" smtClean="0">
                <a:solidFill>
                  <a:srgbClr val="1F497D"/>
                </a:solidFill>
              </a:rPr>
              <a:t>sein.</a:t>
            </a:r>
            <a:endParaRPr lang="de-DE" sz="2000" i="1" dirty="0">
              <a:solidFill>
                <a:srgbClr val="1F497D"/>
              </a:solidFill>
            </a:endParaRPr>
          </a:p>
        </p:txBody>
      </p:sp>
      <p:sp>
        <p:nvSpPr>
          <p:cNvPr id="12" name="Pfeil nach rechts 11">
            <a:hlinkClick r:id="" action="ppaction://hlinkshowjump?jump=lastslideviewed"/>
          </p:cNvPr>
          <p:cNvSpPr/>
          <p:nvPr/>
        </p:nvSpPr>
        <p:spPr>
          <a:xfrm rot="10800000">
            <a:off x="8125775" y="6011255"/>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https://pixabay.com/static/uploads/photo/2015/04/06/21/19/snail-710086_960_72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150077" flipV="1">
            <a:off x="7939383" y="3741474"/>
            <a:ext cx="1377748" cy="100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451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Wenn das Experiment startet, muss es schnell gehen! Du hast keine Zeit mehr, um dir vor dem nächsten Arbeitsschritt Gedanken zu machen. Daher solltest du schon bei der Planung notieren, welche Arbeitsschritte in welcher Reihenfolge gemacht werden müssen.</a:t>
            </a:r>
          </a:p>
          <a:p>
            <a:pPr marL="0" indent="0">
              <a:buNone/>
            </a:pPr>
            <a:r>
              <a:rPr lang="de-DE" sz="2000" dirty="0"/>
              <a:t> </a:t>
            </a:r>
          </a:p>
          <a:p>
            <a:pPr marL="0" indent="0">
              <a:buNone/>
            </a:pPr>
            <a:r>
              <a:rPr lang="de-DE" sz="2000" dirty="0" smtClean="0"/>
              <a:t>Ist </a:t>
            </a:r>
            <a:r>
              <a:rPr lang="de-DE" sz="2000" dirty="0"/>
              <a:t>in einem Arbeitsschritt die Zeit/Dauer von besonderer Bedeutung?</a:t>
            </a:r>
            <a:r>
              <a:rPr lang="de-DE" sz="2000" b="1" dirty="0"/>
              <a:t> Schreibe sie dir übersichtlich auf. </a:t>
            </a:r>
            <a:r>
              <a:rPr lang="de-DE" sz="2000" dirty="0"/>
              <a:t>Nur so kannst du das Ergebnis mit anderen vergleichen. Deine Versuchsdurchführung sollte nicht länger als 15 Minuten dauern.</a:t>
            </a:r>
          </a:p>
          <a:p>
            <a:pPr marL="0" indent="0">
              <a:buNone/>
            </a:pPr>
            <a:r>
              <a:rPr lang="de-DE" sz="2000" i="1" dirty="0">
                <a:solidFill>
                  <a:srgbClr val="1F497D"/>
                </a:solidFill>
              </a:rPr>
              <a:t> </a:t>
            </a:r>
          </a:p>
          <a:p>
            <a:pPr marL="0" indent="0">
              <a:buNone/>
            </a:pPr>
            <a:r>
              <a:rPr lang="de-DE" sz="2000" i="1" u="sng" dirty="0">
                <a:solidFill>
                  <a:srgbClr val="1F497D"/>
                </a:solidFill>
              </a:rPr>
              <a:t>Beispiel:</a:t>
            </a:r>
            <a:endParaRPr lang="de-DE" sz="2000" i="1" dirty="0">
              <a:solidFill>
                <a:srgbClr val="1F497D"/>
              </a:solidFill>
            </a:endParaRPr>
          </a:p>
          <a:p>
            <a:pPr marL="0" indent="0">
              <a:buNone/>
            </a:pPr>
            <a:r>
              <a:rPr lang="de-DE" sz="2000" i="1" dirty="0">
                <a:solidFill>
                  <a:srgbClr val="1F497D"/>
                </a:solidFill>
              </a:rPr>
              <a:t>Isst du dein gekochtes Ei am liebsten mit festem Eiweiß und flüssigem Eigelb? Wird das Ei nur wenige Sekunden länger im Wasser gekocht wird auch das Eigelb hart.</a:t>
            </a:r>
          </a:p>
          <a:p>
            <a:pPr marL="0" indent="0">
              <a:buNone/>
            </a:pP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7040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A4.1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de-DE" sz="2000" dirty="0"/>
              <a:t>In diesem Experiment bist du von zwei Versuchsansätzen ausgegangen, um zu überprüfen welche Auswirkungen die Zahnpasta hat.</a:t>
            </a:r>
          </a:p>
          <a:p>
            <a:pPr marL="0" indent="0">
              <a:buNone/>
            </a:pPr>
            <a:endParaRPr lang="de-DE" sz="1050" dirty="0"/>
          </a:p>
          <a:p>
            <a:pPr marL="0" indent="0">
              <a:buNone/>
            </a:pPr>
            <a:r>
              <a:rPr lang="de-DE" sz="2000" dirty="0"/>
              <a:t>Eine Seite des Hühnereis sollte mit Zahnpasta bestrichen worden sein. Die andere Seite wurde nicht bestrichen.</a:t>
            </a:r>
          </a:p>
          <a:p>
            <a:pPr marL="0" indent="0">
              <a:buNone/>
            </a:pPr>
            <a:endParaRPr lang="de-DE" sz="1600" dirty="0"/>
          </a:p>
          <a:p>
            <a:pPr marL="0" indent="0">
              <a:buNone/>
            </a:pPr>
            <a:r>
              <a:rPr lang="de-DE" sz="2000" dirty="0"/>
              <a:t>Folgende </a:t>
            </a:r>
            <a:r>
              <a:rPr lang="de-DE" sz="2000" b="1" dirty="0"/>
              <a:t>Beobachtungen</a:t>
            </a:r>
            <a:r>
              <a:rPr lang="de-DE" sz="2000" dirty="0"/>
              <a:t> lassen sich machen</a:t>
            </a:r>
            <a:r>
              <a:rPr lang="de-DE" sz="2000" dirty="0" smtClean="0"/>
              <a:t>:</a:t>
            </a:r>
          </a:p>
          <a:p>
            <a:pPr marL="0" indent="0">
              <a:buNone/>
            </a:pPr>
            <a:endParaRPr lang="de-DE" sz="2000" dirty="0"/>
          </a:p>
          <a:p>
            <a:pPr marL="0" indent="0">
              <a:buNone/>
            </a:pPr>
            <a:endParaRPr lang="de-DE" sz="2000" dirty="0" smtClean="0"/>
          </a:p>
          <a:p>
            <a:pPr marL="0" indent="0">
              <a:buNone/>
            </a:pPr>
            <a:endParaRPr lang="de-DE" sz="2000" dirty="0" smtClean="0"/>
          </a:p>
          <a:p>
            <a:pPr marL="0" indent="0">
              <a:buNone/>
            </a:pPr>
            <a:endParaRPr lang="de-DE" sz="2000" dirty="0" smtClean="0"/>
          </a:p>
          <a:p>
            <a:pPr marL="0" indent="0">
              <a:buNone/>
            </a:pPr>
            <a:r>
              <a:rPr lang="de-DE" sz="2000" dirty="0" smtClean="0"/>
              <a:t>Vergleiche </a:t>
            </a:r>
            <a:r>
              <a:rPr lang="de-DE" sz="2000" dirty="0"/>
              <a:t>deine Beobachtungen mit den hier aufgestellten. Hast du auch versucht die Zahnpasta abzuwischen und das Ei nochmals in das </a:t>
            </a:r>
            <a:r>
              <a:rPr lang="de-DE" sz="2000" dirty="0" err="1"/>
              <a:t>Essigbad</a:t>
            </a:r>
            <a:r>
              <a:rPr lang="de-DE" sz="2000" dirty="0"/>
              <a:t> zu legen? Was konntest du nun beobachten?</a:t>
            </a:r>
          </a:p>
          <a:p>
            <a:pPr marL="0" indent="0">
              <a:buNone/>
            </a:pP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aphicFrame>
        <p:nvGraphicFramePr>
          <p:cNvPr id="5" name="Tabelle 4"/>
          <p:cNvGraphicFramePr>
            <a:graphicFrameLocks noGrp="1"/>
          </p:cNvGraphicFramePr>
          <p:nvPr>
            <p:extLst>
              <p:ext uri="{D42A27DB-BD31-4B8C-83A1-F6EECF244321}">
                <p14:modId xmlns:p14="http://schemas.microsoft.com/office/powerpoint/2010/main" val="2200442357"/>
              </p:ext>
            </p:extLst>
          </p:nvPr>
        </p:nvGraphicFramePr>
        <p:xfrm>
          <a:off x="1080386" y="4107976"/>
          <a:ext cx="7117495" cy="1260640"/>
        </p:xfrm>
        <a:graphic>
          <a:graphicData uri="http://schemas.openxmlformats.org/drawingml/2006/table">
            <a:tbl>
              <a:tblPr firstRow="1" firstCol="1" bandRow="1">
                <a:tableStyleId>{FABFCF23-3B69-468F-B69F-88F6DE6A72F2}</a:tableStyleId>
              </a:tblPr>
              <a:tblGrid>
                <a:gridCol w="3558416"/>
                <a:gridCol w="3559079"/>
              </a:tblGrid>
              <a:tr h="252128">
                <a:tc>
                  <a:txBody>
                    <a:bodyPr/>
                    <a:lstStyle/>
                    <a:p>
                      <a:pPr algn="ctr">
                        <a:spcAft>
                          <a:spcPts val="0"/>
                        </a:spcAft>
                      </a:pPr>
                      <a:r>
                        <a:rPr lang="de-DE" sz="1500" dirty="0">
                          <a:effectLst/>
                        </a:rPr>
                        <a:t>Hühnerei-Seite mit Zahnpasta</a:t>
                      </a:r>
                      <a:endParaRPr lang="de-DE" sz="15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de-DE" sz="1500">
                          <a:effectLst/>
                        </a:rPr>
                        <a:t>Hühnerei-Seite ohne Zahnpasta</a:t>
                      </a:r>
                      <a:endParaRPr lang="de-DE" sz="1500">
                        <a:effectLst/>
                        <a:latin typeface="Cambria" panose="02040503050406030204" pitchFamily="18" charset="0"/>
                        <a:ea typeface="MS Mincho"/>
                        <a:cs typeface="Times New Roman" panose="02020603050405020304" pitchFamily="18" charset="0"/>
                      </a:endParaRPr>
                    </a:p>
                  </a:txBody>
                  <a:tcPr marL="68580" marR="68580" marT="0" marB="0"/>
                </a:tc>
              </a:tr>
              <a:tr h="1008512">
                <a:tc>
                  <a:txBody>
                    <a:bodyPr/>
                    <a:lstStyle/>
                    <a:p>
                      <a:pPr algn="ctr">
                        <a:spcAft>
                          <a:spcPts val="0"/>
                        </a:spcAft>
                      </a:pPr>
                      <a:r>
                        <a:rPr lang="de-DE" sz="1500" b="0" dirty="0">
                          <a:effectLst/>
                        </a:rPr>
                        <a:t>Nach dem Eintauchen in das </a:t>
                      </a:r>
                      <a:r>
                        <a:rPr lang="de-DE" sz="1500" b="0" dirty="0" err="1">
                          <a:effectLst/>
                        </a:rPr>
                        <a:t>Essigbad</a:t>
                      </a:r>
                      <a:r>
                        <a:rPr lang="de-DE" sz="1500" b="0" dirty="0">
                          <a:effectLst/>
                        </a:rPr>
                        <a:t> lassen sich keine Beobachtungen machen.</a:t>
                      </a:r>
                    </a:p>
                    <a:p>
                      <a:pPr algn="ctr">
                        <a:spcAft>
                          <a:spcPts val="0"/>
                        </a:spcAft>
                      </a:pPr>
                      <a:r>
                        <a:rPr lang="de-DE" sz="1500" b="0" dirty="0">
                          <a:effectLst/>
                        </a:rPr>
                        <a:t>(Auch möglich: Es bilden sich wenige Bläschen an der behandelten Schalenseite.)</a:t>
                      </a:r>
                      <a:endParaRPr lang="de-DE" sz="1500" b="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de-DE" sz="1500" b="0" dirty="0">
                          <a:effectLst/>
                        </a:rPr>
                        <a:t>Es bilden sich viele kleine Bläschen an der unbehandelten Seite nach dem Eintauchen in das </a:t>
                      </a:r>
                      <a:r>
                        <a:rPr lang="de-DE" sz="1500" b="0" dirty="0" err="1">
                          <a:effectLst/>
                        </a:rPr>
                        <a:t>Essigbad</a:t>
                      </a:r>
                      <a:r>
                        <a:rPr lang="de-DE" sz="1500" b="0" dirty="0">
                          <a:effectLst/>
                        </a:rPr>
                        <a:t>.</a:t>
                      </a:r>
                    </a:p>
                    <a:p>
                      <a:pPr algn="ctr">
                        <a:spcAft>
                          <a:spcPts val="0"/>
                        </a:spcAft>
                      </a:pPr>
                      <a:r>
                        <a:rPr lang="de-DE" sz="1500" b="0" dirty="0">
                          <a:effectLst/>
                        </a:rPr>
                        <a:t> </a:t>
                      </a:r>
                      <a:endParaRPr lang="de-DE" sz="1500" b="0" dirty="0">
                        <a:effectLst/>
                        <a:latin typeface="Cambria" panose="02040503050406030204" pitchFamily="18" charset="0"/>
                        <a:ea typeface="MS Mincho"/>
                        <a:cs typeface="Times New Roman" panose="02020603050405020304" pitchFamily="18" charset="0"/>
                      </a:endParaRPr>
                    </a:p>
                  </a:txBody>
                  <a:tcPr marL="68580" marR="68580" marT="0" marB="0"/>
                </a:tc>
              </a:tr>
            </a:tbl>
          </a:graphicData>
        </a:graphic>
      </p:graphicFrame>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6166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A4.2</a:t>
            </a:r>
            <a:endParaRPr lang="de-DE" sz="4000" b="1" dirty="0">
              <a:solidFill>
                <a:schemeClr val="accent2"/>
              </a:solidFill>
            </a:endParaRPr>
          </a:p>
        </p:txBody>
      </p:sp>
      <p:pic>
        <p:nvPicPr>
          <p:cNvPr id="5122" name="Picture 2" descr="http://ec.l.thumbs.canstockphoto.com/canstock21771166.jpg"/>
          <p:cNvPicPr>
            <a:picLocks noChangeAspect="1" noChangeArrowheads="1"/>
          </p:cNvPicPr>
          <p:nvPr/>
        </p:nvPicPr>
        <p:blipFill rotWithShape="1">
          <a:blip r:embed="rId2">
            <a:extLst>
              <a:ext uri="{28A0092B-C50C-407E-A947-70E740481C1C}">
                <a14:useLocalDpi xmlns:a14="http://schemas.microsoft.com/office/drawing/2010/main" val="0"/>
              </a:ext>
            </a:extLst>
          </a:blip>
          <a:srcRect r="15024"/>
          <a:stretch/>
        </p:blipFill>
        <p:spPr bwMode="auto">
          <a:xfrm>
            <a:off x="7818304" y="4446096"/>
            <a:ext cx="1134627" cy="1335221"/>
          </a:xfrm>
          <a:prstGeom prst="rect">
            <a:avLst/>
          </a:prstGeom>
          <a:noFill/>
          <a:extLst>
            <a:ext uri="{909E8E84-426E-40DD-AFC4-6F175D3DCCD1}">
              <a14:hiddenFill xmlns:a14="http://schemas.microsoft.com/office/drawing/2010/main">
                <a:solidFill>
                  <a:srgbClr val="FFFFFF"/>
                </a:solidFill>
              </a14:hiddenFill>
            </a:ext>
          </a:extLst>
        </p:spPr>
      </p:pic>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b="1" dirty="0" smtClean="0"/>
              <a:t>Schreibe deine Beobachtungen so </a:t>
            </a:r>
            <a:r>
              <a:rPr lang="de-DE" sz="2000" b="1" dirty="0"/>
              <a:t>genau wie möglich </a:t>
            </a:r>
            <a:r>
              <a:rPr lang="de-DE" sz="2000" b="1" dirty="0" smtClean="0"/>
              <a:t>auf!</a:t>
            </a:r>
            <a:endParaRPr lang="de-DE" sz="2000" b="1" dirty="0"/>
          </a:p>
          <a:p>
            <a:pPr marL="0" indent="0">
              <a:buNone/>
            </a:pPr>
            <a:endParaRPr lang="de-DE" sz="2000" dirty="0"/>
          </a:p>
          <a:p>
            <a:pPr marL="0" indent="0">
              <a:lnSpc>
                <a:spcPct val="100000"/>
              </a:lnSpc>
              <a:buNone/>
            </a:pPr>
            <a:r>
              <a:rPr lang="de-DE" sz="2000" dirty="0" smtClean="0"/>
              <a:t>Dabei darfst du nicht schon </a:t>
            </a:r>
            <a:r>
              <a:rPr lang="de-DE" sz="2000" dirty="0"/>
              <a:t>Erklärungen oder Vermutungen </a:t>
            </a:r>
            <a:r>
              <a:rPr lang="de-DE" sz="2000" dirty="0" smtClean="0"/>
              <a:t>aufschreiben. </a:t>
            </a:r>
            <a:r>
              <a:rPr lang="de-DE" sz="2000" dirty="0"/>
              <a:t>Die Beobachtungen enthalten nur Notizen zu Sachverhalten, die du genau so sehen konntest. Erst </a:t>
            </a:r>
            <a:r>
              <a:rPr lang="de-DE" sz="2000" dirty="0" smtClean="0"/>
              <a:t>bei der </a:t>
            </a:r>
            <a:r>
              <a:rPr lang="de-DE" sz="2000" dirty="0"/>
              <a:t>Auswertung kannst du deine </a:t>
            </a:r>
            <a:r>
              <a:rPr lang="de-DE" sz="2000" dirty="0" smtClean="0"/>
              <a:t>Beobachtungen erklären.</a:t>
            </a:r>
            <a:endParaRPr lang="de-DE" sz="2000" dirty="0"/>
          </a:p>
          <a:p>
            <a:pPr marL="0" indent="0">
              <a:buNone/>
            </a:pPr>
            <a:endParaRPr lang="de-DE" sz="2000" dirty="0"/>
          </a:p>
          <a:p>
            <a:pPr marL="0" indent="0">
              <a:buNone/>
            </a:pPr>
            <a:endParaRPr lang="de-DE" sz="2000" u="sng" dirty="0" smtClean="0"/>
          </a:p>
          <a:p>
            <a:pPr marL="0" indent="0">
              <a:buNone/>
            </a:pPr>
            <a:r>
              <a:rPr lang="de-DE" sz="2000" i="1" u="sng" dirty="0" smtClean="0">
                <a:solidFill>
                  <a:srgbClr val="1F497D"/>
                </a:solidFill>
              </a:rPr>
              <a:t>Beispiel</a:t>
            </a:r>
            <a:r>
              <a:rPr lang="de-DE" sz="2000" i="1" u="sng" dirty="0">
                <a:solidFill>
                  <a:srgbClr val="1F497D"/>
                </a:solidFill>
              </a:rPr>
              <a:t>:</a:t>
            </a:r>
            <a:endParaRPr lang="de-DE" sz="2000" i="1" dirty="0">
              <a:solidFill>
                <a:srgbClr val="1F497D"/>
              </a:solidFill>
            </a:endParaRPr>
          </a:p>
          <a:p>
            <a:pPr marL="0" indent="0">
              <a:lnSpc>
                <a:spcPct val="100000"/>
              </a:lnSpc>
              <a:buNone/>
            </a:pPr>
            <a:r>
              <a:rPr lang="de-DE" sz="2000" i="1" dirty="0">
                <a:solidFill>
                  <a:srgbClr val="1F497D"/>
                </a:solidFill>
              </a:rPr>
              <a:t>Wenn du eine Wasserflasche mit Kohlensäure öffnest, dann siehst du </a:t>
            </a:r>
            <a:r>
              <a:rPr lang="de-DE" sz="2000" i="1" dirty="0" smtClean="0">
                <a:solidFill>
                  <a:srgbClr val="1F497D"/>
                </a:solidFill>
              </a:rPr>
              <a:t>viele</a:t>
            </a:r>
          </a:p>
          <a:p>
            <a:pPr marL="0" indent="0">
              <a:lnSpc>
                <a:spcPct val="100000"/>
              </a:lnSpc>
              <a:buNone/>
            </a:pPr>
            <a:r>
              <a:rPr lang="de-DE" sz="2000" i="1" dirty="0" smtClean="0">
                <a:solidFill>
                  <a:srgbClr val="1F497D"/>
                </a:solidFill>
              </a:rPr>
              <a:t>kleine </a:t>
            </a:r>
            <a:r>
              <a:rPr lang="de-DE" sz="2000" i="1" dirty="0">
                <a:solidFill>
                  <a:srgbClr val="1F497D"/>
                </a:solidFill>
              </a:rPr>
              <a:t>Bläschen nach oben steigen. In deine Beobachtung gehört </a:t>
            </a:r>
            <a:r>
              <a:rPr lang="de-DE" sz="2000" b="1" i="1" u="sng" dirty="0">
                <a:solidFill>
                  <a:srgbClr val="1F497D"/>
                </a:solidFill>
              </a:rPr>
              <a:t>nicht</a:t>
            </a:r>
            <a:r>
              <a:rPr lang="de-DE" sz="2000" i="1" dirty="0">
                <a:solidFill>
                  <a:srgbClr val="1F497D"/>
                </a:solidFill>
              </a:rPr>
              <a:t> </a:t>
            </a:r>
            <a:r>
              <a:rPr lang="de-DE" sz="2000" i="1" dirty="0" smtClean="0">
                <a:solidFill>
                  <a:srgbClr val="1F497D"/>
                </a:solidFill>
              </a:rPr>
              <a:t>die</a:t>
            </a:r>
          </a:p>
          <a:p>
            <a:pPr marL="0" indent="0">
              <a:lnSpc>
                <a:spcPct val="100000"/>
              </a:lnSpc>
              <a:buNone/>
            </a:pPr>
            <a:r>
              <a:rPr lang="de-DE" sz="2000" i="1" dirty="0" smtClean="0">
                <a:solidFill>
                  <a:srgbClr val="1F497D"/>
                </a:solidFill>
              </a:rPr>
              <a:t>Erklärung</a:t>
            </a:r>
            <a:r>
              <a:rPr lang="de-DE" sz="2000" i="1" dirty="0">
                <a:solidFill>
                  <a:srgbClr val="1F497D"/>
                </a:solidFill>
              </a:rPr>
              <a:t>, dass diese Bläschen aus </a:t>
            </a:r>
            <a:r>
              <a:rPr lang="de-DE" sz="2000" i="1" dirty="0" smtClean="0">
                <a:solidFill>
                  <a:srgbClr val="1F497D"/>
                </a:solidFill>
              </a:rPr>
              <a:t>Kohlenstoffdioxid bestehen</a:t>
            </a:r>
            <a:r>
              <a:rPr lang="de-DE" sz="2000" i="1" dirty="0">
                <a:solidFill>
                  <a:srgbClr val="1F497D"/>
                </a:solidFill>
              </a:rPr>
              <a:t>!</a:t>
            </a: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65856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A5.1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Schaue dir deine </a:t>
            </a:r>
            <a:r>
              <a:rPr lang="de-DE" sz="2000" dirty="0" smtClean="0"/>
              <a:t>Hypothese </a:t>
            </a:r>
            <a:r>
              <a:rPr lang="de-DE" sz="2000" dirty="0"/>
              <a:t>noch einmal genau an. Du hast eine Behauptung </a:t>
            </a:r>
            <a:r>
              <a:rPr lang="de-DE" sz="2000" dirty="0" smtClean="0"/>
              <a:t>über den Zusammenhang </a:t>
            </a:r>
            <a:r>
              <a:rPr lang="de-DE" sz="2000" dirty="0"/>
              <a:t>zwischen zwei </a:t>
            </a:r>
            <a:r>
              <a:rPr lang="de-DE" sz="2000" dirty="0" smtClean="0"/>
              <a:t>Variablen aufgestellt. </a:t>
            </a:r>
            <a:r>
              <a:rPr lang="de-DE" sz="2000" dirty="0"/>
              <a:t>Diese zwei </a:t>
            </a:r>
            <a:r>
              <a:rPr lang="de-DE" sz="2000" dirty="0" smtClean="0"/>
              <a:t>Variablen finden </a:t>
            </a:r>
            <a:r>
              <a:rPr lang="de-DE" sz="2000" dirty="0"/>
              <a:t>sich auch in deinem Experiment wieder.</a:t>
            </a:r>
          </a:p>
          <a:p>
            <a:pPr marL="0" indent="0">
              <a:buNone/>
            </a:pPr>
            <a:endParaRPr lang="de-DE" sz="2000" dirty="0"/>
          </a:p>
          <a:p>
            <a:pPr marL="0" lvl="0" indent="0">
              <a:buNone/>
            </a:pPr>
            <a:r>
              <a:rPr lang="de-DE" sz="2000" dirty="0"/>
              <a:t>Du hast </a:t>
            </a:r>
            <a:r>
              <a:rPr lang="de-DE" sz="2000" dirty="0" smtClean="0"/>
              <a:t>Variable X variiert</a:t>
            </a:r>
            <a:r>
              <a:rPr lang="de-DE" sz="2000" dirty="0"/>
              <a:t>. Er ist entweder vorhanden oder nicht vorhanden.</a:t>
            </a:r>
          </a:p>
          <a:p>
            <a:pPr marL="0" lvl="0" indent="0">
              <a:buNone/>
            </a:pPr>
            <a:r>
              <a:rPr lang="de-DE" sz="2000" dirty="0"/>
              <a:t>Daraufhin haben sich Auswirkungen in </a:t>
            </a:r>
            <a:r>
              <a:rPr lang="de-DE" sz="2000" dirty="0" smtClean="0"/>
              <a:t>Variable Y </a:t>
            </a:r>
            <a:r>
              <a:rPr lang="de-DE" sz="2000" dirty="0"/>
              <a:t>gezeigt, die du beobachten kannst.</a:t>
            </a:r>
          </a:p>
          <a:p>
            <a:pPr marL="0" indent="0">
              <a:buNone/>
            </a:pPr>
            <a:r>
              <a:rPr lang="de-DE" sz="2000" dirty="0" smtClean="0"/>
              <a:t> </a:t>
            </a:r>
          </a:p>
          <a:p>
            <a:pPr marL="0" indent="0">
              <a:buNone/>
            </a:pPr>
            <a:r>
              <a:rPr lang="de-DE" sz="2000" b="1" u="sng" dirty="0" smtClean="0"/>
              <a:t>Hinweis</a:t>
            </a:r>
            <a:r>
              <a:rPr lang="de-DE" sz="2000" dirty="0" smtClean="0"/>
              <a:t>:</a:t>
            </a:r>
          </a:p>
          <a:p>
            <a:pPr marL="0" indent="0">
              <a:buNone/>
            </a:pPr>
            <a:r>
              <a:rPr lang="de-DE" sz="2000" dirty="0" smtClean="0"/>
              <a:t>Die </a:t>
            </a:r>
            <a:r>
              <a:rPr lang="de-DE" sz="2000" dirty="0"/>
              <a:t>Auswirkungen haben sich in deinem Experiment als </a:t>
            </a:r>
            <a:r>
              <a:rPr lang="de-DE" sz="2000" dirty="0" smtClean="0"/>
              <a:t>Bläschen herausgestellt</a:t>
            </a:r>
            <a:r>
              <a:rPr lang="de-DE" sz="2000" dirty="0"/>
              <a:t>. Vielleicht hast du in deiner Hypothese andere Auswirkungen formuliert. Im nächsten Schritt überlegen wir, warum die Bläschen entstanden sind. </a:t>
            </a: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7098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A6.1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fontScale="92500" lnSpcReduction="20000"/>
          </a:bodyPr>
          <a:lstStyle/>
          <a:p>
            <a:pPr marL="0" indent="0">
              <a:buNone/>
            </a:pPr>
            <a:r>
              <a:rPr lang="de-DE" sz="2000" dirty="0"/>
              <a:t> Folgende Informationen findest du auf dem Arbeitsblatt:</a:t>
            </a:r>
          </a:p>
          <a:p>
            <a:pPr marL="0" indent="0">
              <a:buNone/>
            </a:pPr>
            <a:endParaRPr lang="de-DE" sz="2000" dirty="0">
              <a:solidFill>
                <a:srgbClr val="1F497D"/>
              </a:solidFill>
            </a:endParaRPr>
          </a:p>
          <a:p>
            <a:pPr marL="0" indent="0" algn="ctr">
              <a:buNone/>
            </a:pPr>
            <a:r>
              <a:rPr lang="de-DE" sz="2000" i="1" dirty="0">
                <a:solidFill>
                  <a:srgbClr val="1F497D"/>
                </a:solidFill>
              </a:rPr>
              <a:t>„Lebensmittel, die viel Säure </a:t>
            </a:r>
            <a:r>
              <a:rPr lang="de-DE" sz="2000" i="1" dirty="0" smtClean="0">
                <a:solidFill>
                  <a:srgbClr val="1F497D"/>
                </a:solidFill>
              </a:rPr>
              <a:t>enthalten, können</a:t>
            </a:r>
            <a:r>
              <a:rPr lang="de-DE" sz="2000" dirty="0">
                <a:solidFill>
                  <a:srgbClr val="1F497D"/>
                </a:solidFill>
              </a:rPr>
              <a:t> </a:t>
            </a:r>
            <a:r>
              <a:rPr lang="de-DE" sz="2000" i="1" dirty="0" smtClean="0">
                <a:solidFill>
                  <a:srgbClr val="1F497D"/>
                </a:solidFill>
              </a:rPr>
              <a:t>Schäden </a:t>
            </a:r>
            <a:r>
              <a:rPr lang="de-DE" sz="2000" i="1" dirty="0">
                <a:solidFill>
                  <a:srgbClr val="1F497D"/>
                </a:solidFill>
              </a:rPr>
              <a:t>an den Zähnen verursachen. Dabei wird zuerst der Zahnschmelz </a:t>
            </a:r>
            <a:r>
              <a:rPr lang="de-DE" sz="2000" i="1" dirty="0" smtClean="0">
                <a:solidFill>
                  <a:srgbClr val="1F497D"/>
                </a:solidFill>
              </a:rPr>
              <a:t>angegriffen. Das ist </a:t>
            </a:r>
            <a:r>
              <a:rPr lang="de-DE" sz="2000" dirty="0">
                <a:solidFill>
                  <a:srgbClr val="1F497D"/>
                </a:solidFill>
              </a:rPr>
              <a:t> </a:t>
            </a:r>
            <a:r>
              <a:rPr lang="de-DE" sz="2000" i="1" dirty="0" smtClean="0">
                <a:solidFill>
                  <a:srgbClr val="1F497D"/>
                </a:solidFill>
              </a:rPr>
              <a:t>die </a:t>
            </a:r>
            <a:r>
              <a:rPr lang="de-DE" sz="2000" i="1" dirty="0">
                <a:solidFill>
                  <a:srgbClr val="1F497D"/>
                </a:solidFill>
              </a:rPr>
              <a:t>harte äußere Schutzschicht der Zähne. Vereinfacht gesagt enthält der </a:t>
            </a:r>
            <a:r>
              <a:rPr lang="de-DE" sz="2000" i="1" dirty="0" smtClean="0">
                <a:solidFill>
                  <a:srgbClr val="1F497D"/>
                </a:solidFill>
              </a:rPr>
              <a:t>Zahnschmelz</a:t>
            </a:r>
            <a:r>
              <a:rPr lang="de-DE" sz="2000" dirty="0">
                <a:solidFill>
                  <a:srgbClr val="1F497D"/>
                </a:solidFill>
              </a:rPr>
              <a:t> </a:t>
            </a:r>
            <a:r>
              <a:rPr lang="de-DE" sz="2000" i="1" dirty="0" smtClean="0">
                <a:solidFill>
                  <a:srgbClr val="1F497D"/>
                </a:solidFill>
              </a:rPr>
              <a:t>Kalkverbindungen, </a:t>
            </a:r>
            <a:r>
              <a:rPr lang="de-DE" sz="2000" i="1" dirty="0">
                <a:solidFill>
                  <a:srgbClr val="1F497D"/>
                </a:solidFill>
              </a:rPr>
              <a:t>die auch in der Schale von Hühnereiern enthalten sind</a:t>
            </a:r>
            <a:r>
              <a:rPr lang="de-DE" sz="2000" i="1" dirty="0" smtClean="0">
                <a:solidFill>
                  <a:srgbClr val="1F497D"/>
                </a:solidFill>
              </a:rPr>
              <a:t>.“</a:t>
            </a:r>
          </a:p>
          <a:p>
            <a:pPr marL="0" indent="0" algn="ctr">
              <a:buNone/>
            </a:pPr>
            <a:endParaRPr lang="de-DE" sz="2000" dirty="0">
              <a:solidFill>
                <a:srgbClr val="1F497D"/>
              </a:solidFill>
            </a:endParaRPr>
          </a:p>
          <a:p>
            <a:pPr marL="0" indent="0" algn="ctr">
              <a:buNone/>
            </a:pPr>
            <a:r>
              <a:rPr lang="de-DE" sz="2000" i="1" dirty="0">
                <a:solidFill>
                  <a:srgbClr val="1F497D"/>
                </a:solidFill>
              </a:rPr>
              <a:t>„Fluoridhaltige Zahnpasten helfen außerdem dabei, dass die </a:t>
            </a:r>
            <a:r>
              <a:rPr lang="de-DE" sz="2000" i="1" dirty="0" smtClean="0">
                <a:solidFill>
                  <a:srgbClr val="1F497D"/>
                </a:solidFill>
              </a:rPr>
              <a:t>äußere</a:t>
            </a:r>
            <a:r>
              <a:rPr lang="de-DE" sz="2000" dirty="0">
                <a:solidFill>
                  <a:srgbClr val="1F497D"/>
                </a:solidFill>
              </a:rPr>
              <a:t> </a:t>
            </a:r>
            <a:r>
              <a:rPr lang="de-DE" sz="2000" i="1" dirty="0" smtClean="0">
                <a:solidFill>
                  <a:srgbClr val="1F497D"/>
                </a:solidFill>
              </a:rPr>
              <a:t>Schicht </a:t>
            </a:r>
            <a:r>
              <a:rPr lang="de-DE" sz="2000" i="1" dirty="0">
                <a:solidFill>
                  <a:srgbClr val="1F497D"/>
                </a:solidFill>
              </a:rPr>
              <a:t>der Zähne gestärkt </a:t>
            </a:r>
            <a:r>
              <a:rPr lang="de-DE" sz="2000" i="1" dirty="0" smtClean="0">
                <a:solidFill>
                  <a:srgbClr val="1F497D"/>
                </a:solidFill>
              </a:rPr>
              <a:t>wird. Auch sind die </a:t>
            </a:r>
            <a:r>
              <a:rPr lang="de-DE" sz="2000" i="1" dirty="0">
                <a:solidFill>
                  <a:srgbClr val="1F497D"/>
                </a:solidFill>
              </a:rPr>
              <a:t>Zähne durch eine Schutzschicht besser </a:t>
            </a:r>
            <a:r>
              <a:rPr lang="de-DE" sz="2000" i="1" dirty="0" smtClean="0">
                <a:solidFill>
                  <a:srgbClr val="1F497D"/>
                </a:solidFill>
              </a:rPr>
              <a:t>vor Säureangriffen geschützt.“</a:t>
            </a:r>
            <a:endParaRPr lang="de-DE" sz="2000" dirty="0">
              <a:solidFill>
                <a:srgbClr val="1F497D"/>
              </a:solidFill>
            </a:endParaRPr>
          </a:p>
          <a:p>
            <a:pPr marL="0" indent="0" algn="ctr">
              <a:buNone/>
            </a:pPr>
            <a:endParaRPr lang="de-DE" sz="2000" dirty="0"/>
          </a:p>
          <a:p>
            <a:pPr marL="0" indent="0">
              <a:buNone/>
            </a:pPr>
            <a:r>
              <a:rPr lang="de-DE" sz="2000" dirty="0"/>
              <a:t>Du hast zwei unterschiedliche Versuchsansätze untersucht: Mit / Ohne Zahnpasta. Beide Ansätze wurden in ein Glas mit (Essig-)Säure gelegt. Es hat sich ein Gas gebildet, welches in Form von Bläschen sichtbar </a:t>
            </a:r>
            <a:r>
              <a:rPr lang="de-DE" sz="2000" dirty="0" smtClean="0"/>
              <a:t>wird.</a:t>
            </a:r>
          </a:p>
          <a:p>
            <a:pPr marL="0" indent="0">
              <a:buNone/>
            </a:pPr>
            <a:endParaRPr lang="de-DE" sz="2200" dirty="0" smtClean="0"/>
          </a:p>
          <a:p>
            <a:pPr marL="0" indent="0">
              <a:buNone/>
            </a:pPr>
            <a:r>
              <a:rPr lang="de-DE" sz="2200" b="1" dirty="0" smtClean="0"/>
              <a:t>- Was </a:t>
            </a:r>
            <a:r>
              <a:rPr lang="de-DE" sz="2200" b="1" dirty="0"/>
              <a:t>kann zur Gasbildung geführt haben</a:t>
            </a:r>
            <a:r>
              <a:rPr lang="de-DE" sz="2200" b="1" dirty="0" smtClean="0"/>
              <a:t>?</a:t>
            </a:r>
          </a:p>
          <a:p>
            <a:pPr marL="0" indent="0">
              <a:buNone/>
            </a:pPr>
            <a:r>
              <a:rPr lang="de-DE" sz="2200" b="1" dirty="0" smtClean="0"/>
              <a:t>- Warum </a:t>
            </a:r>
            <a:r>
              <a:rPr lang="de-DE" sz="2200" b="1" dirty="0"/>
              <a:t>finden sich an der Fläche mit Zahnpasta weniger Bläschen?</a:t>
            </a: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94723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smtClean="0"/>
              <a:t>Gut zu wissen</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A6.2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1600" dirty="0"/>
              <a:t>Folgende Informationen finden sich auf deinem Arbeitsblatt:</a:t>
            </a:r>
          </a:p>
          <a:p>
            <a:pPr marL="0" indent="0">
              <a:buNone/>
            </a:pPr>
            <a:r>
              <a:rPr lang="de-DE" sz="1600" dirty="0"/>
              <a:t> </a:t>
            </a:r>
          </a:p>
          <a:p>
            <a:pPr marL="0" indent="0" algn="ctr">
              <a:buNone/>
            </a:pPr>
            <a:r>
              <a:rPr lang="de-DE" sz="1800" i="1" dirty="0">
                <a:solidFill>
                  <a:srgbClr val="1F497D"/>
                </a:solidFill>
              </a:rPr>
              <a:t>„Lebensmittel, die viel Säure enthalten, können</a:t>
            </a:r>
            <a:r>
              <a:rPr lang="de-DE" sz="1800" dirty="0">
                <a:solidFill>
                  <a:srgbClr val="1F497D"/>
                </a:solidFill>
              </a:rPr>
              <a:t> </a:t>
            </a:r>
            <a:r>
              <a:rPr lang="de-DE" sz="1800" i="1" dirty="0">
                <a:solidFill>
                  <a:srgbClr val="1F497D"/>
                </a:solidFill>
              </a:rPr>
              <a:t>Schäden an den Zähnen verursachen. Dabei wird zuerst der Zahnschmelz angegriffen. Das ist </a:t>
            </a:r>
            <a:r>
              <a:rPr lang="de-DE" sz="1800" dirty="0">
                <a:solidFill>
                  <a:srgbClr val="1F497D"/>
                </a:solidFill>
              </a:rPr>
              <a:t> </a:t>
            </a:r>
            <a:r>
              <a:rPr lang="de-DE" sz="1800" i="1" dirty="0">
                <a:solidFill>
                  <a:srgbClr val="1F497D"/>
                </a:solidFill>
              </a:rPr>
              <a:t>die harte äußere Schutzschicht der Zähne. Vereinfacht gesagt enthält der Zahnschmelz</a:t>
            </a:r>
            <a:r>
              <a:rPr lang="de-DE" sz="1800" dirty="0">
                <a:solidFill>
                  <a:srgbClr val="1F497D"/>
                </a:solidFill>
              </a:rPr>
              <a:t> </a:t>
            </a:r>
            <a:r>
              <a:rPr lang="de-DE" sz="1800" i="1" dirty="0">
                <a:solidFill>
                  <a:srgbClr val="1F497D"/>
                </a:solidFill>
              </a:rPr>
              <a:t>Kalkverbindungen, die auch in der Schale von Hühnereiern enthalten sind.“</a:t>
            </a:r>
          </a:p>
          <a:p>
            <a:pPr marL="0" indent="0" algn="ctr">
              <a:buNone/>
            </a:pPr>
            <a:endParaRPr lang="de-DE" sz="1800" dirty="0">
              <a:solidFill>
                <a:srgbClr val="1F497D"/>
              </a:solidFill>
            </a:endParaRPr>
          </a:p>
          <a:p>
            <a:pPr marL="0" indent="0" algn="ctr">
              <a:buNone/>
            </a:pPr>
            <a:r>
              <a:rPr lang="de-DE" sz="1800" i="1" dirty="0">
                <a:solidFill>
                  <a:srgbClr val="1F497D"/>
                </a:solidFill>
              </a:rPr>
              <a:t>„Fluoridhaltige Zahnpasten helfen außerdem dabei, dass die äußere</a:t>
            </a:r>
            <a:r>
              <a:rPr lang="de-DE" sz="1800" dirty="0">
                <a:solidFill>
                  <a:srgbClr val="1F497D"/>
                </a:solidFill>
              </a:rPr>
              <a:t> </a:t>
            </a:r>
            <a:r>
              <a:rPr lang="de-DE" sz="1800" i="1" dirty="0">
                <a:solidFill>
                  <a:srgbClr val="1F497D"/>
                </a:solidFill>
              </a:rPr>
              <a:t>Schicht der Zähne gestärkt wird. Auch sind die Zähne durch eine Schutzschicht besser vor Säureangriffen geschützt.“</a:t>
            </a:r>
            <a:endParaRPr lang="de-DE" sz="1800" dirty="0">
              <a:solidFill>
                <a:srgbClr val="1F497D"/>
              </a:solidFill>
            </a:endParaRPr>
          </a:p>
          <a:p>
            <a:pPr marL="0" lvl="0" indent="0">
              <a:buNone/>
            </a:pPr>
            <a:endParaRPr lang="de-DE" sz="1600" b="1" dirty="0"/>
          </a:p>
          <a:p>
            <a:pPr marL="0" lvl="0" indent="0">
              <a:buNone/>
            </a:pPr>
            <a:r>
              <a:rPr lang="de-DE" sz="1800" b="1" dirty="0" smtClean="0"/>
              <a:t>- Du </a:t>
            </a:r>
            <a:r>
              <a:rPr lang="de-DE" sz="1800" b="1" dirty="0"/>
              <a:t>hast statt der Zähne in deinem Versuch Hühnereier verwendet. </a:t>
            </a:r>
            <a:r>
              <a:rPr lang="de-DE" sz="1800" b="1" dirty="0" smtClean="0"/>
              <a:t>Erkläre!</a:t>
            </a:r>
            <a:endParaRPr lang="de-DE" sz="1800" b="1" dirty="0"/>
          </a:p>
          <a:p>
            <a:pPr marL="0" indent="0">
              <a:buNone/>
            </a:pPr>
            <a:r>
              <a:rPr lang="de-DE" sz="1800" b="1" dirty="0" smtClean="0"/>
              <a:t>- Denkst </a:t>
            </a:r>
            <a:r>
              <a:rPr lang="de-DE" sz="1800" b="1" dirty="0"/>
              <a:t>du, dass du die gleichen Versuchsbeobachtungen machen würdest, wenn du für dein Experiment echte Zähne verwenden könntest?</a:t>
            </a:r>
            <a:endParaRPr lang="de-DE" sz="2400" b="1"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9093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PHÄNOMEN</a:t>
            </a:r>
            <a:r>
              <a:rPr lang="de-DE" sz="3200" dirty="0"/>
              <a:t/>
            </a:r>
            <a:br>
              <a:rPr lang="de-DE" sz="3200" dirty="0"/>
            </a:br>
            <a:r>
              <a:rPr lang="de-DE" sz="2800" b="1" dirty="0" smtClean="0"/>
              <a:t>Was ist das biologische Phänomen?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lnSpc>
                <a:spcPct val="150000"/>
              </a:lnSpc>
              <a:buNone/>
            </a:pPr>
            <a:r>
              <a:rPr lang="de-DE" sz="2400" b="1" dirty="0" smtClean="0"/>
              <a:t>Lies </a:t>
            </a:r>
            <a:r>
              <a:rPr lang="de-DE" sz="2400" b="1" dirty="0"/>
              <a:t>dir den Zeitungsartikel noch einmal genau durch und unterstreiche dabei alle wichtigen Informationen</a:t>
            </a:r>
            <a:r>
              <a:rPr lang="de-DE" sz="2400" b="1" dirty="0" smtClean="0"/>
              <a:t>.</a:t>
            </a:r>
          </a:p>
          <a:p>
            <a:pPr marL="0" indent="0" algn="ctr">
              <a:lnSpc>
                <a:spcPct val="150000"/>
              </a:lnSpc>
              <a:buNone/>
            </a:pPr>
            <a:endParaRPr lang="de-DE" sz="2400" b="1" dirty="0"/>
          </a:p>
          <a:p>
            <a:pPr marL="0" indent="0" algn="ctr">
              <a:lnSpc>
                <a:spcPct val="150000"/>
              </a:lnSpc>
              <a:buNone/>
            </a:pPr>
            <a:r>
              <a:rPr lang="de-DE" sz="2400" b="1" dirty="0" smtClean="0"/>
              <a:t> </a:t>
            </a:r>
            <a:r>
              <a:rPr lang="de-DE" sz="2400" b="1" dirty="0"/>
              <a:t>Achte besonders auf die Funktion der Zahnpasta beim Zähneputzen.</a:t>
            </a:r>
            <a:endParaRPr lang="de-DE" sz="2400" dirty="0"/>
          </a:p>
          <a:p>
            <a:pPr marL="0" indent="0">
              <a:buNone/>
            </a:pP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Pfeil nach rechts 16">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519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a:t>In dem Zeitungsartikel finden sich viele Informationen. Sie alle beschreiben ein gemeinsames biologisches Phänomen, das auch in deinem Alltag jeden Tag auftritt</a:t>
            </a:r>
            <a:r>
              <a:rPr lang="de-DE" sz="2000" dirty="0" smtClean="0"/>
              <a:t>.</a:t>
            </a:r>
            <a:endParaRPr lang="de-DE" sz="2000" dirty="0"/>
          </a:p>
          <a:p>
            <a:pPr marL="0" indent="0">
              <a:buNone/>
            </a:pPr>
            <a:endParaRPr lang="de-DE" sz="2000" dirty="0"/>
          </a:p>
        </p:txBody>
      </p:sp>
      <p:sp>
        <p:nvSpPr>
          <p:cNvPr id="17" name="Pfeil nach rechts 16">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feld 20"/>
          <p:cNvSpPr txBox="1"/>
          <p:nvPr/>
        </p:nvSpPr>
        <p:spPr>
          <a:xfrm>
            <a:off x="1714500" y="337036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Wie bist du vorgegangen?</a:t>
            </a:r>
            <a:endParaRPr lang="de-DE" sz="2000" b="1" dirty="0">
              <a:solidFill>
                <a:schemeClr val="bg1"/>
              </a:solidFill>
              <a:latin typeface="Arial" panose="020B0604020202020204" pitchFamily="34" charset="0"/>
            </a:endParaRPr>
          </a:p>
        </p:txBody>
      </p:sp>
      <p:sp>
        <p:nvSpPr>
          <p:cNvPr id="22" name="Textfeld 21">
            <a:hlinkClick r:id="rId4" action="ppaction://hlinksldjump"/>
          </p:cNvPr>
          <p:cNvSpPr txBox="1"/>
          <p:nvPr/>
        </p:nvSpPr>
        <p:spPr>
          <a:xfrm>
            <a:off x="1714500" y="379485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0"/>
              </a:spcAft>
            </a:pPr>
            <a:r>
              <a:rPr lang="de-DE" sz="2000" dirty="0"/>
              <a:t>Ich weiß nicht, wie ich das biologische Phänomen formulieren soll. (A1.1)</a:t>
            </a:r>
            <a:endParaRPr lang="de-DE" sz="2000" dirty="0">
              <a:latin typeface="Cambria" panose="02040503050406030204" pitchFamily="18" charset="0"/>
              <a:ea typeface="MS Mincho"/>
              <a:cs typeface="Times New Roman" panose="02020603050405020304" pitchFamily="18" charset="0"/>
            </a:endParaRPr>
          </a:p>
        </p:txBody>
      </p:sp>
      <p:sp>
        <p:nvSpPr>
          <p:cNvPr id="23" name="Textfeld 22">
            <a:hlinkClick r:id="rId5" action="ppaction://hlinksldjump"/>
          </p:cNvPr>
          <p:cNvSpPr txBox="1"/>
          <p:nvPr/>
        </p:nvSpPr>
        <p:spPr>
          <a:xfrm>
            <a:off x="1714500" y="5219844"/>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0"/>
              </a:spcAft>
            </a:pPr>
            <a:r>
              <a:rPr lang="de-DE" sz="2000" dirty="0"/>
              <a:t>Mir fehlen wichtige Informationen, um ein Phänomen zu erkennen. (A1.2)</a:t>
            </a:r>
            <a:endParaRPr lang="de-DE" sz="2000" dirty="0">
              <a:latin typeface="Cambria" panose="02040503050406030204" pitchFamily="18" charset="0"/>
              <a:ea typeface="MS Mincho"/>
              <a:cs typeface="Times New Roman" panose="02020603050405020304" pitchFamily="18" charset="0"/>
            </a:endParaRPr>
          </a:p>
        </p:txBody>
      </p:sp>
      <p:sp>
        <p:nvSpPr>
          <p:cNvPr id="24" name="Textfeld 23">
            <a:hlinkClick r:id="rId6" action="ppaction://hlinksldjump"/>
          </p:cNvPr>
          <p:cNvSpPr txBox="1"/>
          <p:nvPr/>
        </p:nvSpPr>
        <p:spPr>
          <a:xfrm>
            <a:off x="1714500" y="4511958"/>
            <a:ext cx="547370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0"/>
              </a:spcAft>
            </a:pPr>
            <a:r>
              <a:rPr lang="de-DE" sz="2000" dirty="0"/>
              <a:t>Ich habe ein biologisches Phänomen formuliert. (A2)</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3751061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a:t/>
            </a:r>
            <a:br>
              <a:rPr lang="de-DE" sz="3200" dirty="0"/>
            </a:br>
            <a:r>
              <a:rPr lang="de-DE" sz="2800" b="1" dirty="0" smtClean="0"/>
              <a:t>Kann ich eine Hypothese formulieren?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a:t>Nachdem du nun das biologische Phänomen entdeckt hast, ist es wichtig, dass du eine Hypothese formulierst. Diese Hypothese ist die Grundlage für dein Experiment.</a:t>
            </a:r>
          </a:p>
          <a:p>
            <a:pPr marL="0" indent="0">
              <a:lnSpc>
                <a:spcPct val="150000"/>
              </a:lnSpc>
              <a:buNone/>
            </a:pPr>
            <a:endParaRPr lang="de-DE" sz="2000" dirty="0"/>
          </a:p>
          <a:p>
            <a:pPr marL="0" indent="0" algn="ctr">
              <a:lnSpc>
                <a:spcPct val="150000"/>
              </a:lnSpc>
              <a:buNone/>
            </a:pPr>
            <a:r>
              <a:rPr lang="de-DE" sz="2000" b="1" dirty="0"/>
              <a:t>Stelle eine </a:t>
            </a:r>
            <a:r>
              <a:rPr lang="de-DE" sz="2000" b="1" dirty="0" smtClean="0"/>
              <a:t>wissenschaftliche Hypothese auf</a:t>
            </a:r>
            <a:r>
              <a:rPr lang="de-DE" sz="2000" b="1" dirty="0"/>
              <a:t>, die deinem Experiment zugrunde liegen soll.</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0820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a:t>Man braucht zu Beginn etwas Übung, um eine übersichtliche Hypothese aufzustellen. Die unten stehenden Fragen helfen die dabei</a:t>
            </a:r>
            <a:r>
              <a:rPr lang="de-DE" sz="2000" dirty="0" smtClean="0"/>
              <a:t>.</a:t>
            </a:r>
          </a:p>
          <a:p>
            <a:pPr marL="0" indent="0">
              <a:lnSpc>
                <a:spcPct val="150000"/>
              </a:lnSpc>
              <a:buNone/>
            </a:pP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hlinkClick r:id="rId2" action="ppaction://hlinksldjump"/>
          </p:cNvPr>
          <p:cNvSpPr/>
          <p:nvPr/>
        </p:nvSpPr>
        <p:spPr>
          <a:xfrm>
            <a:off x="1732121" y="3759333"/>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3" action="ppaction://hlinksldjump"/>
          </p:cNvPr>
          <p:cNvSpPr/>
          <p:nvPr/>
        </p:nvSpPr>
        <p:spPr>
          <a:xfrm>
            <a:off x="1732121" y="4375399"/>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a:hlinkClick r:id="rId4" action="ppaction://hlinksldjump"/>
          </p:cNvPr>
          <p:cNvSpPr/>
          <p:nvPr/>
        </p:nvSpPr>
        <p:spPr>
          <a:xfrm>
            <a:off x="1714500" y="5044197"/>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7"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feld 20"/>
          <p:cNvSpPr txBox="1"/>
          <p:nvPr/>
        </p:nvSpPr>
        <p:spPr>
          <a:xfrm>
            <a:off x="1320831" y="3128973"/>
            <a:ext cx="68770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a:solidFill>
                  <a:schemeClr val="bg1"/>
                </a:solidFill>
                <a:latin typeface="Arial" panose="020B0604020202020204" pitchFamily="34" charset="0"/>
              </a:rPr>
              <a:t>Hast du noch Fragen? </a:t>
            </a:r>
          </a:p>
        </p:txBody>
      </p:sp>
      <p:sp>
        <p:nvSpPr>
          <p:cNvPr id="22" name="Textfeld 21">
            <a:hlinkClick r:id="rId7" action="ppaction://hlinksldjump"/>
          </p:cNvPr>
          <p:cNvSpPr txBox="1"/>
          <p:nvPr/>
        </p:nvSpPr>
        <p:spPr>
          <a:xfrm>
            <a:off x="1320831" y="3545066"/>
            <a:ext cx="6877050" cy="96597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de-DE" sz="2000" dirty="0"/>
              <a:t>Ich konnte ein Phänomen aufstellen. Wie soll ich daraus eine Hypothese erstellen? (A2.1)</a:t>
            </a:r>
            <a:endParaRPr lang="de-DE" sz="2000" dirty="0">
              <a:latin typeface="Cambria" panose="02040503050406030204" pitchFamily="18" charset="0"/>
              <a:ea typeface="MS Mincho"/>
              <a:cs typeface="Times New Roman" panose="02020603050405020304" pitchFamily="18" charset="0"/>
            </a:endParaRPr>
          </a:p>
        </p:txBody>
      </p:sp>
      <p:sp>
        <p:nvSpPr>
          <p:cNvPr id="23" name="Textfeld 22">
            <a:hlinkClick r:id="rId3" action="ppaction://hlinksldjump"/>
          </p:cNvPr>
          <p:cNvSpPr txBox="1"/>
          <p:nvPr/>
        </p:nvSpPr>
        <p:spPr>
          <a:xfrm>
            <a:off x="1320831" y="4518200"/>
            <a:ext cx="6877050" cy="504305"/>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de-DE" sz="2000" dirty="0"/>
              <a:t>Was ist eine Hypothese? (A2.2)</a:t>
            </a:r>
            <a:endParaRPr lang="de-DE" sz="2000" dirty="0">
              <a:latin typeface="Cambria" panose="02040503050406030204" pitchFamily="18" charset="0"/>
              <a:ea typeface="MS Mincho"/>
              <a:cs typeface="Times New Roman" panose="02020603050405020304" pitchFamily="18" charset="0"/>
            </a:endParaRPr>
          </a:p>
        </p:txBody>
      </p:sp>
      <p:sp>
        <p:nvSpPr>
          <p:cNvPr id="24" name="Textfeld 23">
            <a:hlinkClick r:id="rId4" action="ppaction://hlinksldjump"/>
          </p:cNvPr>
          <p:cNvSpPr txBox="1"/>
          <p:nvPr/>
        </p:nvSpPr>
        <p:spPr>
          <a:xfrm>
            <a:off x="1320831" y="5031829"/>
            <a:ext cx="6877050" cy="504305"/>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de-DE" sz="2000" dirty="0"/>
              <a:t>Wie muss eine Hypothese aufgebaut sein? (A2.3)</a:t>
            </a:r>
            <a:endParaRPr lang="de-DE" sz="2000" dirty="0">
              <a:latin typeface="Cambria" panose="02040503050406030204" pitchFamily="18" charset="0"/>
              <a:ea typeface="MS Mincho"/>
              <a:cs typeface="Times New Roman" panose="02020603050405020304" pitchFamily="18" charset="0"/>
            </a:endParaRPr>
          </a:p>
        </p:txBody>
      </p:sp>
      <p:sp>
        <p:nvSpPr>
          <p:cNvPr id="25" name="Textfeld 24">
            <a:hlinkClick r:id="rId8" action="ppaction://hlinksldjump"/>
          </p:cNvPr>
          <p:cNvSpPr txBox="1"/>
          <p:nvPr/>
        </p:nvSpPr>
        <p:spPr>
          <a:xfrm>
            <a:off x="1320831" y="5544643"/>
            <a:ext cx="6877050" cy="504305"/>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de-DE" sz="2000" dirty="0"/>
              <a:t>Ich konnte eine wissenschaftliche Hypothese aufstellen. (A3)</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1873261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a:t/>
            </a:r>
            <a:br>
              <a:rPr lang="de-DE" sz="3200" dirty="0"/>
            </a:br>
            <a:r>
              <a:rPr lang="de-DE" sz="2400" b="1" dirty="0" smtClean="0"/>
              <a:t>Was muss bei der Planung beachtet werden?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a:t>Wenn das Experiment einmal gestartet ist, hast du keine Zeit mehr, um dir Gedanken über die einzelnen Experimentierschritte zu machen. Deshalb solltest du vor dem Experiment alles geplant und bereitgestellt haben.</a:t>
            </a:r>
          </a:p>
          <a:p>
            <a:pPr marL="0" indent="0">
              <a:lnSpc>
                <a:spcPct val="150000"/>
              </a:lnSpc>
              <a:buNone/>
            </a:pPr>
            <a:endParaRPr lang="de-DE" sz="2000" dirty="0"/>
          </a:p>
          <a:p>
            <a:pPr marL="0" indent="0">
              <a:lnSpc>
                <a:spcPct val="150000"/>
              </a:lnSpc>
              <a:buNone/>
            </a:pPr>
            <a:endParaRPr lang="de-DE" sz="2000" dirty="0"/>
          </a:p>
          <a:p>
            <a:pPr marL="0" indent="0" algn="ctr">
              <a:lnSpc>
                <a:spcPct val="150000"/>
              </a:lnSpc>
              <a:buNone/>
            </a:pPr>
            <a:r>
              <a:rPr lang="de-DE" sz="2000" b="1" dirty="0"/>
              <a:t>Was muss vor dem Experimentieren alles beachtet und geplant werden?</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3889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t>Lösung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Bevor es nun mit dem Experiment losgeht solltest du überprüfen, ob du alles vorbereitet und beachtet hast. Folge </a:t>
            </a:r>
            <a:r>
              <a:rPr lang="de-DE" sz="2000" dirty="0" err="1" smtClean="0"/>
              <a:t>dn</a:t>
            </a:r>
            <a:r>
              <a:rPr lang="de-DE" sz="2000" dirty="0" smtClean="0"/>
              <a:t> </a:t>
            </a:r>
            <a:r>
              <a:rPr lang="de-DE" sz="2000" dirty="0"/>
              <a:t>Anweisungen</a:t>
            </a:r>
            <a:r>
              <a:rPr lang="de-DE" sz="2000" dirty="0" smtClean="0"/>
              <a:t>.</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Rechteck 20">
            <a:hlinkClick r:id="rId2" action="ppaction://hlinksldjump"/>
          </p:cNvPr>
          <p:cNvSpPr/>
          <p:nvPr/>
        </p:nvSpPr>
        <p:spPr>
          <a:xfrm>
            <a:off x="6145531" y="3970782"/>
            <a:ext cx="2285237" cy="6949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a:hlinkClick r:id="rId3" action="ppaction://hlinksldjump"/>
          </p:cNvPr>
          <p:cNvSpPr/>
          <p:nvPr/>
        </p:nvSpPr>
        <p:spPr>
          <a:xfrm>
            <a:off x="6122892" y="4686300"/>
            <a:ext cx="2304289" cy="667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a:hlinkClick r:id="rId4" action="ppaction://hlinksldjump"/>
          </p:cNvPr>
          <p:cNvSpPr/>
          <p:nvPr/>
        </p:nvSpPr>
        <p:spPr>
          <a:xfrm>
            <a:off x="6145531" y="5353812"/>
            <a:ext cx="2259012" cy="667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hlinkClick r:id="rId5" action="ppaction://hlinksldjump"/>
          </p:cNvPr>
          <p:cNvSpPr/>
          <p:nvPr/>
        </p:nvSpPr>
        <p:spPr>
          <a:xfrm>
            <a:off x="6145531" y="6024462"/>
            <a:ext cx="2289999" cy="413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feld 18"/>
          <p:cNvSpPr txBox="1"/>
          <p:nvPr/>
        </p:nvSpPr>
        <p:spPr>
          <a:xfrm>
            <a:off x="775144" y="2469327"/>
            <a:ext cx="8021383"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a:solidFill>
                  <a:schemeClr val="bg1"/>
                </a:solidFill>
                <a:latin typeface="Arial" panose="020B0604020202020204" pitchFamily="34" charset="0"/>
              </a:rPr>
              <a:t>Hast du ALLE folgenden Punkte beachtet?</a:t>
            </a:r>
          </a:p>
        </p:txBody>
      </p:sp>
      <p:sp>
        <p:nvSpPr>
          <p:cNvPr id="20" name="Textfeld 19">
            <a:hlinkClick r:id="" action="ppaction://noaction"/>
          </p:cNvPr>
          <p:cNvSpPr txBox="1"/>
          <p:nvPr/>
        </p:nvSpPr>
        <p:spPr>
          <a:xfrm>
            <a:off x="775145" y="2882296"/>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de-DE" sz="1400" dirty="0">
                <a:sym typeface="Wingdings 2" panose="05020102010507070707" pitchFamily="18" charset="2"/>
              </a:rPr>
              <a:t></a:t>
            </a:r>
            <a:r>
              <a:rPr lang="de-DE" sz="1400" dirty="0"/>
              <a:t> Ich habe alle Materialien an meinem Arbeitsplatz: zum SCHUTZ von Hände und Augen, das Untersuchungsobjekt, einen passenden Behälter sowie notwendige Chemikalien</a:t>
            </a:r>
            <a:r>
              <a:rPr lang="de-DE" sz="1400" dirty="0" smtClean="0"/>
              <a:t>.(A3.1)</a:t>
            </a:r>
            <a:endParaRPr lang="de-DE" sz="1400" dirty="0">
              <a:solidFill>
                <a:schemeClr val="tx1"/>
              </a:solidFill>
              <a:latin typeface="Arial" panose="020B0604020202020204" pitchFamily="34" charset="0"/>
            </a:endParaRPr>
          </a:p>
        </p:txBody>
      </p:sp>
      <p:sp>
        <p:nvSpPr>
          <p:cNvPr id="38" name="Textfeld 37">
            <a:hlinkClick r:id="rId8" action="ppaction://hlinksldjump"/>
          </p:cNvPr>
          <p:cNvSpPr txBox="1"/>
          <p:nvPr/>
        </p:nvSpPr>
        <p:spPr>
          <a:xfrm>
            <a:off x="5664647" y="2869066"/>
            <a:ext cx="3131880" cy="756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Nein? Hier geht es weiter!</a:t>
            </a:r>
            <a:endParaRPr lang="de-DE" sz="2000" dirty="0">
              <a:solidFill>
                <a:schemeClr val="tx1"/>
              </a:solidFill>
              <a:latin typeface="Arial" panose="020B0604020202020204" pitchFamily="34" charset="0"/>
            </a:endParaRPr>
          </a:p>
        </p:txBody>
      </p:sp>
      <p:sp>
        <p:nvSpPr>
          <p:cNvPr id="30" name="Textfeld 29">
            <a:hlinkClick r:id="" action="ppaction://noaction"/>
          </p:cNvPr>
          <p:cNvSpPr txBox="1"/>
          <p:nvPr/>
        </p:nvSpPr>
        <p:spPr>
          <a:xfrm>
            <a:off x="775145" y="3631550"/>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Ich habe mein Experiment so geplant, das ich nur ein Untersuchungsobjekt brauche</a:t>
            </a:r>
            <a:r>
              <a:rPr lang="de-DE" sz="1400" dirty="0" smtClean="0"/>
              <a:t>. (A3.2)</a:t>
            </a:r>
            <a:endParaRPr lang="de-DE" sz="1400" dirty="0">
              <a:latin typeface="Cambria" panose="02040503050406030204" pitchFamily="18" charset="0"/>
              <a:ea typeface="MS Mincho"/>
              <a:cs typeface="Times New Roman" panose="02020603050405020304" pitchFamily="18" charset="0"/>
            </a:endParaRPr>
          </a:p>
        </p:txBody>
      </p:sp>
      <p:sp>
        <p:nvSpPr>
          <p:cNvPr id="31" name="Textfeld 30">
            <a:hlinkClick r:id="" action="ppaction://noaction"/>
          </p:cNvPr>
          <p:cNvSpPr txBox="1"/>
          <p:nvPr/>
        </p:nvSpPr>
        <p:spPr>
          <a:xfrm>
            <a:off x="783382" y="4328915"/>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Ich lasse andere Faktoren, die das Experiment beeinflussen können, heraus oder halte sie konstant</a:t>
            </a:r>
            <a:r>
              <a:rPr lang="de-DE" sz="1400" dirty="0" smtClean="0"/>
              <a:t>. (A3.3)</a:t>
            </a:r>
            <a:endParaRPr lang="de-DE" sz="1400" dirty="0">
              <a:latin typeface="Cambria" panose="02040503050406030204" pitchFamily="18" charset="0"/>
              <a:ea typeface="MS Mincho"/>
              <a:cs typeface="Times New Roman" panose="02020603050405020304" pitchFamily="18" charset="0"/>
            </a:endParaRPr>
          </a:p>
        </p:txBody>
      </p:sp>
      <p:sp>
        <p:nvSpPr>
          <p:cNvPr id="32" name="Textfeld 31">
            <a:hlinkClick r:id="" action="ppaction://noaction"/>
          </p:cNvPr>
          <p:cNvSpPr txBox="1"/>
          <p:nvPr/>
        </p:nvSpPr>
        <p:spPr>
          <a:xfrm>
            <a:off x="772991" y="5041688"/>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Ich habe mir die geplanten Arbeitsschritte und die Dauer des Experiments übersichtlich als Versuchsanleitung notiert</a:t>
            </a:r>
            <a:r>
              <a:rPr lang="de-DE" sz="1400" dirty="0" smtClean="0"/>
              <a:t>. (A3.4)</a:t>
            </a:r>
            <a:endParaRPr lang="de-DE" sz="1400" dirty="0">
              <a:latin typeface="Cambria" panose="02040503050406030204" pitchFamily="18" charset="0"/>
              <a:ea typeface="MS Mincho"/>
              <a:cs typeface="Times New Roman" panose="02020603050405020304" pitchFamily="18" charset="0"/>
            </a:endParaRPr>
          </a:p>
        </p:txBody>
      </p:sp>
      <p:sp>
        <p:nvSpPr>
          <p:cNvPr id="37" name="Textfeld 36">
            <a:hlinkClick r:id="" action="ppaction://noaction"/>
          </p:cNvPr>
          <p:cNvSpPr txBox="1"/>
          <p:nvPr/>
        </p:nvSpPr>
        <p:spPr>
          <a:xfrm>
            <a:off x="783382" y="5758697"/>
            <a:ext cx="4889502" cy="415498"/>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pPr>
            <a:r>
              <a:rPr lang="de-DE" sz="1400" dirty="0"/>
              <a:t>Ich habe ALLE vier Punkte (oberhalb) </a:t>
            </a:r>
            <a:r>
              <a:rPr lang="de-DE" sz="1400" dirty="0" smtClean="0"/>
              <a:t>erledigt. (A4)</a:t>
            </a:r>
            <a:endParaRPr lang="de-DE" sz="1400" dirty="0">
              <a:latin typeface="Cambria" panose="02040503050406030204" pitchFamily="18" charset="0"/>
              <a:ea typeface="MS Mincho"/>
              <a:cs typeface="Times New Roman" panose="02020603050405020304" pitchFamily="18" charset="0"/>
            </a:endParaRPr>
          </a:p>
        </p:txBody>
      </p:sp>
      <p:sp>
        <p:nvSpPr>
          <p:cNvPr id="40" name="Textfeld 39">
            <a:hlinkClick r:id="rId2" action="ppaction://hlinksldjump"/>
          </p:cNvPr>
          <p:cNvSpPr txBox="1"/>
          <p:nvPr/>
        </p:nvSpPr>
        <p:spPr>
          <a:xfrm>
            <a:off x="5671574" y="3613751"/>
            <a:ext cx="3131880" cy="756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Nein? Hier geht es weiter!</a:t>
            </a:r>
            <a:endParaRPr lang="de-DE" sz="2000" dirty="0">
              <a:solidFill>
                <a:schemeClr val="tx1"/>
              </a:solidFill>
              <a:latin typeface="Arial" panose="020B0604020202020204" pitchFamily="34" charset="0"/>
            </a:endParaRPr>
          </a:p>
        </p:txBody>
      </p:sp>
      <p:sp>
        <p:nvSpPr>
          <p:cNvPr id="41" name="Textfeld 40">
            <a:hlinkClick r:id="rId3" action="ppaction://hlinksldjump"/>
          </p:cNvPr>
          <p:cNvSpPr txBox="1"/>
          <p:nvPr/>
        </p:nvSpPr>
        <p:spPr>
          <a:xfrm>
            <a:off x="5668110" y="4327261"/>
            <a:ext cx="3131880" cy="756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Nein? Hier geht es weiter!</a:t>
            </a:r>
            <a:endParaRPr lang="de-DE" sz="2000" dirty="0">
              <a:solidFill>
                <a:schemeClr val="tx1"/>
              </a:solidFill>
              <a:latin typeface="Arial" panose="020B0604020202020204" pitchFamily="34" charset="0"/>
            </a:endParaRPr>
          </a:p>
        </p:txBody>
      </p:sp>
      <p:sp>
        <p:nvSpPr>
          <p:cNvPr id="42" name="Textfeld 41">
            <a:hlinkClick r:id="rId4" action="ppaction://hlinksldjump"/>
          </p:cNvPr>
          <p:cNvSpPr txBox="1"/>
          <p:nvPr/>
        </p:nvSpPr>
        <p:spPr>
          <a:xfrm>
            <a:off x="5664646" y="5019993"/>
            <a:ext cx="3131880" cy="756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Nein? Hier geht es weiter!</a:t>
            </a:r>
            <a:endParaRPr lang="de-DE" sz="2000" dirty="0">
              <a:solidFill>
                <a:schemeClr val="tx1"/>
              </a:solidFill>
              <a:latin typeface="Arial" panose="020B0604020202020204" pitchFamily="34" charset="0"/>
            </a:endParaRPr>
          </a:p>
        </p:txBody>
      </p:sp>
      <p:sp>
        <p:nvSpPr>
          <p:cNvPr id="43" name="Textfeld 42">
            <a:hlinkClick r:id="rId5" action="ppaction://hlinksldjump"/>
          </p:cNvPr>
          <p:cNvSpPr txBox="1"/>
          <p:nvPr/>
        </p:nvSpPr>
        <p:spPr>
          <a:xfrm>
            <a:off x="5660530" y="5766113"/>
            <a:ext cx="313188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Ja?</a:t>
            </a:r>
            <a:r>
              <a:rPr lang="de-DE" sz="2000" dirty="0" smtClean="0">
                <a:solidFill>
                  <a:schemeClr val="tx1"/>
                </a:solidFill>
                <a:latin typeface="Arial" panose="020B0604020202020204" pitchFamily="34" charset="0"/>
              </a:rPr>
              <a:t> Hier geht es weiter!</a:t>
            </a:r>
            <a:endParaRPr lang="de-DE" sz="2000" dirty="0">
              <a:solidFill>
                <a:schemeClr val="tx1"/>
              </a:solidFill>
              <a:latin typeface="Arial" panose="020B0604020202020204" pitchFamily="34" charset="0"/>
            </a:endParaRPr>
          </a:p>
        </p:txBody>
      </p:sp>
    </p:spTree>
    <p:extLst>
      <p:ext uri="{BB962C8B-B14F-4D97-AF65-F5344CB8AC3E}">
        <p14:creationId xmlns:p14="http://schemas.microsoft.com/office/powerpoint/2010/main" val="2211075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a:t/>
            </a:r>
            <a:br>
              <a:rPr lang="de-DE" sz="3200" dirty="0"/>
            </a:br>
            <a:r>
              <a:rPr lang="de-DE" sz="2400" b="1" dirty="0" smtClean="0"/>
              <a:t>Habe ich alles beachtet und meine Ergebnisse notiert?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a:t>Orientiere dich während der Durchführung des Experiments an deiner </a:t>
            </a:r>
            <a:r>
              <a:rPr lang="de-DE" sz="2000" u="sng" dirty="0"/>
              <a:t>zuvor erstellen</a:t>
            </a:r>
            <a:r>
              <a:rPr lang="de-DE" sz="2000" dirty="0"/>
              <a:t> Versuchsanleitung.  Da du zwei Versuchsansätze hast, musst du besonders auf die Unterschiede in der Durchführung achten!</a:t>
            </a:r>
          </a:p>
          <a:p>
            <a:pPr marL="0" indent="0">
              <a:buNone/>
            </a:pPr>
            <a:endParaRPr lang="de-DE" sz="2000" dirty="0"/>
          </a:p>
          <a:p>
            <a:pPr marL="0" indent="0">
              <a:buNone/>
            </a:pPr>
            <a:endParaRPr lang="de-DE" sz="2000" dirty="0"/>
          </a:p>
          <a:p>
            <a:pPr marL="0" indent="0">
              <a:lnSpc>
                <a:spcPct val="150000"/>
              </a:lnSpc>
              <a:buNone/>
            </a:pPr>
            <a:r>
              <a:rPr lang="de-DE" sz="2000" b="1" dirty="0"/>
              <a:t>Führe das Experiment durch. Vergesse nicht deine Beobachtungen während oder direkt nach der Durchführung aufzuschreiben!</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2511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2044</Words>
  <Application>Microsoft Office PowerPoint</Application>
  <PresentationFormat>Bildschirmpräsentation (4:3)</PresentationFormat>
  <Paragraphs>286</Paragraphs>
  <Slides>29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29</vt:i4>
      </vt:variant>
    </vt:vector>
  </HeadingPairs>
  <TitlesOfParts>
    <vt:vector size="37" baseType="lpstr">
      <vt:lpstr>MS Mincho</vt:lpstr>
      <vt:lpstr>Arial</vt:lpstr>
      <vt:lpstr>Calibri</vt:lpstr>
      <vt:lpstr>Calibri Light</vt:lpstr>
      <vt:lpstr>Cambria</vt:lpstr>
      <vt:lpstr>Times New Roman</vt:lpstr>
      <vt:lpstr>Wingdings 2</vt:lpstr>
      <vt:lpstr>Office Theme</vt:lpstr>
      <vt:lpstr>WEGWEISER Schritte zum Erfolg</vt:lpstr>
      <vt:lpstr>WEGWEISER Schritte zum Erfolg</vt:lpstr>
      <vt:lpstr>PHÄNOMEN Was ist das biologische Phänomen?</vt:lpstr>
      <vt:lpstr>Lösung</vt:lpstr>
      <vt:lpstr>EXPERIMENT Kann ich eine Hypothese formulieren?</vt:lpstr>
      <vt:lpstr>Lösung</vt:lpstr>
      <vt:lpstr>EXPERIMENT Was muss bei der Planung beachtet werden?</vt:lpstr>
      <vt:lpstr>Lösung</vt:lpstr>
      <vt:lpstr>EXPERIMENT Habe ich alles beachtet und meine Ergebnisse notiert?</vt:lpstr>
      <vt:lpstr>Lösung</vt:lpstr>
      <vt:lpstr>AUSWERTUNG Kann ich meine Hypothese bestätigen?</vt:lpstr>
      <vt:lpstr>Lösung</vt:lpstr>
      <vt:lpstr>AUSWERTUNG Welche Antworten liefert das Experiment?</vt:lpstr>
      <vt:lpstr>Lösung</vt:lpstr>
      <vt:lpstr>ZIEL </vt:lpstr>
      <vt:lpstr>Gut zu wissen</vt:lpstr>
      <vt:lpstr>Gut zu wissen</vt:lpstr>
      <vt:lpstr>Gut zu wissen</vt:lpstr>
      <vt:lpstr>Gut zu wissen</vt:lpstr>
      <vt:lpstr>Gut zu wissen</vt:lpstr>
      <vt:lpstr>Gut zu wissen</vt:lpstr>
      <vt:lpstr>Gut zu wissen</vt:lpstr>
      <vt:lpstr>Gut zu wissen</vt:lpstr>
      <vt:lpstr>Gut zu wissen</vt:lpstr>
      <vt:lpstr>Gut zu wissen</vt:lpstr>
      <vt:lpstr>Gut zu wissen</vt:lpstr>
      <vt:lpstr>Gut zu wissen</vt:lpstr>
      <vt:lpstr>Gut zu wissen</vt:lpstr>
      <vt:lpstr>Gut zu wissen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Raphael Hoffmann</dc:creator>
  <cp:lastModifiedBy>Hoffmann, Raphael</cp:lastModifiedBy>
  <cp:revision>42</cp:revision>
  <dcterms:created xsi:type="dcterms:W3CDTF">2015-08-13T18:09:18Z</dcterms:created>
  <dcterms:modified xsi:type="dcterms:W3CDTF">2016-08-30T10:49:55Z</dcterms:modified>
</cp:coreProperties>
</file>