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4" r:id="rId2"/>
    <p:sldId id="256" r:id="rId3"/>
    <p:sldId id="257" r:id="rId4"/>
    <p:sldId id="263" r:id="rId5"/>
    <p:sldId id="261" r:id="rId6"/>
    <p:sldId id="262" r:id="rId7"/>
    <p:sldId id="258" r:id="rId8"/>
    <p:sldId id="259" r:id="rId9"/>
    <p:sldId id="260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0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043394-1DC4-4BAD-9773-EB69F3AD39B2}" type="datetimeFigureOut">
              <a:rPr lang="fr-FR" smtClean="0"/>
              <a:t>09/07/2015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AE4E01-66E7-4F8C-A296-382EB9E272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0493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type='4' subtype='1'&gt;1&lt;/mode&gt;&lt;options&gt;4&lt;/options&gt;&lt;answer choice='2413' weight='0,0,0,0' tolerance='0'&gt;&lt;/answer&gt;&lt;points&gt;1&lt;/points&gt;&lt;time&gt;120&lt;/time&gt;&lt;difficulty&gt;1&lt;/difficulty&gt;&lt;hint&gt;&lt;/hint&gt;&lt;remark&gt;&lt;/remark&gt;&lt;/field&gt;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type='4' subtype='1'&gt;1&lt;/mode&gt;&lt;options&gt;4&lt;/options&gt;&lt;answer choice='2413' weight='0,0,0,0' tolerance='0'&gt;&lt;/answer&gt;&lt;points&gt;1&lt;/points&gt;&lt;time&gt;120&lt;/time&gt;&lt;difficulty&gt;1&lt;/difficulty&gt;&lt;hint&gt;&lt;/hint&gt;&lt;remark&gt;&lt;/remark&gt;&lt;/field&gt;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8464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type='2' subtype='1'&gt;1&lt;/mode&gt;&lt;options&gt;3&lt;/options&gt;&lt;answer choice='0010000000' weight='0,0,0' tolerance='0'&gt;&lt;/answer&gt;&lt;points&gt;1&lt;/points&gt;&lt;time&gt;120&lt;/time&gt;&lt;difficulty&gt;1&lt;/difficulty&gt;&lt;hint&gt;&lt;/hint&gt;&lt;remark&gt;&lt;/remark&gt;&lt;/field&gt;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type='2' subtype='1'&gt;1&lt;/mode&gt;&lt;options&gt;3&lt;/options&gt;&lt;answer choice='0010000000' weight='0,0,0' tolerance='0'&gt;&lt;/answer&gt;&lt;points&gt;1&lt;/points&gt;&lt;time&gt;120&lt;/time&gt;&lt;difficulty&gt;1&lt;/difficulty&gt;&lt;hint&gt;&lt;/hint&gt;&lt;remark&gt;&lt;/remark&gt;&lt;/field&gt;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2472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type='1' subtype='1'&gt;1&lt;/mode&gt;&lt;options&gt;3&lt;/options&gt;&lt;answer choice='0100000000' weight='0,0,0' tolerance='0'&gt;&lt;/answer&gt;&lt;points&gt;1&lt;/points&gt;&lt;time&gt;120&lt;/time&gt;&lt;difficulty&gt;1&lt;/difficulty&gt;&lt;hint&gt;&lt;/hint&gt;&lt;remark&gt;&lt;/remark&gt;&lt;/field&gt;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type='1' subtype='1'&gt;1&lt;/mode&gt;&lt;options&gt;3&lt;/options&gt;&lt;answer choice='0100000000' weight='0,0,0' tolerance='0'&gt;&lt;/answer&gt;&lt;points&gt;1&lt;/points&gt;&lt;time&gt;120&lt;/time&gt;&lt;difficulty&gt;1&lt;/difficulty&gt;&lt;hint&gt;&lt;/hint&gt;&lt;remark&gt;&lt;/remark&gt;&lt;/field&gt;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87043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type='1' subtype='1'&gt;1&lt;/mode&gt;&lt;options&gt;3&lt;/options&gt;&lt;answer choice='0100000000' weight='0,0,0' tolerance='0'&gt;&lt;/answer&gt;&lt;points&gt;1&lt;/points&gt;&lt;time&gt;120&lt;/time&gt;&lt;difficulty&gt;1&lt;/difficulty&gt;&lt;hint&gt;&lt;/hint&gt;&lt;remark&gt;&lt;/remark&gt;&lt;/field&gt;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type='1' subtype='1'&gt;1&lt;/mode&gt;&lt;options&gt;3&lt;/options&gt;&lt;answer choice='0100000000' weight='0,0,0' tolerance='0'&gt;&lt;/answer&gt;&lt;points&gt;1&lt;/points&gt;&lt;time&gt;120&lt;/time&gt;&lt;difficulty&gt;1&lt;/difficulty&gt;&lt;hint&gt;&lt;/hint&gt;&lt;remark&gt;&lt;/remark&gt;&lt;/field&gt;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99762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type='1' subtype='1'&gt;1&lt;/mode&gt;&lt;options&gt;3&lt;/options&gt;&lt;answer choice='1000000000' weight='0,0,0' tolerance='0'&gt;&lt;/answer&gt;&lt;points&gt;1&lt;/points&gt;&lt;time&gt;300&lt;/time&gt;&lt;difficulty&gt;1&lt;/difficulty&gt;&lt;hint&gt;&lt;/hint&gt;&lt;remark&gt;&lt;/remark&gt;&lt;/field&gt;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type='1' subtype='1'&gt;1&lt;/mode&gt;&lt;options&gt;3&lt;/options&gt;&lt;answer choice='1000000000' weight='0,0,0' tolerance='0'&gt;&lt;/answer&gt;&lt;points&gt;1&lt;/points&gt;&lt;time&gt;300&lt;/time&gt;&lt;difficulty&gt;1&lt;/difficulty&gt;&lt;hint&gt;&lt;/hint&gt;&lt;remark&gt;&lt;/remark&gt;&lt;/field&gt;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7238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type='1' subtype='1'&gt;1&lt;/mode&gt;&lt;options&gt;3&lt;/options&gt;&lt;answer choice='0100000000' weight='0,0,0' tolerance='0'&gt;&lt;/answer&gt;&lt;points&gt;1&lt;/points&gt;&lt;time&gt;120&lt;/time&gt;&lt;difficulty&gt;1&lt;/difficulty&gt;&lt;hint&gt;&lt;/hint&gt;&lt;remark&gt;&lt;/remark&gt;&lt;/field&gt;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type='1' subtype='1'&gt;1&lt;/mode&gt;&lt;options&gt;3&lt;/options&gt;&lt;answer choice='0100000000' weight='0,0,0' tolerance='0'&gt;&lt;/answer&gt;&lt;points&gt;1&lt;/points&gt;&lt;time&gt;120&lt;/time&gt;&lt;difficulty&gt;1&lt;/difficulty&gt;&lt;hint&gt;&lt;/hint&gt;&lt;remark&gt;&lt;/remark&gt;&lt;/field&gt;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09899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type='1' subtype='1'&gt;1&lt;/mode&gt;&lt;options&gt;4&lt;/options&gt;&lt;answer choice='0010000000' weight='0,0,0,0' tolerance='0'&gt;&lt;/answer&gt;&lt;points&gt;1&lt;/points&gt;&lt;time&gt;120&lt;/time&gt;&lt;difficulty&gt;1&lt;/difficulty&gt;&lt;hint&gt;&lt;/hint&gt;&lt;remark&gt;&lt;/remark&gt;&lt;/field&gt;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 &lt;field&gt;&lt;classify&gt;1&lt;/classify&gt;&lt;mode type='1' subtype='1'&gt;1&lt;/mode&gt;&lt;options&gt;4&lt;/options&gt;&lt;answer choice='0010000000' weight='0,0,0,0' tolerance='0'&gt;&lt;/answer&gt;&lt;points&gt;1&lt;/points&gt;&lt;time&gt;120&lt;/time&gt;&lt;difficulty&gt;1&lt;/difficulty&gt;&lt;hint&gt;&lt;/hint&gt;&lt;remark&gt;&lt;/remark&gt;&lt;/field&gt;</a:t>
            </a:r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9298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 &lt;field&gt;&lt;classify&gt;1&lt;/classify&gt;&lt;mode type='1' subtype='1'&gt;1&lt;/mode&gt;&lt;options&gt;4&lt;/options&gt;&lt;answer choice='0010000000' weight='0,0,0,0' tolerance='0'&gt;&lt;/answer&gt;&lt;points&gt;1&lt;/points&gt;&lt;time&gt;120&lt;/time&gt;&lt;difficulty&gt;1&lt;/difficulty&gt;&lt;hint&gt;&lt;/hint&gt;&lt;remark&gt;&lt;/remark&gt;&lt;/field&gt;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 &lt;field&gt;&lt;classify&gt;1&lt;/classify&gt;&lt;mode type='1' subtype='1'&gt;1&lt;/mode&gt;&lt;options&gt;4&lt;/options&gt;&lt;answer choice='0010000000' weight='0,0,0,0' tolerance='0'&gt;&lt;/answer&gt;&lt;points&gt;1&lt;/points&gt;&lt;time&gt;120&lt;/time&gt;&lt;difficulty&gt;1&lt;/difficulty&gt;&lt;hint&gt;&lt;/hint&gt;&lt;remark&gt;&lt;/remark&gt;&lt;/field&gt;</a:t>
            </a:r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506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DCCE-5012-4CCD-B227-1F169B8BFCB7}" type="datetimeFigureOut">
              <a:rPr lang="fr-FR" smtClean="0"/>
              <a:t>09/07/2015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ACCA-29CF-4A2D-9295-862E17DB3C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0976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DCCE-5012-4CCD-B227-1F169B8BFCB7}" type="datetimeFigureOut">
              <a:rPr lang="fr-FR" smtClean="0"/>
              <a:t>09/07/2015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ACCA-29CF-4A2D-9295-862E17DB3C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7508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DCCE-5012-4CCD-B227-1F169B8BFCB7}" type="datetimeFigureOut">
              <a:rPr lang="fr-FR" smtClean="0"/>
              <a:t>09/07/2015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ACCA-29CF-4A2D-9295-862E17DB3C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4524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DCCE-5012-4CCD-B227-1F169B8BFCB7}" type="datetimeFigureOut">
              <a:rPr lang="fr-FR" smtClean="0"/>
              <a:t>09/07/2015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ACCA-29CF-4A2D-9295-862E17DB3C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5785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DCCE-5012-4CCD-B227-1F169B8BFCB7}" type="datetimeFigureOut">
              <a:rPr lang="fr-FR" smtClean="0"/>
              <a:t>09/07/2015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ACCA-29CF-4A2D-9295-862E17DB3C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5203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DCCE-5012-4CCD-B227-1F169B8BFCB7}" type="datetimeFigureOut">
              <a:rPr lang="fr-FR" smtClean="0"/>
              <a:t>09/07/2015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ACCA-29CF-4A2D-9295-862E17DB3C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7285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DCCE-5012-4CCD-B227-1F169B8BFCB7}" type="datetimeFigureOut">
              <a:rPr lang="fr-FR" smtClean="0"/>
              <a:t>09/07/2015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ACCA-29CF-4A2D-9295-862E17DB3C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4182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DCCE-5012-4CCD-B227-1F169B8BFCB7}" type="datetimeFigureOut">
              <a:rPr lang="fr-FR" smtClean="0"/>
              <a:t>09/07/2015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ACCA-29CF-4A2D-9295-862E17DB3C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1204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DCCE-5012-4CCD-B227-1F169B8BFCB7}" type="datetimeFigureOut">
              <a:rPr lang="fr-FR" smtClean="0"/>
              <a:t>09/07/2015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ACCA-29CF-4A2D-9295-862E17DB3C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0297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DCCE-5012-4CCD-B227-1F169B8BFCB7}" type="datetimeFigureOut">
              <a:rPr lang="fr-FR" smtClean="0"/>
              <a:t>09/07/2015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ACCA-29CF-4A2D-9295-862E17DB3C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2542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DCCE-5012-4CCD-B227-1F169B8BFCB7}" type="datetimeFigureOut">
              <a:rPr lang="fr-FR" smtClean="0"/>
              <a:t>09/07/2015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8ACCA-29CF-4A2D-9295-862E17DB3C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2491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DDCCE-5012-4CCD-B227-1F169B8BFCB7}" type="datetimeFigureOut">
              <a:rPr lang="fr-FR" smtClean="0"/>
              <a:t>09/07/2015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8ACCA-29CF-4A2D-9295-862E17DB3C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8459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2341" y="2515200"/>
            <a:ext cx="10515600" cy="1325563"/>
          </a:xfrm>
        </p:spPr>
        <p:txBody>
          <a:bodyPr/>
          <a:lstStyle/>
          <a:p>
            <a:pPr algn="ctr"/>
            <a:r>
              <a:rPr lang="fr-FR" dirty="0" smtClean="0"/>
              <a:t>Evaluation formative</a:t>
            </a:r>
            <a:br>
              <a:rPr lang="fr-FR" dirty="0" smtClean="0"/>
            </a:br>
            <a:r>
              <a:rPr lang="fr-FR" smtClean="0"/>
              <a:t>QCM 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7625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62" y="237702"/>
            <a:ext cx="12192000" cy="2129588"/>
          </a:xfrm>
        </p:spPr>
        <p:txBody>
          <a:bodyPr>
            <a:normAutofit/>
          </a:bodyPr>
          <a:lstStyle/>
          <a:p>
            <a:pPr algn="l"/>
            <a:r>
              <a:rPr lang="fr-FR" sz="5400" dirty="0" smtClean="0"/>
              <a:t>1) Classe de </a:t>
            </a:r>
            <a:r>
              <a:rPr lang="fr-FR" sz="5400" u="sng" dirty="0" smtClean="0"/>
              <a:t>la plus petite </a:t>
            </a:r>
            <a:r>
              <a:rPr lang="fr-FR" sz="5400" dirty="0" smtClean="0"/>
              <a:t>à </a:t>
            </a:r>
            <a:r>
              <a:rPr lang="fr-FR" sz="5400" u="sng" dirty="0" smtClean="0"/>
              <a:t>la plus grande </a:t>
            </a:r>
            <a:r>
              <a:rPr lang="fr-FR" sz="5400" dirty="0" smtClean="0"/>
              <a:t>les unités de longueurs suivantes. </a:t>
            </a:r>
            <a:endParaRPr lang="fr-FR" sz="5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53454" y="3031958"/>
            <a:ext cx="10828421" cy="2983831"/>
          </a:xfrm>
        </p:spPr>
        <p:txBody>
          <a:bodyPr>
            <a:noAutofit/>
          </a:bodyPr>
          <a:lstStyle/>
          <a:p>
            <a:pPr marL="457200" indent="-457200" algn="l">
              <a:buAutoNum type="arabicParenBoth"/>
            </a:pPr>
            <a:r>
              <a:rPr lang="fr-FR" sz="4800" dirty="0" smtClean="0">
                <a:latin typeface="+mj-lt"/>
              </a:rPr>
              <a:t>   un centimètre</a:t>
            </a:r>
          </a:p>
          <a:p>
            <a:pPr marL="457200" indent="-457200" algn="l">
              <a:buAutoNum type="arabicParenBoth"/>
            </a:pPr>
            <a:r>
              <a:rPr lang="fr-FR" sz="4800" dirty="0" smtClean="0">
                <a:latin typeface="+mj-lt"/>
              </a:rPr>
              <a:t>   un  micromètre</a:t>
            </a:r>
          </a:p>
          <a:p>
            <a:pPr marL="457200" indent="-457200" algn="l">
              <a:buAutoNum type="arabicParenBoth"/>
            </a:pPr>
            <a:r>
              <a:rPr lang="fr-FR" sz="4800" dirty="0" smtClean="0">
                <a:latin typeface="+mj-lt"/>
              </a:rPr>
              <a:t>   un mètre</a:t>
            </a:r>
          </a:p>
          <a:p>
            <a:pPr marL="457200" indent="-457200" algn="l">
              <a:buAutoNum type="arabicParenBoth"/>
            </a:pPr>
            <a:r>
              <a:rPr lang="fr-FR" sz="4800" dirty="0">
                <a:latin typeface="+mj-lt"/>
              </a:rPr>
              <a:t> </a:t>
            </a:r>
            <a:r>
              <a:rPr lang="fr-FR" sz="4800" dirty="0" smtClean="0">
                <a:latin typeface="+mj-lt"/>
              </a:rPr>
              <a:t>  un millimètre</a:t>
            </a:r>
            <a:endParaRPr lang="fr-FR" sz="4800" dirty="0">
              <a:latin typeface="+mj-lt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8001000" y="4200222"/>
            <a:ext cx="37418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rgbClr val="FF0000"/>
                </a:solidFill>
              </a:rPr>
              <a:t>Enregistre dans l’ordre les 4 numéros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755455" y="2274800"/>
            <a:ext cx="5326026" cy="523220"/>
          </a:xfrm>
          <a:prstGeom prst="rect">
            <a:avLst/>
          </a:prstGeom>
          <a:noFill/>
          <a:scene3d>
            <a:camera prst="orthographicFront">
              <a:rot lat="0" lon="0" rev="21299999"/>
            </a:camera>
            <a:lightRig rig="threePt" dir="t"/>
          </a:scene3d>
        </p:spPr>
        <p:txBody>
          <a:bodyPr wrap="square" rtlCol="0">
            <a:spAutoFit/>
            <a:scene3d>
              <a:camera prst="orthographicFront">
                <a:rot lat="0" lon="21299999" rev="0"/>
              </a:camera>
              <a:lightRig rig="threePt" dir="t"/>
            </a:scene3d>
            <a:flatTx/>
          </a:bodyPr>
          <a:lstStyle/>
          <a:p>
            <a:pPr algn="ctr"/>
            <a:r>
              <a:rPr lang="fr-FR" sz="2800" b="1" dirty="0" smtClean="0">
                <a:solidFill>
                  <a:srgbClr val="FFFF00"/>
                </a:solidFill>
              </a:rPr>
              <a:t>Utilise d’abord un brouillon !!!</a:t>
            </a:r>
            <a:endParaRPr lang="fr-FR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793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3.33333E-6 L -0.18294 0.04005 C -0.16901 0.04908 -0.14804 0.05394 -0.12604 0.05394 C -0.10104 0.05394 -0.08099 0.04908 -0.06705 0.04005 L -3.125E-6 -3.33333E-6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490255"/>
            <a:ext cx="12191999" cy="1764464"/>
          </a:xfrm>
        </p:spPr>
        <p:txBody>
          <a:bodyPr>
            <a:noAutofit/>
          </a:bodyPr>
          <a:lstStyle/>
          <a:p>
            <a:r>
              <a:rPr lang="fr-FR" sz="5400" dirty="0" smtClean="0"/>
              <a:t>2) Le diamètre réel d’un ovule est environ… </a:t>
            </a:r>
            <a:endParaRPr lang="fr-FR" sz="5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3019927"/>
            <a:ext cx="12192000" cy="2923674"/>
          </a:xfrm>
        </p:spPr>
        <p:txBody>
          <a:bodyPr>
            <a:normAutofit/>
          </a:bodyPr>
          <a:lstStyle/>
          <a:p>
            <a:pPr marL="914400" indent="-914400">
              <a:buAutoNum type="arabicParenBoth"/>
            </a:pPr>
            <a:r>
              <a:rPr lang="fr-FR" sz="5400" dirty="0" smtClean="0"/>
              <a:t>Entre 1 centimètre et 1 millimètre</a:t>
            </a:r>
          </a:p>
          <a:p>
            <a:pPr marL="914400" lvl="0" indent="-914400">
              <a:buFont typeface="Arial" panose="020B0604020202020204" pitchFamily="34" charset="0"/>
              <a:buAutoNum type="arabicParenBoth"/>
            </a:pPr>
            <a:r>
              <a:rPr lang="fr-FR" sz="5400" dirty="0" smtClean="0">
                <a:solidFill>
                  <a:prstClr val="black"/>
                </a:solidFill>
              </a:rPr>
              <a:t>Entre 1 millimètre et 1 micromètre</a:t>
            </a:r>
            <a:endParaRPr lang="fr-FR" sz="5400" dirty="0">
              <a:solidFill>
                <a:prstClr val="black"/>
              </a:solidFill>
            </a:endParaRPr>
          </a:p>
          <a:p>
            <a:pPr marL="914400" lvl="0" indent="-914400">
              <a:buFont typeface="Arial" panose="020B0604020202020204" pitchFamily="34" charset="0"/>
              <a:buAutoNum type="arabicParenBoth"/>
            </a:pPr>
            <a:r>
              <a:rPr lang="fr-FR" sz="5400" dirty="0" smtClean="0">
                <a:solidFill>
                  <a:prstClr val="black"/>
                </a:solidFill>
              </a:rPr>
              <a:t>Moins d’1 micromètre.</a:t>
            </a:r>
            <a:endParaRPr lang="fr-FR" sz="5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2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/>
          <a:srcRect l="16463" t="38652" r="72440" b="50000"/>
          <a:stretch/>
        </p:blipFill>
        <p:spPr>
          <a:xfrm>
            <a:off x="8530390" y="1298672"/>
            <a:ext cx="1443790" cy="83017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801858"/>
            <a:ext cx="12320337" cy="2009274"/>
          </a:xfrm>
        </p:spPr>
        <p:txBody>
          <a:bodyPr>
            <a:normAutofit fontScale="90000"/>
          </a:bodyPr>
          <a:lstStyle/>
          <a:p>
            <a:r>
              <a:rPr lang="fr-FR" sz="5400" b="1" dirty="0" smtClean="0"/>
              <a:t>3) Regarde la zone en jaune.</a:t>
            </a:r>
            <a:br>
              <a:rPr lang="fr-FR" sz="5400" b="1" dirty="0" smtClean="0"/>
            </a:br>
            <a:r>
              <a:rPr lang="fr-FR" sz="5400" b="1" dirty="0" smtClean="0"/>
              <a:t>Le segment            sert à …</a:t>
            </a:r>
            <a:br>
              <a:rPr lang="fr-FR" sz="5400" b="1" dirty="0" smtClean="0"/>
            </a:br>
            <a:r>
              <a:rPr lang="fr-FR" sz="5400" b="1" dirty="0" smtClean="0"/>
              <a:t> </a:t>
            </a:r>
            <a:endParaRPr lang="fr-FR" sz="5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5914" y="2943480"/>
            <a:ext cx="12107779" cy="4250323"/>
          </a:xfrm>
        </p:spPr>
        <p:txBody>
          <a:bodyPr>
            <a:normAutofit/>
          </a:bodyPr>
          <a:lstStyle/>
          <a:p>
            <a:pPr lvl="0"/>
            <a:r>
              <a:rPr lang="fr-FR" sz="4800" dirty="0" smtClean="0">
                <a:latin typeface="+mj-lt"/>
              </a:rPr>
              <a:t>(1) souligner la longueur </a:t>
            </a:r>
            <a:r>
              <a:rPr lang="fr-FR" sz="4800" dirty="0" smtClean="0"/>
              <a:t>50µm</a:t>
            </a:r>
            <a:r>
              <a:rPr lang="fr-FR" sz="4800" dirty="0">
                <a:latin typeface="+mj-lt"/>
              </a:rPr>
              <a:t> </a:t>
            </a:r>
            <a:r>
              <a:rPr lang="fr-FR" sz="4800" dirty="0" smtClean="0">
                <a:latin typeface="+mj-lt"/>
              </a:rPr>
              <a:t>qui est importante</a:t>
            </a:r>
          </a:p>
          <a:p>
            <a:pPr marL="0" indent="0">
              <a:buNone/>
            </a:pPr>
            <a:endParaRPr lang="fr-FR" sz="800" dirty="0" smtClean="0">
              <a:latin typeface="+mj-lt"/>
            </a:endParaRPr>
          </a:p>
          <a:p>
            <a:r>
              <a:rPr lang="fr-FR" sz="4800" dirty="0" smtClean="0">
                <a:latin typeface="+mj-lt"/>
              </a:rPr>
              <a:t>(2) visualiser la longueur réelle de 1cm.</a:t>
            </a:r>
          </a:p>
          <a:p>
            <a:endParaRPr lang="fr-FR" sz="800" dirty="0">
              <a:latin typeface="+mj-lt"/>
            </a:endParaRPr>
          </a:p>
          <a:p>
            <a:pPr lvl="0"/>
            <a:r>
              <a:rPr lang="fr-FR" sz="4800" dirty="0" smtClean="0">
                <a:latin typeface="+mj-lt"/>
              </a:rPr>
              <a:t>(3) </a:t>
            </a:r>
            <a:r>
              <a:rPr lang="fr-FR" sz="4800" dirty="0" smtClean="0">
                <a:solidFill>
                  <a:prstClr val="black"/>
                </a:solidFill>
                <a:latin typeface="Calibri Light" panose="020F0302020204030204"/>
              </a:rPr>
              <a:t>rien.</a:t>
            </a:r>
            <a:endParaRPr lang="fr-FR" sz="4800" dirty="0">
              <a:solidFill>
                <a:prstClr val="black"/>
              </a:solidFill>
              <a:latin typeface="Calibri Light" panose="020F0302020204030204"/>
            </a:endParaRPr>
          </a:p>
          <a:p>
            <a:endParaRPr lang="fr-FR" sz="4800" dirty="0">
              <a:latin typeface="+mj-lt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8253664" y="1070071"/>
            <a:ext cx="1937084" cy="1287379"/>
          </a:xfrm>
          <a:prstGeom prst="ellipse">
            <a:avLst/>
          </a:prstGeom>
          <a:solidFill>
            <a:srgbClr val="FFFF00">
              <a:alpha val="30000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Connecteur droit avec flèche 7"/>
          <p:cNvCxnSpPr/>
          <p:nvPr/>
        </p:nvCxnSpPr>
        <p:spPr>
          <a:xfrm>
            <a:off x="6894096" y="1298672"/>
            <a:ext cx="1419726" cy="415090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3023937" y="1708238"/>
            <a:ext cx="0" cy="26469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4249936" y="1708238"/>
            <a:ext cx="0" cy="26469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3023937" y="1840586"/>
            <a:ext cx="121519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848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/>
          <a:srcRect l="16463" t="38652" r="72440" b="50000"/>
          <a:stretch/>
        </p:blipFill>
        <p:spPr>
          <a:xfrm>
            <a:off x="8552339" y="1310518"/>
            <a:ext cx="1443790" cy="83017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068" y="813704"/>
            <a:ext cx="12320337" cy="2009274"/>
          </a:xfrm>
        </p:spPr>
        <p:txBody>
          <a:bodyPr>
            <a:normAutofit fontScale="90000"/>
          </a:bodyPr>
          <a:lstStyle/>
          <a:p>
            <a:r>
              <a:rPr lang="fr-FR" sz="5400" b="1" dirty="0" smtClean="0"/>
              <a:t>5) Regarde la zone en jaune.</a:t>
            </a:r>
            <a:br>
              <a:rPr lang="fr-FR" sz="5400" b="1" dirty="0" smtClean="0"/>
            </a:br>
            <a:r>
              <a:rPr lang="fr-FR" sz="5400" b="1" dirty="0" smtClean="0"/>
              <a:t>L’échelle  correspond …</a:t>
            </a:r>
            <a:br>
              <a:rPr lang="fr-FR" sz="5400" b="1" dirty="0" smtClean="0"/>
            </a:br>
            <a:r>
              <a:rPr lang="fr-FR" sz="5400" b="1" dirty="0" smtClean="0"/>
              <a:t> </a:t>
            </a:r>
            <a:endParaRPr lang="fr-FR" sz="5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2184" y="3260126"/>
            <a:ext cx="12107779" cy="4250323"/>
          </a:xfrm>
        </p:spPr>
        <p:txBody>
          <a:bodyPr>
            <a:normAutofit/>
          </a:bodyPr>
          <a:lstStyle/>
          <a:p>
            <a:r>
              <a:rPr lang="fr-FR" sz="4800" dirty="0" smtClean="0">
                <a:latin typeface="+mj-lt"/>
              </a:rPr>
              <a:t>(1) à la longueur </a:t>
            </a:r>
            <a:r>
              <a:rPr lang="fr-FR" sz="4800" b="1" dirty="0" smtClean="0">
                <a:latin typeface="+mj-lt"/>
              </a:rPr>
              <a:t>50µm.</a:t>
            </a:r>
            <a:endParaRPr lang="fr-FR" sz="4800" dirty="0" smtClean="0">
              <a:latin typeface="+mj-lt"/>
            </a:endParaRPr>
          </a:p>
          <a:p>
            <a:pPr marL="0" indent="0">
              <a:buNone/>
            </a:pPr>
            <a:endParaRPr lang="fr-FR" sz="800" dirty="0" smtClean="0">
              <a:latin typeface="+mj-lt"/>
            </a:endParaRPr>
          </a:p>
          <a:p>
            <a:r>
              <a:rPr lang="fr-FR" sz="4800" dirty="0" smtClean="0">
                <a:latin typeface="+mj-lt"/>
              </a:rPr>
              <a:t>(2) </a:t>
            </a:r>
            <a:r>
              <a:rPr lang="fr-FR" sz="4800" b="1" dirty="0" smtClean="0">
                <a:latin typeface="+mj-lt"/>
              </a:rPr>
              <a:t>au segment</a:t>
            </a:r>
          </a:p>
          <a:p>
            <a:endParaRPr lang="fr-FR" sz="800" dirty="0">
              <a:latin typeface="+mj-lt"/>
            </a:endParaRPr>
          </a:p>
          <a:p>
            <a:pPr lvl="0"/>
            <a:r>
              <a:rPr lang="fr-FR" sz="4800" dirty="0" smtClean="0">
                <a:latin typeface="+mj-lt"/>
              </a:rPr>
              <a:t>(3) </a:t>
            </a:r>
            <a:r>
              <a:rPr lang="fr-FR" sz="4800" b="1" dirty="0" smtClean="0">
                <a:solidFill>
                  <a:prstClr val="black"/>
                </a:solidFill>
                <a:latin typeface="Calibri Light" panose="020F0302020204030204"/>
              </a:rPr>
              <a:t>au deux ensemble </a:t>
            </a:r>
            <a:r>
              <a:rPr lang="fr-FR" sz="4800" b="1" dirty="0" smtClean="0"/>
              <a:t>50µm</a:t>
            </a:r>
            <a:endParaRPr lang="fr-FR" sz="4800" dirty="0">
              <a:solidFill>
                <a:prstClr val="black"/>
              </a:solidFill>
              <a:latin typeface="Calibri Light" panose="020F0302020204030204"/>
            </a:endParaRPr>
          </a:p>
          <a:p>
            <a:endParaRPr lang="fr-FR" sz="4800" dirty="0">
              <a:latin typeface="+mj-lt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8230495" y="1110484"/>
            <a:ext cx="1937084" cy="1287379"/>
          </a:xfrm>
          <a:prstGeom prst="ellipse">
            <a:avLst/>
          </a:prstGeom>
          <a:solidFill>
            <a:srgbClr val="FFFF00">
              <a:alpha val="30000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Connecteur droit avec flèche 7"/>
          <p:cNvCxnSpPr/>
          <p:nvPr/>
        </p:nvCxnSpPr>
        <p:spPr>
          <a:xfrm>
            <a:off x="6961164" y="1310518"/>
            <a:ext cx="1419726" cy="415090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6227237" y="6047442"/>
            <a:ext cx="121519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4639811" y="4527452"/>
            <a:ext cx="0" cy="26469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5864453" y="4532018"/>
            <a:ext cx="0" cy="26469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4635060" y="4659800"/>
            <a:ext cx="121519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6227237" y="5900534"/>
            <a:ext cx="0" cy="26469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7442427" y="5914601"/>
            <a:ext cx="0" cy="26469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279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886265"/>
            <a:ext cx="12320337" cy="2009274"/>
          </a:xfrm>
        </p:spPr>
        <p:txBody>
          <a:bodyPr>
            <a:normAutofit/>
          </a:bodyPr>
          <a:lstStyle/>
          <a:p>
            <a:r>
              <a:rPr lang="fr-FR" sz="5400" b="1" dirty="0" smtClean="0"/>
              <a:t>6) A quoi sert une échelle sur une photographie ?</a:t>
            </a:r>
            <a:endParaRPr lang="fr-FR" sz="5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6277" y="3458246"/>
            <a:ext cx="12107779" cy="42503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4800" b="1" dirty="0" smtClean="0">
                <a:latin typeface="+mj-lt"/>
              </a:rPr>
              <a:t>	Vous avez 5minutes pour répondre à cette question sur une feuille de brouillon</a:t>
            </a:r>
          </a:p>
          <a:p>
            <a:pPr marL="0" indent="0">
              <a:buNone/>
            </a:pPr>
            <a:endParaRPr lang="fr-FR" sz="800" dirty="0" smtClean="0">
              <a:latin typeface="+mj-lt"/>
            </a:endParaRPr>
          </a:p>
          <a:p>
            <a:pPr marL="0" indent="0">
              <a:buNone/>
            </a:pPr>
            <a:r>
              <a:rPr lang="fr-FR" sz="4800" dirty="0" smtClean="0">
                <a:latin typeface="+mj-lt"/>
              </a:rPr>
              <a:t>Quand vous avez terminé, tapez sur « 1 ».</a:t>
            </a:r>
            <a:endParaRPr lang="fr-FR" sz="4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8465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3"/>
          <a:srcRect l="16463" t="38652" r="72440" b="50000"/>
          <a:stretch/>
        </p:blipFill>
        <p:spPr>
          <a:xfrm>
            <a:off x="8692816" y="951007"/>
            <a:ext cx="1443790" cy="83017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221" y="496814"/>
            <a:ext cx="12320337" cy="2009274"/>
          </a:xfrm>
        </p:spPr>
        <p:txBody>
          <a:bodyPr>
            <a:normAutofit/>
          </a:bodyPr>
          <a:lstStyle/>
          <a:p>
            <a:r>
              <a:rPr lang="fr-FR" sz="5400" b="1" dirty="0" smtClean="0"/>
              <a:t>7) Que veut dire l’échelle</a:t>
            </a:r>
            <a:br>
              <a:rPr lang="fr-FR" sz="5400" b="1" dirty="0" smtClean="0"/>
            </a:br>
            <a:r>
              <a:rPr lang="fr-FR" sz="5400" b="1" dirty="0" smtClean="0"/>
              <a:t>mise sur la photographie ? </a:t>
            </a:r>
            <a:endParaRPr lang="fr-FR" sz="5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0499" y="2607677"/>
            <a:ext cx="12107779" cy="4250323"/>
          </a:xfrm>
        </p:spPr>
        <p:txBody>
          <a:bodyPr>
            <a:normAutofit fontScale="92500" lnSpcReduction="10000"/>
          </a:bodyPr>
          <a:lstStyle/>
          <a:p>
            <a:r>
              <a:rPr lang="fr-FR" sz="4800" dirty="0" smtClean="0">
                <a:latin typeface="+mj-lt"/>
              </a:rPr>
              <a:t>(1) la longueur de 1cm </a:t>
            </a:r>
            <a:r>
              <a:rPr lang="fr-FR" sz="4800" dirty="0">
                <a:latin typeface="+mj-lt"/>
              </a:rPr>
              <a:t>dans </a:t>
            </a:r>
            <a:r>
              <a:rPr lang="fr-FR" sz="4800" dirty="0" smtClean="0">
                <a:latin typeface="+mj-lt"/>
              </a:rPr>
              <a:t>la réalité correspond à la longueur de </a:t>
            </a:r>
            <a:r>
              <a:rPr lang="fr-FR" sz="4800" dirty="0" smtClean="0"/>
              <a:t>50</a:t>
            </a:r>
            <a:r>
              <a:rPr lang="fr-FR" sz="4800" dirty="0" smtClean="0">
                <a:solidFill>
                  <a:prstClr val="black"/>
                </a:solidFill>
                <a:latin typeface="Calibri Light" panose="020F0302020204030204"/>
              </a:rPr>
              <a:t>µ</a:t>
            </a:r>
            <a:r>
              <a:rPr lang="fr-FR" sz="4800" dirty="0" smtClean="0"/>
              <a:t>m sur</a:t>
            </a:r>
            <a:r>
              <a:rPr lang="fr-FR" sz="4800" dirty="0" smtClean="0">
                <a:latin typeface="+mj-lt"/>
              </a:rPr>
              <a:t> la photographie.</a:t>
            </a:r>
          </a:p>
          <a:p>
            <a:pPr marL="0" indent="0">
              <a:buNone/>
            </a:pPr>
            <a:endParaRPr lang="fr-FR" sz="800" dirty="0" smtClean="0">
              <a:latin typeface="+mj-lt"/>
            </a:endParaRPr>
          </a:p>
          <a:p>
            <a:r>
              <a:rPr lang="fr-FR" sz="4800" dirty="0" smtClean="0">
                <a:latin typeface="+mj-lt"/>
              </a:rPr>
              <a:t>(2) la longueur de 1cm </a:t>
            </a:r>
            <a:r>
              <a:rPr lang="fr-FR" sz="4800" dirty="0">
                <a:latin typeface="+mj-lt"/>
              </a:rPr>
              <a:t>sur la photographie correspond </a:t>
            </a:r>
            <a:r>
              <a:rPr lang="fr-FR" sz="4800" dirty="0" smtClean="0">
                <a:latin typeface="+mj-lt"/>
              </a:rPr>
              <a:t>à la longueur de 50</a:t>
            </a:r>
            <a:r>
              <a:rPr lang="fr-FR" sz="4800" dirty="0" smtClean="0">
                <a:solidFill>
                  <a:prstClr val="black"/>
                </a:solidFill>
                <a:latin typeface="Calibri Light" panose="020F0302020204030204"/>
              </a:rPr>
              <a:t>µ</a:t>
            </a:r>
            <a:r>
              <a:rPr lang="fr-FR" sz="4800" dirty="0" smtClean="0">
                <a:latin typeface="+mj-lt"/>
              </a:rPr>
              <a:t>m dans la réalité.</a:t>
            </a:r>
          </a:p>
          <a:p>
            <a:endParaRPr lang="fr-FR" sz="800" dirty="0">
              <a:latin typeface="+mj-lt"/>
            </a:endParaRPr>
          </a:p>
          <a:p>
            <a:pPr lvl="0"/>
            <a:r>
              <a:rPr lang="fr-FR" sz="4800" dirty="0" smtClean="0">
                <a:latin typeface="+mj-lt"/>
              </a:rPr>
              <a:t>(3) la longueur de</a:t>
            </a:r>
            <a:r>
              <a:rPr lang="fr-FR" sz="4800" dirty="0" smtClean="0">
                <a:solidFill>
                  <a:prstClr val="black"/>
                </a:solidFill>
                <a:latin typeface="Calibri Light" panose="020F0302020204030204"/>
              </a:rPr>
              <a:t>1µ</a:t>
            </a:r>
            <a:r>
              <a:rPr lang="fr-FR" sz="4800" dirty="0" smtClean="0"/>
              <a:t>m</a:t>
            </a:r>
            <a:r>
              <a:rPr lang="fr-FR" sz="4800" dirty="0" smtClean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fr-FR" sz="4800" dirty="0">
                <a:solidFill>
                  <a:prstClr val="black"/>
                </a:solidFill>
                <a:latin typeface="Calibri Light" panose="020F0302020204030204"/>
              </a:rPr>
              <a:t>sur la photographie correspond à </a:t>
            </a:r>
            <a:r>
              <a:rPr lang="fr-FR" sz="4800" dirty="0" smtClean="0">
                <a:solidFill>
                  <a:prstClr val="black"/>
                </a:solidFill>
                <a:latin typeface="Calibri Light" panose="020F0302020204030204"/>
              </a:rPr>
              <a:t>la longueur de50 µ</a:t>
            </a:r>
            <a:r>
              <a:rPr lang="fr-FR" sz="4800" dirty="0" smtClean="0"/>
              <a:t>m </a:t>
            </a:r>
            <a:r>
              <a:rPr lang="fr-FR" sz="4800" dirty="0" smtClean="0">
                <a:solidFill>
                  <a:prstClr val="black"/>
                </a:solidFill>
                <a:latin typeface="Calibri Light" panose="020F0302020204030204"/>
              </a:rPr>
              <a:t>dans la réalité.</a:t>
            </a:r>
            <a:endParaRPr lang="fr-FR" sz="4800" dirty="0">
              <a:solidFill>
                <a:prstClr val="black"/>
              </a:solidFill>
              <a:latin typeface="Calibri Light" panose="020F0302020204030204"/>
            </a:endParaRPr>
          </a:p>
          <a:p>
            <a:endParaRPr lang="fr-FR" sz="4800" dirty="0">
              <a:latin typeface="+mj-lt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8313822" y="722918"/>
            <a:ext cx="2117558" cy="1371600"/>
          </a:xfrm>
          <a:prstGeom prst="ellipse">
            <a:avLst/>
          </a:prstGeom>
          <a:solidFill>
            <a:srgbClr val="FFFF00">
              <a:alpha val="30000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Connecteur droit avec flèche 7"/>
          <p:cNvCxnSpPr/>
          <p:nvPr/>
        </p:nvCxnSpPr>
        <p:spPr>
          <a:xfrm>
            <a:off x="7075865" y="1186131"/>
            <a:ext cx="1322178" cy="222587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793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746" y="450166"/>
            <a:ext cx="12191999" cy="2182607"/>
          </a:xfrm>
        </p:spPr>
        <p:txBody>
          <a:bodyPr>
            <a:noAutofit/>
          </a:bodyPr>
          <a:lstStyle/>
          <a:p>
            <a:r>
              <a:rPr lang="fr-FR" sz="5400" dirty="0" smtClean="0"/>
              <a:t>8) </a:t>
            </a:r>
            <a:r>
              <a:rPr lang="fr-FR" sz="5400" b="1" dirty="0" smtClean="0"/>
              <a:t>Pour connaître le diamètre réel de cet ovule , il faut faire…</a:t>
            </a:r>
            <a:endParaRPr lang="fr-FR" sz="5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6100" y="2832235"/>
            <a:ext cx="12192000" cy="3549314"/>
          </a:xfrm>
        </p:spPr>
        <p:txBody>
          <a:bodyPr>
            <a:noAutofit/>
          </a:bodyPr>
          <a:lstStyle/>
          <a:p>
            <a:pPr marL="914400" indent="-914400">
              <a:buAutoNum type="arabicParenBoth"/>
            </a:pPr>
            <a:r>
              <a:rPr lang="fr-FR" sz="4800" dirty="0" smtClean="0"/>
              <a:t>des mesures.</a:t>
            </a:r>
          </a:p>
          <a:p>
            <a:pPr marL="914400" indent="-914400">
              <a:buAutoNum type="arabicParenBoth"/>
            </a:pPr>
            <a:r>
              <a:rPr lang="fr-FR" sz="4800" dirty="0"/>
              <a:t>d</a:t>
            </a:r>
            <a:r>
              <a:rPr lang="fr-FR" sz="4800" dirty="0" smtClean="0"/>
              <a:t>es calculs.</a:t>
            </a:r>
          </a:p>
          <a:p>
            <a:pPr marL="914400" indent="-914400">
              <a:buAutoNum type="arabicParenBoth"/>
            </a:pPr>
            <a:r>
              <a:rPr lang="fr-FR" sz="4800" dirty="0" smtClean="0"/>
              <a:t>des mesures </a:t>
            </a:r>
            <a:r>
              <a:rPr lang="fr-FR" sz="4800" u="sng" dirty="0" smtClean="0"/>
              <a:t>puis</a:t>
            </a:r>
            <a:r>
              <a:rPr lang="fr-FR" sz="4800" dirty="0" smtClean="0"/>
              <a:t> des calculs.</a:t>
            </a:r>
          </a:p>
          <a:p>
            <a:pPr marL="914400" indent="-914400">
              <a:buAutoNum type="arabicParenBoth"/>
            </a:pPr>
            <a:r>
              <a:rPr lang="fr-FR" sz="4800" dirty="0" smtClean="0"/>
              <a:t>des calculs </a:t>
            </a:r>
            <a:r>
              <a:rPr lang="fr-FR" sz="4800" u="sng" dirty="0" smtClean="0"/>
              <a:t>puis</a:t>
            </a:r>
            <a:r>
              <a:rPr lang="fr-FR" sz="4800" dirty="0" smtClean="0"/>
              <a:t> des mesures.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49111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715232"/>
            <a:ext cx="12192000" cy="1634072"/>
          </a:xfrm>
        </p:spPr>
        <p:txBody>
          <a:bodyPr>
            <a:normAutofit/>
          </a:bodyPr>
          <a:lstStyle/>
          <a:p>
            <a:pPr algn="l"/>
            <a:r>
              <a:rPr lang="fr-FR" sz="5400" dirty="0" smtClean="0"/>
              <a:t>9) Quel calcul permet de trouver environ le diamètre réel de cet ovule ?</a:t>
            </a:r>
            <a:endParaRPr lang="fr-FR" sz="5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67521" y="3055836"/>
            <a:ext cx="10828421" cy="3373100"/>
          </a:xfrm>
        </p:spPr>
        <p:txBody>
          <a:bodyPr>
            <a:noAutofit/>
          </a:bodyPr>
          <a:lstStyle/>
          <a:p>
            <a:pPr marL="457200" indent="-457200" algn="l">
              <a:lnSpc>
                <a:spcPts val="5900"/>
              </a:lnSpc>
              <a:buAutoNum type="arabicParenBoth"/>
            </a:pPr>
            <a:r>
              <a:rPr lang="fr-FR" sz="4800" dirty="0" smtClean="0">
                <a:latin typeface="+mj-lt"/>
                <a:cs typeface="Arial" panose="020B0604020202020204" pitchFamily="34" charset="0"/>
              </a:rPr>
              <a:t>   diamètre ovule = 6,5 x 50 = 325 cm</a:t>
            </a:r>
          </a:p>
          <a:p>
            <a:pPr marL="457200" indent="-457200" algn="l">
              <a:lnSpc>
                <a:spcPts val="5900"/>
              </a:lnSpc>
              <a:buFont typeface="Arial" panose="020B0604020202020204" pitchFamily="34" charset="0"/>
              <a:buAutoNum type="arabicParenBoth"/>
            </a:pPr>
            <a:r>
              <a:rPr lang="fr-FR" sz="4800" dirty="0" smtClean="0">
                <a:latin typeface="+mj-lt"/>
                <a:cs typeface="Arial" panose="020B0604020202020204" pitchFamily="34" charset="0"/>
              </a:rPr>
              <a:t>   </a:t>
            </a:r>
            <a:r>
              <a:rPr lang="fr-FR" sz="4800" dirty="0">
                <a:latin typeface="+mj-lt"/>
                <a:cs typeface="Arial" panose="020B0604020202020204" pitchFamily="34" charset="0"/>
              </a:rPr>
              <a:t>diamètre </a:t>
            </a:r>
            <a:r>
              <a:rPr lang="fr-FR" sz="4800" dirty="0" smtClean="0">
                <a:latin typeface="+mj-lt"/>
                <a:cs typeface="Arial" panose="020B0604020202020204" pitchFamily="34" charset="0"/>
              </a:rPr>
              <a:t>ovule </a:t>
            </a:r>
            <a:r>
              <a:rPr lang="fr-FR" sz="4800" dirty="0">
                <a:latin typeface="+mj-lt"/>
                <a:cs typeface="Arial" panose="020B0604020202020204" pitchFamily="34" charset="0"/>
              </a:rPr>
              <a:t>= </a:t>
            </a:r>
            <a:r>
              <a:rPr lang="fr-FR" sz="4800" dirty="0" smtClean="0">
                <a:latin typeface="+mj-lt"/>
                <a:cs typeface="Arial" panose="020B0604020202020204" pitchFamily="34" charset="0"/>
              </a:rPr>
              <a:t>6,5 </a:t>
            </a:r>
            <a:r>
              <a:rPr lang="fr-FR" sz="4800" dirty="0">
                <a:latin typeface="+mj-lt"/>
                <a:cs typeface="Arial" panose="020B0604020202020204" pitchFamily="34" charset="0"/>
              </a:rPr>
              <a:t>÷ </a:t>
            </a:r>
            <a:r>
              <a:rPr lang="fr-FR" sz="4800" dirty="0" smtClean="0">
                <a:latin typeface="+mj-lt"/>
                <a:cs typeface="Arial" panose="020B0604020202020204" pitchFamily="34" charset="0"/>
              </a:rPr>
              <a:t>50 </a:t>
            </a:r>
            <a:r>
              <a:rPr lang="fr-FR" sz="4800" dirty="0">
                <a:latin typeface="+mj-lt"/>
                <a:cs typeface="Arial" panose="020B0604020202020204" pitchFamily="34" charset="0"/>
              </a:rPr>
              <a:t>= </a:t>
            </a:r>
            <a:r>
              <a:rPr lang="fr-FR" sz="4800" dirty="0" smtClean="0">
                <a:latin typeface="+mj-lt"/>
                <a:cs typeface="Arial" panose="020B0604020202020204" pitchFamily="34" charset="0"/>
              </a:rPr>
              <a:t>0,13 </a:t>
            </a:r>
            <a:r>
              <a:rPr lang="fr-FR" sz="4800" dirty="0">
                <a:latin typeface="+mj-lt"/>
                <a:cs typeface="Arial" panose="020B0604020202020204" pitchFamily="34" charset="0"/>
              </a:rPr>
              <a:t>µm</a:t>
            </a:r>
          </a:p>
          <a:p>
            <a:pPr marL="457200" indent="-457200" algn="l">
              <a:lnSpc>
                <a:spcPts val="5900"/>
              </a:lnSpc>
              <a:buAutoNum type="arabicParenBoth"/>
            </a:pPr>
            <a:r>
              <a:rPr lang="fr-FR" sz="4800" dirty="0" smtClean="0">
                <a:latin typeface="+mj-lt"/>
                <a:cs typeface="Arial" panose="020B0604020202020204" pitchFamily="34" charset="0"/>
              </a:rPr>
              <a:t>   diamètre ovule </a:t>
            </a:r>
            <a:r>
              <a:rPr lang="fr-FR" sz="4800" dirty="0">
                <a:latin typeface="+mj-lt"/>
                <a:cs typeface="Arial" panose="020B0604020202020204" pitchFamily="34" charset="0"/>
              </a:rPr>
              <a:t>= </a:t>
            </a:r>
            <a:r>
              <a:rPr lang="fr-FR" sz="4800" dirty="0" smtClean="0">
                <a:latin typeface="+mj-lt"/>
                <a:cs typeface="Arial" panose="020B0604020202020204" pitchFamily="34" charset="0"/>
              </a:rPr>
              <a:t>6,5 </a:t>
            </a:r>
            <a:r>
              <a:rPr lang="fr-FR" sz="4800" dirty="0">
                <a:latin typeface="+mj-lt"/>
                <a:cs typeface="Arial" panose="020B0604020202020204" pitchFamily="34" charset="0"/>
              </a:rPr>
              <a:t>x </a:t>
            </a:r>
            <a:r>
              <a:rPr lang="fr-FR" sz="4800" dirty="0" smtClean="0">
                <a:latin typeface="+mj-lt"/>
                <a:cs typeface="Arial" panose="020B0604020202020204" pitchFamily="34" charset="0"/>
              </a:rPr>
              <a:t>50 </a:t>
            </a:r>
            <a:r>
              <a:rPr lang="fr-FR" sz="4800" dirty="0">
                <a:latin typeface="+mj-lt"/>
                <a:cs typeface="Arial" panose="020B0604020202020204" pitchFamily="34" charset="0"/>
              </a:rPr>
              <a:t>= </a:t>
            </a:r>
            <a:r>
              <a:rPr lang="fr-FR" sz="4800" dirty="0" smtClean="0">
                <a:latin typeface="+mj-lt"/>
                <a:cs typeface="Arial" panose="020B0604020202020204" pitchFamily="34" charset="0"/>
              </a:rPr>
              <a:t>325 </a:t>
            </a:r>
            <a:r>
              <a:rPr lang="fr-FR" sz="4800" dirty="0">
                <a:latin typeface="+mj-lt"/>
                <a:cs typeface="Arial" panose="020B0604020202020204" pitchFamily="34" charset="0"/>
              </a:rPr>
              <a:t>µm</a:t>
            </a:r>
          </a:p>
          <a:p>
            <a:pPr marL="457200" indent="-457200" algn="l">
              <a:lnSpc>
                <a:spcPts val="5900"/>
              </a:lnSpc>
              <a:buFont typeface="Arial" panose="020B0604020202020204" pitchFamily="34" charset="0"/>
              <a:buAutoNum type="arabicParenBoth"/>
            </a:pPr>
            <a:r>
              <a:rPr lang="fr-FR" sz="4800" dirty="0" smtClean="0">
                <a:latin typeface="+mj-lt"/>
                <a:cs typeface="Arial" panose="020B0604020202020204" pitchFamily="34" charset="0"/>
              </a:rPr>
              <a:t>   je ne sais pas faire.</a:t>
            </a:r>
            <a:endParaRPr lang="fr-FR" sz="4800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45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1282</Words>
  <Application>Microsoft Office PowerPoint</Application>
  <PresentationFormat>Grand écran</PresentationFormat>
  <Paragraphs>60</Paragraphs>
  <Slides>9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Evaluation formative QCM 1</vt:lpstr>
      <vt:lpstr>1) Classe de la plus petite à la plus grande les unités de longueurs suivantes. </vt:lpstr>
      <vt:lpstr>2) Le diamètre réel d’un ovule est environ… </vt:lpstr>
      <vt:lpstr>3) Regarde la zone en jaune. Le segment            sert à …  </vt:lpstr>
      <vt:lpstr>5) Regarde la zone en jaune. L’échelle  correspond …  </vt:lpstr>
      <vt:lpstr>6) A quoi sert une échelle sur une photographie ?</vt:lpstr>
      <vt:lpstr>7) Que veut dire l’échelle mise sur la photographie ? </vt:lpstr>
      <vt:lpstr>8) Pour connaître le diamètre réel de cet ovule , il faut faire…</vt:lpstr>
      <vt:lpstr>9) Quel calcul permet de trouver environ le diamètre réel de cet ovule 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1) «  le nombre de molécules qui composent un échantillon » correspond à la définition microscopique ..…</dc:title>
  <dc:creator>Cécile DUSSINE</dc:creator>
  <cp:lastModifiedBy>Lisbeth Cadeot</cp:lastModifiedBy>
  <cp:revision>82</cp:revision>
  <dcterms:created xsi:type="dcterms:W3CDTF">2015-01-02T14:50:30Z</dcterms:created>
  <dcterms:modified xsi:type="dcterms:W3CDTF">2015-07-09T09:22:15Z</dcterms:modified>
</cp:coreProperties>
</file>