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0"/>
  </p:notesMasterIdLst>
  <p:sldIdLst>
    <p:sldId id="260" r:id="rId5"/>
    <p:sldId id="257" r:id="rId6"/>
    <p:sldId id="258" r:id="rId7"/>
    <p:sldId id="309" r:id="rId8"/>
    <p:sldId id="307" r:id="rId9"/>
    <p:sldId id="333" r:id="rId10"/>
    <p:sldId id="347" r:id="rId11"/>
    <p:sldId id="348" r:id="rId12"/>
    <p:sldId id="262" r:id="rId13"/>
    <p:sldId id="350" r:id="rId14"/>
    <p:sldId id="276" r:id="rId15"/>
    <p:sldId id="345" r:id="rId16"/>
    <p:sldId id="351" r:id="rId17"/>
    <p:sldId id="310" r:id="rId18"/>
    <p:sldId id="342" r:id="rId19"/>
    <p:sldId id="349" r:id="rId20"/>
    <p:sldId id="339" r:id="rId21"/>
    <p:sldId id="341" r:id="rId22"/>
    <p:sldId id="315" r:id="rId23"/>
    <p:sldId id="317" r:id="rId24"/>
    <p:sldId id="259" r:id="rId25"/>
    <p:sldId id="340" r:id="rId26"/>
    <p:sldId id="328" r:id="rId27"/>
    <p:sldId id="330" r:id="rId28"/>
    <p:sldId id="324" r:id="rId29"/>
    <p:sldId id="332" r:id="rId30"/>
    <p:sldId id="343" r:id="rId31"/>
    <p:sldId id="261" r:id="rId32"/>
    <p:sldId id="313" r:id="rId33"/>
    <p:sldId id="299" r:id="rId34"/>
    <p:sldId id="337" r:id="rId35"/>
    <p:sldId id="338" r:id="rId36"/>
    <p:sldId id="352" r:id="rId37"/>
    <p:sldId id="294" r:id="rId38"/>
    <p:sldId id="27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BCD9-31FE-AE49-A9D0-9638742DFFE2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62E5E-D3EF-494C-AC14-C3A964105E6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F3B76-3A62-0143-81B9-2255A43C796D}" type="slidenum">
              <a:rPr lang="fr-FR"/>
              <a:pPr/>
              <a:t>9</a:t>
            </a:fld>
            <a:endParaRPr lang="fr-FR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F3B76-3A62-0143-81B9-2255A43C796D}" type="slidenum">
              <a:rPr lang="fr-FR"/>
              <a:pPr/>
              <a:t>10</a:t>
            </a:fld>
            <a:endParaRPr lang="fr-FR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F3B76-3A62-0143-81B9-2255A43C796D}" type="slidenum">
              <a:rPr lang="fr-FR"/>
              <a:pPr/>
              <a:t>16</a:t>
            </a:fld>
            <a:endParaRPr lang="fr-FR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6A9096-54E6-2F43-B6E9-F76BAE62F587}" type="slidenum">
              <a:rPr lang="fr-FR"/>
              <a:pPr/>
              <a:t>19</a:t>
            </a:fld>
            <a:endParaRPr lang="fr-FR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36BA8-6D25-4643-BACE-8B34BA586993}" type="slidenum">
              <a:rPr lang="fr-FR"/>
              <a:pPr/>
              <a:t>20</a:t>
            </a:fld>
            <a:endParaRPr lang="fr-FR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83582-1096-CB45-B24B-5BB423DE5B22}" type="slidenum">
              <a:rPr lang="fr-FR"/>
              <a:pPr/>
              <a:t>25</a:t>
            </a:fld>
            <a:endParaRPr lang="fr-FR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F3B76-3A62-0143-81B9-2255A43C796D}" type="slidenum">
              <a:rPr lang="fr-FR"/>
              <a:pPr/>
              <a:t>26</a:t>
            </a:fld>
            <a:endParaRPr lang="fr-FR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1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72EAE-12B9-B44C-A5A3-9A6C4A39DCF4}" type="slidenum">
              <a:rPr lang="fr-FR"/>
              <a:pPr/>
              <a:t>29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EE980E-D1B7-0448-B891-0E5674AE5D7F}" type="slidenum">
              <a:rPr lang="fr-FR"/>
              <a:pPr/>
              <a:t>30</a:t>
            </a:fld>
            <a:endParaRPr lang="fr-FR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451DF60-B85F-AE43-A698-2F6E91AA15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4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quecollege.free.fr/cinquiem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quecollege.free.fr/cinquieme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quecollege.free.fr/cinquieme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ysiquecollege.free.fr/cinquiem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ysiquecollege.free.fr/cinquieme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ysiquecollege.free.fr/cinquieme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ysiquecollege.free.fr/cinquieme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ysiquecollege.free.fr/cinquieme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ysiquecollege.free.fr/cinquieme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ysiquecollege.free.fr/cinquieme.ht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72" y="34541"/>
            <a:ext cx="8955828" cy="88260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Pourquoi</a:t>
            </a:r>
            <a:r>
              <a:rPr lang="en-US" sz="36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peut</a:t>
            </a:r>
            <a:r>
              <a:rPr lang="en-US" sz="3600" b="1" dirty="0" smtClean="0">
                <a:solidFill>
                  <a:schemeClr val="accent5"/>
                </a:solidFill>
                <a:latin typeface="Chalkboard"/>
                <a:cs typeface="Chalkboard"/>
              </a:rPr>
              <a:t>-on vivre </a:t>
            </a:r>
            <a:r>
              <a:rPr lang="en-US" sz="36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sur</a:t>
            </a:r>
            <a:r>
              <a:rPr lang="en-US" sz="36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Terre ?</a:t>
            </a:r>
            <a:endParaRPr lang="en-US" sz="36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4177" y="3946783"/>
            <a:ext cx="1898565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800" b="1" dirty="0" smtClean="0">
                <a:latin typeface="Chalkboard"/>
                <a:cs typeface="Chalkboard"/>
              </a:rPr>
              <a:t>Terre :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Chalkboard"/>
                <a:cs typeface="Chalkboard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2800" b="1" dirty="0" smtClean="0">
              <a:latin typeface="Chalkboard"/>
              <a:cs typeface="Chalkboard"/>
            </a:endParaRPr>
          </a:p>
          <a:p>
            <a:pPr>
              <a:lnSpc>
                <a:spcPct val="130000"/>
              </a:lnSpc>
            </a:pPr>
            <a:endParaRPr lang="en-US" sz="2800" b="1" dirty="0">
              <a:latin typeface="Chalkboard"/>
              <a:cs typeface="Chalkboard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Chalkboard"/>
                <a:cs typeface="Chalkboard"/>
              </a:rPr>
              <a:t>Mars</a:t>
            </a:r>
          </a:p>
        </p:txBody>
      </p:sp>
      <p:pic>
        <p:nvPicPr>
          <p:cNvPr id="5" name="Picture 4" descr="terre-euro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09" y="846591"/>
            <a:ext cx="3628687" cy="288160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79" y="908818"/>
            <a:ext cx="4849332" cy="2519652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963" y="3775229"/>
            <a:ext cx="3203911" cy="3050680"/>
          </a:xfrm>
          <a:prstGeom prst="rect">
            <a:avLst/>
          </a:prstGeom>
        </p:spPr>
      </p:pic>
      <p:pic>
        <p:nvPicPr>
          <p:cNvPr id="8" name="Picture 7" descr="Mars-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78" y="4146014"/>
            <a:ext cx="3679099" cy="2634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674" y="3279046"/>
            <a:ext cx="3102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 smtClean="0">
                <a:latin typeface="Chalkboard"/>
                <a:cs typeface="Chalkboard"/>
              </a:rPr>
              <a:t>Système</a:t>
            </a:r>
            <a:r>
              <a:rPr lang="en-US" sz="2800" b="1" dirty="0" smtClean="0"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latin typeface="Chalkboard"/>
                <a:cs typeface="Chalkboard"/>
              </a:rPr>
              <a:t>solaire</a:t>
            </a:r>
            <a:endParaRPr lang="en-US" sz="28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440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720" y="1078167"/>
            <a:ext cx="9093587" cy="59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Questions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:</a:t>
            </a:r>
          </a:p>
          <a:p>
            <a:pPr>
              <a:lnSpc>
                <a:spcPct val="140000"/>
              </a:lnSpc>
            </a:pPr>
            <a:endParaRPr lang="fr-FR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Classer les mots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suivants (étiquettes distribuées par le professeur) en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trois groupes : </a:t>
            </a:r>
          </a:p>
          <a:p>
            <a:pPr algn="ctr"/>
            <a:r>
              <a:rPr lang="fr-FR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Température, thermomètre, degré Celsius, Masse, balance, kilogramme, volume, litre, éprouvette graduée, temps, seconde, </a:t>
            </a:r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chronomètre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Placer ces mots, dans les cases blanches du tableau.</a:t>
            </a:r>
          </a:p>
          <a:p>
            <a:pPr algn="ctr"/>
            <a:endParaRPr lang="fr-FR" sz="1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+mj-lt"/>
              </a:rPr>
              <a:t>*** Appeler le professeur ***</a:t>
            </a:r>
          </a:p>
          <a:p>
            <a:pPr algn="ctr"/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Coller ces mots, dans les cases blanches du tableau.</a:t>
            </a:r>
          </a:p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Rajouter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à côté de certaines étiquettes de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votre tableau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les symboles:</a:t>
            </a:r>
          </a:p>
          <a:p>
            <a:pPr algn="ctr"/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T, t, V, °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L, m, kg, s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Donner un nom à chaque colonne.</a:t>
            </a:r>
          </a:p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6.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Rajouter une colonne devant pour donner la définition :</a:t>
            </a:r>
          </a:p>
          <a:p>
            <a:pPr lvl="1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6a.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Qu’est-ce que le volume ?</a:t>
            </a:r>
          </a:p>
          <a:p>
            <a:pPr lvl="1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6b.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Qu’est-ce que la masse ?</a:t>
            </a:r>
            <a:endParaRPr lang="fr-FR" sz="2400" b="1" i="1" dirty="0">
              <a:solidFill>
                <a:schemeClr val="bg1">
                  <a:lumMod val="50000"/>
                </a:schemeClr>
              </a:solidFill>
              <a:latin typeface="+mj-lt"/>
              <a:cs typeface="Chalkboard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1776" y="792421"/>
            <a:ext cx="8369665" cy="5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rgbClr val="008000"/>
                </a:solidFill>
                <a:latin typeface="+mj-lt"/>
                <a:cs typeface="Chalkboard"/>
              </a:rPr>
              <a:t>Activité 1 : </a:t>
            </a:r>
            <a:r>
              <a:rPr lang="fr-FR" sz="2400" b="1" dirty="0" smtClean="0">
                <a:latin typeface="+mj-lt"/>
                <a:cs typeface="Chalkboard"/>
              </a:rPr>
              <a:t>Grandeur, unité appareil de mesure</a:t>
            </a:r>
            <a:endParaRPr lang="fr-FR" sz="2400" b="1" dirty="0">
              <a:solidFill>
                <a:schemeClr val="tx1"/>
              </a:solidFill>
              <a:latin typeface="+mj-lt"/>
              <a:cs typeface="Chalkboar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80" y="2850506"/>
            <a:ext cx="8909394" cy="436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95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16450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1. 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Des grandeurs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caractéristiques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: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898" y="1432003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9014" y="5063643"/>
            <a:ext cx="8235699" cy="159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Exemple :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quelle est la </a:t>
            </a:r>
            <a:r>
              <a:rPr lang="fr-FR" sz="2400" b="1" dirty="0" smtClean="0">
                <a:solidFill>
                  <a:schemeClr val="tx1"/>
                </a:solidFill>
                <a:latin typeface="Chalkboard"/>
                <a:cs typeface="Chalkboard"/>
              </a:rPr>
              <a:t>température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 d’ébullition de l’eau ?</a:t>
            </a:r>
          </a:p>
          <a:p>
            <a:endParaRPr lang="fr-FR" sz="1600" b="1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fr-FR" sz="2400" b="1" i="1" dirty="0" err="1" smtClean="0">
                <a:solidFill>
                  <a:schemeClr val="tx1"/>
                </a:solidFill>
                <a:latin typeface="Chalkboard"/>
                <a:cs typeface="Chalkboard"/>
              </a:rPr>
              <a:t>T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= 100 </a:t>
            </a:r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°C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67826" y="5947870"/>
            <a:ext cx="1400748" cy="57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67826" y="5380189"/>
            <a:ext cx="1616719" cy="575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>
            <a:off x="5284371" y="5863318"/>
            <a:ext cx="2141801" cy="27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0822" y="5713413"/>
            <a:ext cx="161579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grandeur</a:t>
            </a:r>
            <a:endParaRPr lang="fr-FR" sz="2400" b="1" i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26172" y="5628860"/>
            <a:ext cx="95633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unité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68574" y="6348141"/>
            <a:ext cx="1615797" cy="468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Valeur</a:t>
            </a: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476472" y="6005404"/>
            <a:ext cx="1" cy="42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11144" y="6101400"/>
            <a:ext cx="324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 p 103 n°2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Capture d'écran 2015-01-12 15.0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9" y="1534347"/>
            <a:ext cx="8686800" cy="35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49797" y="635189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1. 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Des grandeurs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caractéristiques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: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97" y="1209798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4326" y="4639195"/>
            <a:ext cx="9093587" cy="208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Exemple :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quelle est la </a:t>
            </a: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température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 d’ébullition de l’eau ?</a:t>
            </a:r>
          </a:p>
          <a:p>
            <a:endParaRPr lang="fr-FR" sz="1600" b="1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fr-FR" sz="2400" b="1" i="1" dirty="0" err="1" smtClean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= </a:t>
            </a:r>
            <a:r>
              <a:rPr lang="fr-FR" sz="24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100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°C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85585" y="5579340"/>
            <a:ext cx="1507414" cy="49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32432" y="5013125"/>
            <a:ext cx="1560567" cy="615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22942" y="5522718"/>
            <a:ext cx="2010620" cy="14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6635" y="5344883"/>
            <a:ext cx="161579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grandeur</a:t>
            </a:r>
            <a:endParaRPr lang="fr-FR" sz="2400" b="1" i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33561" y="5394629"/>
            <a:ext cx="95633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unité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55846" y="5983363"/>
            <a:ext cx="1615797" cy="468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Valeur</a:t>
            </a: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60538" y="5629086"/>
            <a:ext cx="217341" cy="354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apture d'écran 2014-12-07 15.4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" y="1330446"/>
            <a:ext cx="9131166" cy="33087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52247" y="6130547"/>
            <a:ext cx="324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 p 103 n°2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434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6337" y="927004"/>
            <a:ext cx="9093587" cy="41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Exemple : 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-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quelle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est la </a:t>
            </a: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température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 d’ébullition de l’eau ?</a:t>
            </a:r>
          </a:p>
          <a:p>
            <a:endParaRPr lang="fr-FR" sz="1600" b="1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= </a:t>
            </a:r>
            <a:r>
              <a:rPr lang="fr-FR" sz="24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100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°</a:t>
            </a:r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C</a:t>
            </a:r>
          </a:p>
          <a:p>
            <a:pPr algn="ctr"/>
            <a:endParaRPr lang="fr-FR" sz="2400" b="1" i="1" dirty="0" smtClean="0">
              <a:solidFill>
                <a:srgbClr val="00B050"/>
              </a:solidFill>
              <a:latin typeface="Chalkboard"/>
              <a:cs typeface="Chalkboard"/>
            </a:endParaRPr>
          </a:p>
          <a:p>
            <a:pPr algn="ctr"/>
            <a:endParaRPr lang="fr-FR" sz="2400" b="1" i="1" dirty="0" smtClean="0">
              <a:solidFill>
                <a:srgbClr val="00B050"/>
              </a:solidFill>
              <a:latin typeface="Chalkboard"/>
              <a:cs typeface="Chalkboard"/>
            </a:endParaRPr>
          </a:p>
          <a:p>
            <a:pPr algn="ctr"/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  <a:p>
            <a:pPr algn="ctr"/>
            <a:endParaRPr lang="fr-FR" sz="2400" b="1" i="1" dirty="0" smtClean="0">
              <a:solidFill>
                <a:srgbClr val="00B050"/>
              </a:solidFill>
              <a:latin typeface="Chalkboard"/>
              <a:cs typeface="Chalkboard"/>
            </a:endParaRPr>
          </a:p>
          <a:p>
            <a:pPr algn="ctr"/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                  </a:t>
            </a:r>
            <a:r>
              <a:rPr lang="fr-FR" sz="2400" b="1" dirty="0" smtClean="0">
                <a:solidFill>
                  <a:schemeClr val="tx1"/>
                </a:solidFill>
                <a:latin typeface="Chalkboard"/>
                <a:cs typeface="Chalkboard"/>
              </a:rPr>
              <a:t>-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 quelle </a:t>
            </a:r>
            <a:r>
              <a:rPr lang="fr-FR" sz="2400" dirty="0">
                <a:solidFill>
                  <a:schemeClr val="tx1"/>
                </a:solidFill>
                <a:latin typeface="Chalkboard"/>
                <a:cs typeface="Chalkboard"/>
              </a:rPr>
              <a:t>est la </a:t>
            </a: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masse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du sac de billes?</a:t>
            </a:r>
            <a:endParaRPr lang="fr-FR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endParaRPr lang="fr-FR" sz="1600" b="1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m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fr-FR" sz="2400" b="1" i="1" dirty="0">
                <a:solidFill>
                  <a:schemeClr val="tx1"/>
                </a:solidFill>
                <a:latin typeface="Chalkboard"/>
                <a:cs typeface="Chalkboard"/>
              </a:rPr>
              <a:t>= </a:t>
            </a:r>
            <a:r>
              <a:rPr lang="fr-FR" sz="24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75</a:t>
            </a: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g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  <a:p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95954" y="1891745"/>
            <a:ext cx="1957431" cy="597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95954" y="1310185"/>
            <a:ext cx="1807306" cy="1163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736344" y="1867089"/>
            <a:ext cx="2010620" cy="606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80408" y="2506149"/>
            <a:ext cx="161579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grandeur</a:t>
            </a:r>
            <a:endParaRPr lang="fr-FR" sz="2400" b="1" i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75326" y="2538993"/>
            <a:ext cx="956337" cy="46891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rgbClr val="00B050"/>
                </a:solidFill>
                <a:latin typeface="Chalkboard"/>
                <a:cs typeface="Chalkboard"/>
              </a:rPr>
              <a:t>unité</a:t>
            </a:r>
            <a:endParaRPr lang="fr-FR" sz="2400" b="1" i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55822" y="2514361"/>
            <a:ext cx="1615797" cy="468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Valeur</a:t>
            </a: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786194" y="1891745"/>
            <a:ext cx="0" cy="58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52247" y="6130547"/>
            <a:ext cx="324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 p 103 n°2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095954" y="2975064"/>
            <a:ext cx="1807306" cy="929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095954" y="3007908"/>
            <a:ext cx="2121204" cy="1521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786194" y="2990404"/>
            <a:ext cx="277125" cy="1538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527343" y="3007908"/>
            <a:ext cx="2526151" cy="1632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00" y="1057387"/>
            <a:ext cx="8689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Remarque : unités de volume (litre ou m</a:t>
            </a:r>
            <a:r>
              <a:rPr lang="fr-FR" sz="2400" b="1" baseline="30000" dirty="0" smtClean="0">
                <a:solidFill>
                  <a:schemeClr val="tx2"/>
                </a:solidFill>
                <a:latin typeface="Chalkboard"/>
                <a:cs typeface="Chalkboard"/>
              </a:rPr>
              <a:t>3</a:t>
            </a:r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)</a:t>
            </a:r>
          </a:p>
          <a:p>
            <a:pPr lvl="2"/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1 L    = </a:t>
            </a:r>
            <a:r>
              <a:rPr lang="fr-FR" sz="2400" b="1" dirty="0">
                <a:solidFill>
                  <a:schemeClr val="tx2"/>
                </a:solidFill>
                <a:latin typeface="Chalkboard"/>
                <a:cs typeface="Chalkboard"/>
              </a:rPr>
              <a:t>1 d m</a:t>
            </a:r>
            <a:r>
              <a:rPr lang="fr-FR" sz="2400" b="1" baseline="30000" dirty="0">
                <a:solidFill>
                  <a:schemeClr val="tx2"/>
                </a:solidFill>
                <a:latin typeface="Chalkboard"/>
                <a:cs typeface="Chalkboard"/>
              </a:rPr>
              <a:t>3 </a:t>
            </a:r>
            <a:endParaRPr lang="fr-FR" sz="2400" b="1" baseline="30000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lvl="2"/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1 </a:t>
            </a:r>
            <a:r>
              <a:rPr lang="fr-FR" sz="2400" b="1" dirty="0" err="1" smtClean="0">
                <a:solidFill>
                  <a:schemeClr val="tx2"/>
                </a:solidFill>
                <a:latin typeface="Chalkboard"/>
                <a:cs typeface="Chalkboard"/>
              </a:rPr>
              <a:t>mL</a:t>
            </a:r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 = 1 cm</a:t>
            </a:r>
            <a:r>
              <a:rPr lang="fr-FR" sz="2400" b="1" baseline="30000" dirty="0" smtClean="0">
                <a:solidFill>
                  <a:schemeClr val="tx2"/>
                </a:solidFill>
                <a:latin typeface="Chalkboard"/>
                <a:cs typeface="Chalkboard"/>
              </a:rPr>
              <a:t>3</a:t>
            </a:r>
          </a:p>
          <a:p>
            <a:pPr lvl="2"/>
            <a:endParaRPr lang="fr-FR" sz="2400" b="1" baseline="30000" dirty="0">
              <a:solidFill>
                <a:schemeClr val="tx2"/>
              </a:solidFill>
              <a:latin typeface="Chalkboard"/>
              <a:cs typeface="Chalkboard"/>
            </a:endParaRPr>
          </a:p>
          <a:p>
            <a:pPr lvl="2"/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Avec 1 L = 1 000 </a:t>
            </a:r>
            <a:r>
              <a:rPr lang="fr-FR" sz="2400" b="1" dirty="0" err="1" smtClean="0">
                <a:solidFill>
                  <a:schemeClr val="tx2"/>
                </a:solidFill>
                <a:latin typeface="Chalkboard"/>
                <a:cs typeface="Chalkboard"/>
              </a:rPr>
              <a:t>mL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100" y="4116760"/>
            <a:ext cx="324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 p 103 n°2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641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05502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2. 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Les grandeurs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caractéristiques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de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l’eau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: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898" y="1375952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pture d'écran 2014-12-01 12.0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" y="1432987"/>
            <a:ext cx="9005495" cy="50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413" y="1918909"/>
            <a:ext cx="9093587" cy="43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endParaRPr lang="fr-FR" sz="14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Questions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(ne pas copier les questions, écrire les réponses)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Quel est la température de l’eau liquide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À 0°C, dans quel état est l’eau ?</a:t>
            </a: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À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100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°C, dans quel état est l’eau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Comment mesurer la température 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marL="457200" lvl="0" indent="-457200">
              <a:buFont typeface="+mj-lt"/>
              <a:buAutoNum type="arabicPeriod"/>
            </a:pP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3"/>
              </a:rPr>
              <a:t>http://physiquecollege.free.fr/cinquieme.htm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  <a:p>
            <a:pPr lvl="0"/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240" y="860051"/>
            <a:ext cx="9127760" cy="8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rgbClr val="008000"/>
                </a:solidFill>
                <a:latin typeface="Chalkboard"/>
                <a:cs typeface="Chalkboard"/>
              </a:rPr>
              <a:t>Activité 2 : </a:t>
            </a:r>
            <a:r>
              <a:rPr lang="fr-FR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Quelles sont les températures </a:t>
            </a:r>
            <a:r>
              <a:rPr lang="fr-FR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caractéristiques de      l’eau </a:t>
            </a:r>
            <a:r>
              <a:rPr lang="fr-FR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?</a:t>
            </a:r>
            <a:endParaRPr lang="fr-FR" sz="24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74942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1833" y="838103"/>
            <a:ext cx="4629287" cy="53654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Solidification de l’eau liquide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2" name="Picture 1" descr="Capture d'écran 2015-01-08 15.3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09" y="1587727"/>
            <a:ext cx="6624691" cy="4819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0176" y="1204190"/>
            <a:ext cx="4473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3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199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365" y="811323"/>
            <a:ext cx="4629287" cy="53654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Solidification de l’eau liquide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3" name="Picture 2" descr="Capture d'écran 2015-01-08 15.3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087" y="1548587"/>
            <a:ext cx="6236276" cy="4836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03463" y="1192601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3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552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6200" y="1532757"/>
            <a:ext cx="6040800" cy="131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b="1" dirty="0">
                <a:latin typeface="Chalkboard" charset="0"/>
              </a:rPr>
              <a:t>Expérience :</a:t>
            </a:r>
            <a:r>
              <a:rPr lang="fr-FR" dirty="0">
                <a:latin typeface="Chalkboard" charset="0"/>
              </a:rPr>
              <a:t>	On verse de l'eau dans un ballon. On chauffe cette eau grâce à un chauffe-ballon. On suit la température en la lisant à intervalle de temps régulier sur un thermomètre.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893" y="841799"/>
            <a:ext cx="2373293" cy="222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66518" y="2734262"/>
            <a:ext cx="6763281" cy="106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b="1" dirty="0">
                <a:latin typeface="Chalkboard" charset="0"/>
              </a:rPr>
              <a:t>Observations </a:t>
            </a:r>
            <a:r>
              <a:rPr lang="fr-FR" b="1" dirty="0" smtClean="0">
                <a:latin typeface="Chalkboard" charset="0"/>
              </a:rPr>
              <a:t>:</a:t>
            </a:r>
            <a:r>
              <a:rPr lang="fr-FR" dirty="0">
                <a:latin typeface="Chalkboard" charset="0"/>
              </a:rPr>
              <a:t> </a:t>
            </a:r>
            <a:r>
              <a:rPr lang="fr-FR" sz="1600" dirty="0" smtClean="0">
                <a:latin typeface="Chalkboard" charset="0"/>
              </a:rPr>
              <a:t>On </a:t>
            </a:r>
            <a:r>
              <a:rPr lang="fr-FR" sz="1600" dirty="0">
                <a:latin typeface="Chalkboard" charset="0"/>
              </a:rPr>
              <a:t>remplit le tableau suivant avec les températures :</a:t>
            </a:r>
          </a:p>
          <a:p>
            <a:endParaRPr lang="fr-FR" dirty="0"/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84330"/>
              </p:ext>
            </p:extLst>
          </p:nvPr>
        </p:nvGraphicFramePr>
        <p:xfrm>
          <a:off x="41760" y="3124735"/>
          <a:ext cx="8991360" cy="2605262"/>
        </p:xfrm>
        <a:graphic>
          <a:graphicData uri="http://schemas.openxmlformats.org/drawingml/2006/table">
            <a:tbl>
              <a:tblPr/>
              <a:tblGrid>
                <a:gridCol w="1388160"/>
                <a:gridCol w="544320"/>
                <a:gridCol w="578880"/>
                <a:gridCol w="682560"/>
                <a:gridCol w="717120"/>
                <a:gridCol w="649440"/>
                <a:gridCol w="730080"/>
                <a:gridCol w="650880"/>
                <a:gridCol w="671040"/>
                <a:gridCol w="787680"/>
                <a:gridCol w="725760"/>
                <a:gridCol w="865440"/>
              </a:tblGrid>
              <a:tr h="5443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Temps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(en min)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0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1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2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3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4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5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6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7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8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9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10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13289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Température (°C)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halkboard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SimSun" charset="0"/>
                        <a:cs typeface="SimSun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61868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ETAT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SimSun" charset="0"/>
                          <a:cs typeface="SimSun" charset="0"/>
                        </a:rPr>
                        <a:t> 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3428640" y="3815180"/>
            <a:ext cx="4896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52</a:t>
            </a:r>
          </a:p>
        </p:txBody>
      </p:sp>
      <p:sp>
        <p:nvSpPr>
          <p:cNvPr id="5249" name="Text Box 129"/>
          <p:cNvSpPr txBox="1">
            <a:spLocks noChangeArrowheads="1"/>
          </p:cNvSpPr>
          <p:nvPr/>
        </p:nvSpPr>
        <p:spPr bwMode="auto">
          <a:xfrm>
            <a:off x="2612161" y="3829581"/>
            <a:ext cx="5745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40</a:t>
            </a: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2057760" y="3862704"/>
            <a:ext cx="48960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28</a:t>
            </a:r>
          </a:p>
        </p:txBody>
      </p:sp>
      <p:sp>
        <p:nvSpPr>
          <p:cNvPr id="5251" name="Text Box 131"/>
          <p:cNvSpPr txBox="1">
            <a:spLocks noChangeArrowheads="1"/>
          </p:cNvSpPr>
          <p:nvPr/>
        </p:nvSpPr>
        <p:spPr bwMode="auto">
          <a:xfrm>
            <a:off x="1514880" y="3848303"/>
            <a:ext cx="41184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16</a:t>
            </a:r>
          </a:p>
        </p:txBody>
      </p:sp>
      <p:sp>
        <p:nvSpPr>
          <p:cNvPr id="5252" name="Text Box 132"/>
          <p:cNvSpPr txBox="1">
            <a:spLocks noChangeArrowheads="1"/>
          </p:cNvSpPr>
          <p:nvPr/>
        </p:nvSpPr>
        <p:spPr bwMode="auto">
          <a:xfrm>
            <a:off x="6204960" y="3750373"/>
            <a:ext cx="4896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97</a:t>
            </a:r>
          </a:p>
        </p:txBody>
      </p:sp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5466241" y="3750373"/>
            <a:ext cx="57456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89</a:t>
            </a:r>
          </a:p>
        </p:txBody>
      </p: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4813920" y="3783496"/>
            <a:ext cx="5745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77</a:t>
            </a:r>
          </a:p>
        </p:txBody>
      </p:sp>
      <p:sp>
        <p:nvSpPr>
          <p:cNvPr id="5255" name="Text Box 135"/>
          <p:cNvSpPr txBox="1">
            <a:spLocks noChangeArrowheads="1"/>
          </p:cNvSpPr>
          <p:nvPr/>
        </p:nvSpPr>
        <p:spPr bwMode="auto">
          <a:xfrm>
            <a:off x="4082400" y="3750373"/>
            <a:ext cx="4896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65</a:t>
            </a:r>
          </a:p>
        </p:txBody>
      </p:sp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8327521" y="3750373"/>
            <a:ext cx="65376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100</a:t>
            </a:r>
          </a:p>
        </p:txBody>
      </p:sp>
      <p:sp>
        <p:nvSpPr>
          <p:cNvPr id="5257" name="Text Box 137"/>
          <p:cNvSpPr txBox="1">
            <a:spLocks noChangeArrowheads="1"/>
          </p:cNvSpPr>
          <p:nvPr/>
        </p:nvSpPr>
        <p:spPr bwMode="auto">
          <a:xfrm>
            <a:off x="6792481" y="3750373"/>
            <a:ext cx="65376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100</a:t>
            </a:r>
          </a:p>
        </p:txBody>
      </p:sp>
      <p:sp>
        <p:nvSpPr>
          <p:cNvPr id="5258" name="Text Box 138"/>
          <p:cNvSpPr txBox="1">
            <a:spLocks noChangeArrowheads="1"/>
          </p:cNvSpPr>
          <p:nvPr/>
        </p:nvSpPr>
        <p:spPr bwMode="auto">
          <a:xfrm>
            <a:off x="7511040" y="3764774"/>
            <a:ext cx="653760" cy="3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100</a:t>
            </a:r>
          </a:p>
        </p:txBody>
      </p:sp>
      <p:sp>
        <p:nvSpPr>
          <p:cNvPr id="5259" name="Text Box 139"/>
          <p:cNvSpPr txBox="1">
            <a:spLocks noChangeArrowheads="1"/>
          </p:cNvSpPr>
          <p:nvPr/>
        </p:nvSpPr>
        <p:spPr bwMode="auto">
          <a:xfrm>
            <a:off x="1520705" y="5144020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0" name="Text Box 140"/>
          <p:cNvSpPr txBox="1">
            <a:spLocks noChangeArrowheads="1"/>
          </p:cNvSpPr>
          <p:nvPr/>
        </p:nvSpPr>
        <p:spPr bwMode="auto">
          <a:xfrm>
            <a:off x="6569344" y="5122150"/>
            <a:ext cx="9792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L + G</a:t>
            </a:r>
          </a:p>
        </p:txBody>
      </p:sp>
      <p:sp>
        <p:nvSpPr>
          <p:cNvPr id="5261" name="Text Box 141"/>
          <p:cNvSpPr txBox="1">
            <a:spLocks noChangeArrowheads="1"/>
          </p:cNvSpPr>
          <p:nvPr/>
        </p:nvSpPr>
        <p:spPr bwMode="auto">
          <a:xfrm>
            <a:off x="6111425" y="5147453"/>
            <a:ext cx="41184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2" name="Text Box 142"/>
          <p:cNvSpPr txBox="1">
            <a:spLocks noChangeArrowheads="1"/>
          </p:cNvSpPr>
          <p:nvPr/>
        </p:nvSpPr>
        <p:spPr bwMode="auto">
          <a:xfrm>
            <a:off x="5523905" y="5147453"/>
            <a:ext cx="411840" cy="4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3" name="Text Box 143"/>
          <p:cNvSpPr txBox="1">
            <a:spLocks noChangeArrowheads="1"/>
          </p:cNvSpPr>
          <p:nvPr/>
        </p:nvSpPr>
        <p:spPr bwMode="auto">
          <a:xfrm>
            <a:off x="4786625" y="5157138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4" name="Text Box 144"/>
          <p:cNvSpPr txBox="1">
            <a:spLocks noChangeArrowheads="1"/>
          </p:cNvSpPr>
          <p:nvPr/>
        </p:nvSpPr>
        <p:spPr bwMode="auto">
          <a:xfrm>
            <a:off x="4055105" y="5144020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5" name="Text Box 145"/>
          <p:cNvSpPr txBox="1">
            <a:spLocks noChangeArrowheads="1"/>
          </p:cNvSpPr>
          <p:nvPr/>
        </p:nvSpPr>
        <p:spPr bwMode="auto">
          <a:xfrm>
            <a:off x="3401345" y="5130372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6" name="Text Box 146"/>
          <p:cNvSpPr txBox="1">
            <a:spLocks noChangeArrowheads="1"/>
          </p:cNvSpPr>
          <p:nvPr/>
        </p:nvSpPr>
        <p:spPr bwMode="auto">
          <a:xfrm>
            <a:off x="2749024" y="5116724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7" name="Text Box 147"/>
          <p:cNvSpPr txBox="1">
            <a:spLocks noChangeArrowheads="1"/>
          </p:cNvSpPr>
          <p:nvPr/>
        </p:nvSpPr>
        <p:spPr bwMode="auto">
          <a:xfrm>
            <a:off x="2095264" y="5157668"/>
            <a:ext cx="411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  <a:cs typeface="Arial Unicode MS" charset="0"/>
              </a:rPr>
              <a:t>L</a:t>
            </a: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>
            <a:off x="8136064" y="5107749"/>
            <a:ext cx="9792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L + G</a:t>
            </a:r>
          </a:p>
        </p:txBody>
      </p:sp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7352704" y="5122150"/>
            <a:ext cx="9792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b="1">
                <a:solidFill>
                  <a:srgbClr val="FF0000"/>
                </a:solidFill>
                <a:latin typeface="Chalkboard" charset="0"/>
                <a:cs typeface="Arial Unicode MS" charset="0"/>
              </a:rPr>
              <a:t>L + G</a:t>
            </a:r>
          </a:p>
        </p:txBody>
      </p:sp>
      <p:sp>
        <p:nvSpPr>
          <p:cNvPr id="5270" name="Freeform 150"/>
          <p:cNvSpPr>
            <a:spLocks noChangeArrowheads="1"/>
          </p:cNvSpPr>
          <p:nvPr/>
        </p:nvSpPr>
        <p:spPr bwMode="auto">
          <a:xfrm>
            <a:off x="6661440" y="2803506"/>
            <a:ext cx="1440" cy="2939349"/>
          </a:xfrm>
          <a:custGeom>
            <a:avLst/>
            <a:gdLst>
              <a:gd name="T0" fmla="*/ 0 w 1"/>
              <a:gd name="T1" fmla="*/ 0 h 9001"/>
              <a:gd name="T2" fmla="*/ 0 w 1"/>
              <a:gd name="T3" fmla="*/ 9000 h 9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001">
                <a:moveTo>
                  <a:pt x="0" y="0"/>
                </a:moveTo>
                <a:lnTo>
                  <a:pt x="0" y="9000"/>
                </a:lnTo>
              </a:path>
            </a:pathLst>
          </a:custGeom>
          <a:noFill/>
          <a:ln w="720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271" name="Text Box 151"/>
          <p:cNvSpPr txBox="1">
            <a:spLocks noChangeArrowheads="1"/>
          </p:cNvSpPr>
          <p:nvPr/>
        </p:nvSpPr>
        <p:spPr bwMode="auto">
          <a:xfrm>
            <a:off x="6790096" y="4243092"/>
            <a:ext cx="2285280" cy="72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 dirty="0">
                <a:latin typeface="Chalkboard" charset="0"/>
              </a:rPr>
              <a:t>La température ne </a:t>
            </a:r>
          </a:p>
          <a:p>
            <a:pPr>
              <a:lnSpc>
                <a:spcPct val="105000"/>
              </a:lnSpc>
            </a:pPr>
            <a:r>
              <a:rPr lang="fr-FR" sz="2000" dirty="0">
                <a:latin typeface="Chalkboard" charset="0"/>
              </a:rPr>
              <a:t>change pas</a:t>
            </a:r>
          </a:p>
        </p:txBody>
      </p:sp>
      <p:sp>
        <p:nvSpPr>
          <p:cNvPr id="5273" name="Text Box 153"/>
          <p:cNvSpPr txBox="1">
            <a:spLocks noChangeArrowheads="1"/>
          </p:cNvSpPr>
          <p:nvPr/>
        </p:nvSpPr>
        <p:spPr bwMode="auto">
          <a:xfrm>
            <a:off x="97920" y="5825145"/>
            <a:ext cx="8979840" cy="102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  <a:spcBef>
                <a:spcPts val="272"/>
              </a:spcBef>
              <a:spcAft>
                <a:spcPts val="272"/>
              </a:spcAft>
            </a:pPr>
            <a:r>
              <a:rPr lang="fr-FR" dirty="0">
                <a:latin typeface="Chalkboard" charset="0"/>
              </a:rPr>
              <a:t>L'eau bout à quelle température ? </a:t>
            </a:r>
            <a:r>
              <a:rPr lang="fr-FR" dirty="0" smtClean="0">
                <a:latin typeface="Chalkboard" charset="0"/>
              </a:rPr>
              <a:t>…................................</a:t>
            </a:r>
            <a:endParaRPr lang="fr-FR" dirty="0">
              <a:latin typeface="Chalkboard" charset="0"/>
              <a:cs typeface="Chalkboard" charset="0"/>
            </a:endParaRPr>
          </a:p>
          <a:p>
            <a:pPr>
              <a:lnSpc>
                <a:spcPct val="105000"/>
              </a:lnSpc>
              <a:spcBef>
                <a:spcPts val="272"/>
              </a:spcBef>
              <a:spcAft>
                <a:spcPts val="272"/>
              </a:spcAft>
            </a:pPr>
            <a:r>
              <a:rPr lang="fr-FR" b="1" dirty="0">
                <a:latin typeface="Chalkboard" charset="0"/>
                <a:cs typeface="Chalkboard" charset="0"/>
              </a:rPr>
              <a:t>La température continue-t-elle d'augmenter une fois que l'eau bout ? …..............</a:t>
            </a:r>
          </a:p>
        </p:txBody>
      </p:sp>
      <p:sp>
        <p:nvSpPr>
          <p:cNvPr id="5274" name="Text Box 154"/>
          <p:cNvSpPr txBox="1">
            <a:spLocks noChangeArrowheads="1"/>
          </p:cNvSpPr>
          <p:nvPr/>
        </p:nvSpPr>
        <p:spPr bwMode="auto">
          <a:xfrm>
            <a:off x="4082401" y="5768978"/>
            <a:ext cx="1468801" cy="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</a:rPr>
              <a:t>100°C</a:t>
            </a:r>
          </a:p>
        </p:txBody>
      </p:sp>
      <p:sp>
        <p:nvSpPr>
          <p:cNvPr id="5275" name="Text Box 155"/>
          <p:cNvSpPr txBox="1">
            <a:spLocks noChangeArrowheads="1"/>
          </p:cNvSpPr>
          <p:nvPr/>
        </p:nvSpPr>
        <p:spPr bwMode="auto">
          <a:xfrm>
            <a:off x="8000640" y="6085879"/>
            <a:ext cx="979200" cy="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Chalkboard" charset="0"/>
              </a:rPr>
              <a:t>NON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1383" y="1274489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1760" y="813489"/>
            <a:ext cx="3971094" cy="49932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Vaporisation de l’eau pure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5272" name="Text Box 152"/>
          <p:cNvSpPr txBox="1">
            <a:spLocks noChangeArrowheads="1"/>
          </p:cNvSpPr>
          <p:nvPr/>
        </p:nvSpPr>
        <p:spPr bwMode="auto">
          <a:xfrm>
            <a:off x="1801504" y="4353663"/>
            <a:ext cx="4403456" cy="403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dirty="0">
                <a:latin typeface="Chalkboard" charset="0"/>
              </a:rPr>
              <a:t>La température augmente</a:t>
            </a:r>
          </a:p>
        </p:txBody>
      </p:sp>
      <p:sp>
        <p:nvSpPr>
          <p:cNvPr id="36" name="Text Box 152"/>
          <p:cNvSpPr txBox="1">
            <a:spLocks noChangeArrowheads="1"/>
          </p:cNvSpPr>
          <p:nvPr/>
        </p:nvSpPr>
        <p:spPr bwMode="auto">
          <a:xfrm>
            <a:off x="1812576" y="5420797"/>
            <a:ext cx="4403456" cy="3067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000" dirty="0" smtClean="0">
                <a:latin typeface="Chalkboard" charset="0"/>
              </a:rPr>
              <a:t>L’état ne change pas</a:t>
            </a:r>
            <a:endParaRPr lang="fr-FR" sz="2000" dirty="0">
              <a:latin typeface="Chalkboard" charset="0"/>
            </a:endParaRPr>
          </a:p>
        </p:txBody>
      </p:sp>
      <p:sp>
        <p:nvSpPr>
          <p:cNvPr id="37" name="Text Box 151"/>
          <p:cNvSpPr txBox="1">
            <a:spLocks noChangeArrowheads="1"/>
          </p:cNvSpPr>
          <p:nvPr/>
        </p:nvSpPr>
        <p:spPr bwMode="auto">
          <a:xfrm>
            <a:off x="6999392" y="5407149"/>
            <a:ext cx="1890721" cy="425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 dirty="0" smtClean="0">
                <a:latin typeface="Chalkboard" charset="0"/>
              </a:rPr>
              <a:t>L’</a:t>
            </a:r>
            <a:r>
              <a:rPr lang="fr-FR" sz="2000" dirty="0" smtClean="0">
                <a:latin typeface="Chalkboard" charset="0"/>
              </a:rPr>
              <a:t>état</a:t>
            </a:r>
            <a:r>
              <a:rPr lang="fr-FR" sz="2000" dirty="0">
                <a:latin typeface="Chalkboard" charset="0"/>
              </a:rPr>
              <a:t> </a:t>
            </a:r>
            <a:r>
              <a:rPr lang="fr-FR" sz="2000" dirty="0" smtClean="0">
                <a:latin typeface="Chalkboard" charset="0"/>
              </a:rPr>
              <a:t>change</a:t>
            </a:r>
            <a:endParaRPr lang="fr-FR" sz="2000" dirty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86" y="3762503"/>
            <a:ext cx="8639803" cy="266892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1. Grâce au Soleil qui nous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fournit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de la lumière et de la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chaleur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.</a:t>
            </a:r>
          </a:p>
          <a:p>
            <a:pPr algn="l"/>
            <a:endParaRPr lang="en-US" b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2. Grâce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à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l’eau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liquide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qu’il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y a </a:t>
            </a:r>
            <a:r>
              <a:rPr lang="en-US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sur</a:t>
            </a:r>
            <a:r>
              <a:rPr lang="en-US" b="1" dirty="0" smtClean="0">
                <a:solidFill>
                  <a:srgbClr val="000000"/>
                </a:solidFill>
                <a:latin typeface="Chalkboard"/>
                <a:cs typeface="Chalkboard"/>
              </a:rPr>
              <a:t> Terre.</a:t>
            </a:r>
            <a:endParaRPr lang="en-US" sz="2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986" y="92696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board"/>
                <a:cs typeface="Chalkboard"/>
              </a:rPr>
              <a:t>Réponses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board"/>
                <a:cs typeface="Chalkboard"/>
              </a:rPr>
              <a:t>proposées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board"/>
                <a:cs typeface="Chalkboard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4281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806312"/>
            <a:ext cx="293904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fr-FR" b="1" dirty="0"/>
              <a:t>Interprétation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22"/>
          <a:stretch>
            <a:fillRect/>
          </a:stretch>
        </p:blipFill>
        <p:spPr bwMode="auto">
          <a:xfrm>
            <a:off x="162721" y="1144747"/>
            <a:ext cx="8817750" cy="52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51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82400" y="4082830"/>
            <a:ext cx="2285280" cy="7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>
                <a:latin typeface="Chalkboard" charset="0"/>
              </a:rPr>
              <a:t>La température augmente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30400" y="1795869"/>
            <a:ext cx="2285280" cy="13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>
                <a:latin typeface="Chalkboard" charset="0"/>
              </a:rPr>
              <a:t>La température ne </a:t>
            </a:r>
          </a:p>
          <a:p>
            <a:pPr>
              <a:lnSpc>
                <a:spcPct val="105000"/>
              </a:lnSpc>
            </a:pPr>
            <a:r>
              <a:rPr lang="fr-FR" sz="2000">
                <a:latin typeface="Chalkboard" charset="0"/>
              </a:rPr>
              <a:t>change pas : c'est un palier de température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66080" y="5126938"/>
            <a:ext cx="2285280" cy="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>
                <a:latin typeface="Chalkboard" charset="0"/>
              </a:rPr>
              <a:t>Oui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3646" y="806312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0040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 d'écran 2014-02-07 11.51.4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903738" y="1955407"/>
            <a:ext cx="5329950" cy="4902593"/>
          </a:xfrm>
          <a:prstGeom prst="rect">
            <a:avLst/>
          </a:prstGeom>
        </p:spPr>
      </p:pic>
      <p:pic>
        <p:nvPicPr>
          <p:cNvPr id="8" name="Picture 7" descr="Capture d'écran 2014-02-07 11.51.4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8" y="2611530"/>
            <a:ext cx="3809672" cy="3879952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2732" y="990202"/>
            <a:ext cx="2873389" cy="92103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Fusion de la glace </a:t>
            </a:r>
          </a:p>
          <a:p>
            <a:pPr algn="ctr">
              <a:lnSpc>
                <a:spcPct val="120000"/>
              </a:lnSpc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(eau solide pure)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1383" y="1274489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732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823817"/>
            <a:ext cx="4629287" cy="53654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Solidification de l’eau liquide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2" name="Picture 1" descr="Capture d'écran 2015-01-08 18.16.4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3978"/>
            <a:ext cx="4170260" cy="2555825"/>
          </a:xfrm>
          <a:prstGeom prst="rect">
            <a:avLst/>
          </a:prstGeom>
        </p:spPr>
      </p:pic>
      <p:pic>
        <p:nvPicPr>
          <p:cNvPr id="6" name="Picture 5" descr="Capture d'écran 2015-01-08 18.16.4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970" y="1360365"/>
            <a:ext cx="4911030" cy="5042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9287" y="1110662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057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97973"/>
            <a:ext cx="4389747" cy="387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6245"/>
              </p:ext>
            </p:extLst>
          </p:nvPr>
        </p:nvGraphicFramePr>
        <p:xfrm>
          <a:off x="0" y="832513"/>
          <a:ext cx="9144000" cy="52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046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Solidification de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l’eau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pure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Fusion de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l’eau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pure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701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Capture d'écran 2014-02-07 11.51.4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09234" y="1597973"/>
            <a:ext cx="4390591" cy="403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6099" y="6160387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376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9159"/>
            <a:ext cx="4389747" cy="387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71522"/>
              </p:ext>
            </p:extLst>
          </p:nvPr>
        </p:nvGraphicFramePr>
        <p:xfrm>
          <a:off x="-4377" y="818865"/>
          <a:ext cx="9144000" cy="55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024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Solidification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d’une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matière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pure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4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pure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Cyclohexane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pur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128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apture d'écran 2014-12-01 13.57.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39" y="2279159"/>
            <a:ext cx="4296134" cy="4003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39" y="6123802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153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6" y="975173"/>
            <a:ext cx="9001574" cy="519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6099" y="6160387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  <a:hlinkClick r:id="rId4"/>
              </a:rPr>
              <a:t>http://physiquecollege.free.fr/cinquieme.htm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1239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756023"/>
            <a:ext cx="9093587" cy="28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endParaRPr lang="fr-FR" sz="1400" b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Questions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(ne pas copier les questions, écrire les réponses)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Quel est la température de l’eau liquide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À 0°C, dans quel état est l’eau ?</a:t>
            </a: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À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100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°C, dans quel état est l’eau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Comment mesurer la température ?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marL="457200" lvl="0" indent="-457200">
              <a:buFont typeface="+mj-lt"/>
              <a:buAutoNum type="arabicPeriod"/>
            </a:pPr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lvl="0"/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3936090"/>
            <a:ext cx="9143999" cy="26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7F7F7F"/>
                </a:solidFill>
                <a:latin typeface="Chalkboard"/>
                <a:cs typeface="Chalkboard"/>
              </a:rPr>
              <a:t>Réponses 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sz="2200" dirty="0" smtClean="0">
                <a:solidFill>
                  <a:srgbClr val="000080"/>
                </a:solidFill>
                <a:latin typeface="Chalkboard"/>
                <a:cs typeface="Chalkboard"/>
              </a:rPr>
              <a:t>La température de l’eau liquide est comprise entre 0°C et 100 °C.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sz="2200" dirty="0" smtClean="0">
                <a:solidFill>
                  <a:srgbClr val="000080"/>
                </a:solidFill>
                <a:latin typeface="Chalkboard"/>
                <a:cs typeface="Chalkboard"/>
              </a:rPr>
              <a:t>À 0°C, on a un mélange d’eau liquide et d’eau solide.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sz="2200" dirty="0" smtClean="0">
                <a:solidFill>
                  <a:srgbClr val="000080"/>
                </a:solidFill>
                <a:latin typeface="Chalkboard"/>
                <a:cs typeface="Chalkboard"/>
              </a:rPr>
              <a:t>À 100°C, on a un mélange d’eau liquide et d’eau gazeuse.</a:t>
            </a:r>
          </a:p>
          <a:p>
            <a:pPr>
              <a:lnSpc>
                <a:spcPct val="12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Lors d’un changement d’état d’un corps pur, la température reste le même. </a:t>
            </a:r>
          </a:p>
        </p:txBody>
      </p:sp>
    </p:spTree>
    <p:extLst>
      <p:ext uri="{BB962C8B-B14F-4D97-AF65-F5344CB8AC3E}">
        <p14:creationId xmlns:p14="http://schemas.microsoft.com/office/powerpoint/2010/main" val="3736569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0413" y="813042"/>
            <a:ext cx="9093587" cy="63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AutoNum type="alphaLcPeriod"/>
            </a:pP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Les températures caractéristiques de l’eau</a:t>
            </a:r>
            <a:r>
              <a:rPr lang="fr-FR" sz="2400" dirty="0" smtClean="0">
                <a:solidFill>
                  <a:srgbClr val="FF0000"/>
                </a:solidFill>
                <a:latin typeface="Chalkboard"/>
                <a:cs typeface="Chalkboard"/>
              </a:rPr>
              <a:t> pure 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 smtClean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endParaRPr lang="fr-FR" sz="1600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 smtClean="0">
                <a:solidFill>
                  <a:srgbClr val="FF0000"/>
                </a:solidFill>
                <a:latin typeface="Chalkboard"/>
                <a:cs typeface="Chalkboard"/>
              </a:rPr>
              <a:t>Les températures caractéristiques d’une substance (matière) sont les températures de changement d’état.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Température de fusion et de solidification de l’eau pure : </a:t>
            </a: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0°C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Température de vaporisation et de liquéfaction de l’eau pure est de : </a:t>
            </a: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100°C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fr-FR" sz="2400" b="1" i="1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Remarque </a:t>
            </a: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Lorsqu’on chauffe ou on refroidie de l’eau pure, alors :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Soit l’eau change de température </a:t>
            </a:r>
            <a:r>
              <a:rPr lang="fr-FR" sz="2000" i="1" dirty="0" smtClean="0">
                <a:solidFill>
                  <a:schemeClr val="tx1"/>
                </a:solidFill>
                <a:latin typeface="Chalkboard"/>
                <a:cs typeface="Chalkboard"/>
              </a:rPr>
              <a:t>(et elle reste dans un seul état) </a:t>
            </a:r>
            <a:endParaRPr lang="fr-FR" sz="24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Soit l’eau change d’état </a:t>
            </a:r>
            <a:r>
              <a:rPr lang="fr-FR" sz="2000" dirty="0" smtClean="0">
                <a:solidFill>
                  <a:schemeClr val="tx1"/>
                </a:solidFill>
                <a:latin typeface="Chalkboard"/>
                <a:cs typeface="Chalkboard"/>
              </a:rPr>
              <a:t>(et sa température reste la même);</a:t>
            </a:r>
            <a:endParaRPr lang="fr-FR" sz="24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fr-FR" sz="2400" b="1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endParaRPr lang="fr-FR" sz="16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413" y="1745128"/>
            <a:ext cx="9093587" cy="24583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196" y="1362349"/>
            <a:ext cx="9072257" cy="2534976"/>
            <a:chOff x="0" y="0"/>
            <a:chExt cx="6949440" cy="92011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39520" y="229870"/>
              <a:ext cx="1676400" cy="44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628640" y="0"/>
              <a:ext cx="1320800" cy="889635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14320" y="30480"/>
              <a:ext cx="1320800" cy="889635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0" y="30480"/>
              <a:ext cx="1320800" cy="889635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043680" y="250190"/>
              <a:ext cx="1676400" cy="44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229360" y="687070"/>
              <a:ext cx="1625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064000" y="676910"/>
              <a:ext cx="1625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18935" y="2349195"/>
            <a:ext cx="1885966" cy="9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Eau solide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45673" y="4374582"/>
            <a:ext cx="1981781" cy="15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000" b="1" dirty="0">
                <a:solidFill>
                  <a:srgbClr val="00B050"/>
                </a:solidFill>
                <a:latin typeface="Chalkboard"/>
                <a:cs typeface="Chalkboard"/>
              </a:rPr>
              <a:t>T</a:t>
            </a:r>
            <a:r>
              <a:rPr lang="fr-FR" sz="2000" b="1" dirty="0" smtClean="0">
                <a:solidFill>
                  <a:srgbClr val="00B050"/>
                </a:solidFill>
                <a:latin typeface="Chalkboard"/>
                <a:cs typeface="Chalkboard"/>
              </a:rPr>
              <a:t>empérature entre </a:t>
            </a:r>
          </a:p>
          <a:p>
            <a:pPr algn="ctr"/>
            <a:r>
              <a:rPr lang="fr-FR" sz="2000" b="1" dirty="0" smtClean="0">
                <a:solidFill>
                  <a:srgbClr val="00B050"/>
                </a:solidFill>
                <a:latin typeface="Chalkboard"/>
                <a:cs typeface="Chalkboard"/>
              </a:rPr>
              <a:t>0°C et 100°C</a:t>
            </a:r>
            <a:endParaRPr lang="fr-FR" sz="2000" b="1" dirty="0">
              <a:solidFill>
                <a:srgbClr val="00B050"/>
              </a:solidFill>
              <a:latin typeface="Chalkboard"/>
              <a:cs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762946" y="2084107"/>
            <a:ext cx="1885966" cy="9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Eau liquide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: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81662" y="2201450"/>
            <a:ext cx="1994904" cy="6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Eau gazeuse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: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04566" y="59413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Exercices p 31, n° 2, 4 (et 5)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614717" y="1549763"/>
            <a:ext cx="2088478" cy="4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accent5"/>
                </a:solidFill>
                <a:latin typeface="Chalkboard"/>
                <a:cs typeface="Chalkboard"/>
              </a:rPr>
              <a:t>Fusion</a:t>
            </a:r>
            <a:endParaRPr lang="fr-FR" sz="24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08082" y="1637818"/>
            <a:ext cx="2088478" cy="4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accent5"/>
                </a:solidFill>
                <a:latin typeface="Chalkboard"/>
                <a:cs typeface="Chalkboard"/>
              </a:rPr>
              <a:t>Vaporisation</a:t>
            </a:r>
            <a:endParaRPr lang="fr-FR" sz="24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427454" y="2750023"/>
            <a:ext cx="2088478" cy="4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accent5"/>
                </a:solidFill>
                <a:latin typeface="Chalkboard"/>
                <a:cs typeface="Chalkboard"/>
              </a:rPr>
              <a:t>Liquéfaction</a:t>
            </a:r>
            <a:endParaRPr lang="fr-FR" sz="24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47352" y="2845773"/>
            <a:ext cx="2088478" cy="4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accent5"/>
                </a:solidFill>
                <a:latin typeface="Chalkboard"/>
                <a:cs typeface="Chalkboard"/>
              </a:rPr>
              <a:t>Solidification</a:t>
            </a:r>
            <a:endParaRPr lang="fr-FR" sz="24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849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40" y="1166443"/>
            <a:ext cx="9142560" cy="593019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Les températures de changements d'état de l’eau : </a:t>
            </a:r>
            <a:endParaRPr lang="fr-FR" sz="2800" b="1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4296"/>
            <a:ext cx="9142560" cy="468481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59840" y="3220583"/>
            <a:ext cx="163296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>
                <a:solidFill>
                  <a:srgbClr val="008000"/>
                </a:solidFill>
                <a:latin typeface="Chalkboard" charset="0"/>
              </a:rPr>
              <a:t>T = 0 °C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6880" y="2236960"/>
            <a:ext cx="130608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>
                <a:solidFill>
                  <a:srgbClr val="FF0000"/>
                </a:solidFill>
                <a:latin typeface="Chalkboard" charset="0"/>
              </a:rPr>
              <a:t>SOLIDE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18240" y="2270083"/>
            <a:ext cx="130608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>
                <a:solidFill>
                  <a:srgbClr val="FF0000"/>
                </a:solidFill>
                <a:latin typeface="Chalkboard" charset="0"/>
              </a:rPr>
              <a:t>LIQUIDE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346881" y="1911486"/>
            <a:ext cx="1537812" cy="7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fr-FR" sz="2200" b="1" dirty="0">
                <a:solidFill>
                  <a:srgbClr val="FF0000"/>
                </a:solidFill>
                <a:latin typeface="Chalkboard" charset="0"/>
              </a:rPr>
              <a:t>ETAT GAZEUX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551201" y="3249386"/>
            <a:ext cx="1632960" cy="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000" b="1">
                <a:solidFill>
                  <a:srgbClr val="008000"/>
                </a:solidFill>
                <a:latin typeface="Chalkboard" charset="0"/>
              </a:rPr>
              <a:t>T = 100 °C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349922" y="4328060"/>
            <a:ext cx="1932159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 dirty="0">
                <a:solidFill>
                  <a:srgbClr val="FF0000"/>
                </a:solidFill>
                <a:latin typeface="Chalkboard" charset="0"/>
              </a:rPr>
              <a:t>Liquéfaction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828800" y="4287736"/>
            <a:ext cx="195984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>
                <a:solidFill>
                  <a:srgbClr val="FF0000"/>
                </a:solidFill>
                <a:latin typeface="Chalkboard" charset="0"/>
              </a:rPr>
              <a:t>Solidification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551200" y="2164953"/>
            <a:ext cx="146880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>
                <a:solidFill>
                  <a:srgbClr val="FF0000"/>
                </a:solidFill>
                <a:latin typeface="Chalkboard" charset="0"/>
              </a:rPr>
              <a:t>Ébullition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959840" y="2164953"/>
            <a:ext cx="1306080" cy="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2200" b="1" dirty="0">
                <a:solidFill>
                  <a:srgbClr val="FF0000"/>
                </a:solidFill>
                <a:latin typeface="Chalkboard" charset="0"/>
              </a:rPr>
              <a:t>Fusion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1383" y="823932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Livre de quatrième : 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70339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22830" y="914717"/>
            <a:ext cx="9021169" cy="2347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Wingdings" charset="2"/>
              <a:buChar char="§"/>
            </a:pP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L’eau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c’est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quoi ?</a:t>
            </a:r>
          </a:p>
          <a:p>
            <a:pPr algn="l">
              <a:lnSpc>
                <a:spcPct val="150000"/>
              </a:lnSpc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pPr marL="457200" indent="-457200" algn="l">
              <a:lnSpc>
                <a:spcPct val="150000"/>
              </a:lnSpc>
              <a:buFont typeface="Wingdings" charset="2"/>
              <a:buChar char="§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Comment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reconnaître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l’eau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dans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le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laboratoire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668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06" y="2112336"/>
            <a:ext cx="7468673" cy="28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54028"/>
            <a:ext cx="7426579" cy="93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47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7" y="4992929"/>
            <a:ext cx="8610389" cy="11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47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0608" y="2494280"/>
            <a:ext cx="244944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fr-FR" dirty="0">
                <a:solidFill>
                  <a:srgbClr val="00AE00"/>
                </a:solidFill>
              </a:rPr>
              <a:t>Compact et ordonné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7" y="6142367"/>
            <a:ext cx="6742853" cy="35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47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93950" y="2469947"/>
            <a:ext cx="277632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fr-FR" dirty="0">
                <a:solidFill>
                  <a:srgbClr val="00AE00"/>
                </a:solidFill>
              </a:rPr>
              <a:t>Compact et désordonné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15969" y="2450483"/>
            <a:ext cx="261216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fr-FR" dirty="0">
                <a:solidFill>
                  <a:srgbClr val="00AE00"/>
                </a:solidFill>
              </a:rPr>
              <a:t>dispersé et désordonné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2172" y="826846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Activité du groupe SESAME ( PEGAZE) et image du livre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03074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ule_chgmt_etat_masse_ai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248" y="2090326"/>
            <a:ext cx="7493752" cy="4381401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816980"/>
            <a:ext cx="89117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00B050"/>
                </a:solidFill>
              </a:rPr>
              <a:t>Activité</a:t>
            </a:r>
            <a:r>
              <a:rPr lang="en-US" sz="2800" b="1" dirty="0" smtClean="0">
                <a:solidFill>
                  <a:srgbClr val="00B050"/>
                </a:solidFill>
              </a:rPr>
              <a:t> : </a:t>
            </a:r>
            <a:r>
              <a:rPr lang="en-US" sz="2800" b="1" dirty="0" err="1" smtClean="0">
                <a:solidFill>
                  <a:srgbClr val="00B050"/>
                </a:solidFill>
              </a:rPr>
              <a:t>Changements</a:t>
            </a:r>
            <a:r>
              <a:rPr lang="en-US" sz="2800" b="1" dirty="0" smtClean="0">
                <a:solidFill>
                  <a:srgbClr val="00B050"/>
                </a:solidFill>
              </a:rPr>
              <a:t> d’état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>
                <a:solidFill>
                  <a:srgbClr val="FF0000"/>
                </a:solidFill>
              </a:rPr>
              <a:t>http://</a:t>
            </a:r>
            <a:r>
              <a:rPr lang="en-US" sz="1100" b="1" dirty="0" err="1">
                <a:solidFill>
                  <a:srgbClr val="FF0000"/>
                </a:solidFill>
              </a:rPr>
              <a:t>physiquecollege.free.fr</a:t>
            </a:r>
            <a:r>
              <a:rPr lang="en-US" sz="1100" b="1" dirty="0">
                <a:solidFill>
                  <a:srgbClr val="FF0000"/>
                </a:solidFill>
              </a:rPr>
              <a:t>/</a:t>
            </a:r>
            <a:r>
              <a:rPr lang="en-US" sz="1100" b="1" dirty="0" err="1">
                <a:solidFill>
                  <a:srgbClr val="FF0000"/>
                </a:solidFill>
              </a:rPr>
              <a:t>physique_chimie_college_lycee</a:t>
            </a:r>
            <a:r>
              <a:rPr lang="en-US" sz="1100" b="1" dirty="0">
                <a:solidFill>
                  <a:srgbClr val="FF0000"/>
                </a:solidFill>
              </a:rPr>
              <a:t>/</a:t>
            </a:r>
            <a:r>
              <a:rPr lang="en-US" sz="1100" b="1" dirty="0" err="1">
                <a:solidFill>
                  <a:srgbClr val="FF0000"/>
                </a:solidFill>
              </a:rPr>
              <a:t>quatrieme</a:t>
            </a:r>
            <a:r>
              <a:rPr lang="en-US" sz="1100" b="1" dirty="0">
                <a:solidFill>
                  <a:srgbClr val="FF0000"/>
                </a:solidFill>
              </a:rPr>
              <a:t>/</a:t>
            </a:r>
            <a:r>
              <a:rPr lang="en-US" sz="1100" b="1" dirty="0" err="1">
                <a:solidFill>
                  <a:srgbClr val="FF0000"/>
                </a:solidFill>
              </a:rPr>
              <a:t>chimie</a:t>
            </a:r>
            <a:r>
              <a:rPr lang="en-US" sz="1100" b="1" dirty="0">
                <a:solidFill>
                  <a:srgbClr val="FF0000"/>
                </a:solidFill>
              </a:rPr>
              <a:t>/</a:t>
            </a:r>
            <a:r>
              <a:rPr lang="en-US" sz="1100" b="1" dirty="0" err="1" smtClean="0">
                <a:solidFill>
                  <a:srgbClr val="FF0000"/>
                </a:solidFill>
              </a:rPr>
              <a:t>etats_eau.htm</a:t>
            </a:r>
            <a:r>
              <a:rPr lang="en-US" sz="1100" b="1" dirty="0" smtClean="0">
                <a:solidFill>
                  <a:srgbClr val="FF0000"/>
                </a:solidFill>
              </a:rPr>
              <a:t/>
            </a:r>
            <a:br>
              <a:rPr lang="en-US" sz="1100" b="1" dirty="0" smtClean="0">
                <a:solidFill>
                  <a:srgbClr val="FF0000"/>
                </a:solidFill>
              </a:rPr>
            </a:br>
            <a:r>
              <a:rPr lang="en-US" sz="24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Pourquoi</a:t>
            </a:r>
            <a:r>
              <a:rPr lang="en-US" sz="24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la masse de </a:t>
            </a:r>
            <a:r>
              <a:rPr lang="en-US" sz="24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l’eau</a:t>
            </a:r>
            <a:r>
              <a:rPr lang="en-US" sz="24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ne change-t-</a:t>
            </a:r>
            <a:r>
              <a:rPr lang="en-US" sz="24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elle</a:t>
            </a:r>
            <a:r>
              <a:rPr lang="en-US" sz="24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 pas </a:t>
            </a:r>
            <a:r>
              <a:rPr lang="en-US" sz="24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lors</a:t>
            </a:r>
            <a:r>
              <a:rPr lang="en-US" sz="24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d’un </a:t>
            </a:r>
            <a:r>
              <a:rPr lang="en-US" sz="2400" b="1" dirty="0" err="1" smtClean="0">
                <a:solidFill>
                  <a:schemeClr val="accent5"/>
                </a:solidFill>
                <a:latin typeface="Chalkboard"/>
                <a:cs typeface="Chalkboard"/>
              </a:rPr>
              <a:t>changement</a:t>
            </a:r>
            <a:r>
              <a:rPr lang="en-US" sz="2400" b="1" dirty="0" smtClean="0">
                <a:solidFill>
                  <a:schemeClr val="accent5"/>
                </a:solidFill>
                <a:latin typeface="Chalkboard"/>
                <a:cs typeface="Chalkboard"/>
              </a:rPr>
              <a:t> d’état ?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8989" y="962431"/>
            <a:ext cx="604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Livre de quatrième : 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437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ule_chgmt_etat_masse_ai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00" y="1003613"/>
            <a:ext cx="6943027" cy="23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0" y="3123930"/>
            <a:ext cx="8229600" cy="53238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halkboard"/>
                <a:cs typeface="Chalkboard"/>
              </a:rPr>
              <a:t>1.  </a:t>
            </a:r>
            <a:r>
              <a:rPr lang="en-US" sz="2400" dirty="0" smtClean="0">
                <a:latin typeface="Chalkboard"/>
                <a:cs typeface="Chalkboard"/>
              </a:rPr>
              <a:t>A : </a:t>
            </a:r>
            <a:r>
              <a:rPr lang="en-US" sz="2400" dirty="0" err="1" smtClean="0">
                <a:latin typeface="Chalkboard"/>
                <a:cs typeface="Chalkboard"/>
              </a:rPr>
              <a:t>état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solide</a:t>
            </a:r>
            <a:r>
              <a:rPr lang="en-US" sz="2400" dirty="0" smtClean="0">
                <a:latin typeface="Chalkboard"/>
                <a:cs typeface="Chalkboard"/>
              </a:rPr>
              <a:t> ;    B : </a:t>
            </a:r>
            <a:r>
              <a:rPr lang="en-US" sz="2400" dirty="0" err="1" smtClean="0">
                <a:latin typeface="Chalkboard"/>
                <a:cs typeface="Chalkboard"/>
              </a:rPr>
              <a:t>état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liquide</a:t>
            </a:r>
            <a:r>
              <a:rPr lang="en-US" sz="2400" dirty="0" smtClean="0">
                <a:latin typeface="Chalkboard"/>
                <a:cs typeface="Chalkboard"/>
              </a:rPr>
              <a:t> ;    C : </a:t>
            </a:r>
            <a:r>
              <a:rPr lang="en-US" sz="2400" dirty="0" err="1" smtClean="0">
                <a:latin typeface="Chalkboard"/>
                <a:cs typeface="Chalkboard"/>
              </a:rPr>
              <a:t>état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gazeux</a:t>
            </a:r>
            <a:endParaRPr lang="en-US" sz="2400" b="1" dirty="0">
              <a:latin typeface="Chalkboard"/>
              <a:cs typeface="Chalkboar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248" y="3578470"/>
            <a:ext cx="5431886" cy="53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Chalkboard"/>
                <a:cs typeface="Chalkboard"/>
              </a:rPr>
              <a:t>2.  m</a:t>
            </a:r>
            <a:r>
              <a:rPr lang="en-US" sz="2400" baseline="-25000" dirty="0" smtClean="0">
                <a:latin typeface="Chalkboard"/>
                <a:cs typeface="Chalkboard"/>
              </a:rPr>
              <a:t>A</a:t>
            </a:r>
            <a:r>
              <a:rPr lang="en-US" sz="2400" dirty="0" smtClean="0">
                <a:latin typeface="Chalkboard"/>
                <a:cs typeface="Chalkboard"/>
              </a:rPr>
              <a:t> = 121,0 g;      </a:t>
            </a:r>
            <a:r>
              <a:rPr lang="en-US" sz="2400" b="1" dirty="0" err="1" smtClean="0">
                <a:latin typeface="Chalkboard"/>
                <a:cs typeface="Chalkboard"/>
              </a:rPr>
              <a:t>m</a:t>
            </a:r>
            <a:r>
              <a:rPr lang="en-US" sz="2400" baseline="-25000" dirty="0" err="1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= 121,0 g;</a:t>
            </a:r>
            <a:endParaRPr lang="en-US" sz="2400" b="1" dirty="0">
              <a:latin typeface="Chalkboard"/>
              <a:cs typeface="Chalkboar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6136" y="3976805"/>
            <a:ext cx="8976920" cy="96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halkboard"/>
                <a:cs typeface="Chalkboard"/>
              </a:rPr>
              <a:t>3</a:t>
            </a:r>
            <a:r>
              <a:rPr lang="en-US" sz="2400" b="1" dirty="0" smtClean="0">
                <a:latin typeface="Chalkboard"/>
                <a:cs typeface="Chalkboard"/>
              </a:rPr>
              <a:t>.  </a:t>
            </a:r>
            <a:r>
              <a:rPr lang="en-US" sz="2400" dirty="0" smtClean="0">
                <a:latin typeface="Chalkboard"/>
                <a:cs typeface="Chalkboard"/>
              </a:rPr>
              <a:t>On met un film </a:t>
            </a:r>
            <a:r>
              <a:rPr lang="en-US" sz="2400" dirty="0" err="1" smtClean="0">
                <a:latin typeface="Chalkboard"/>
                <a:cs typeface="Chalkboard"/>
              </a:rPr>
              <a:t>plastique</a:t>
            </a:r>
            <a:r>
              <a:rPr lang="en-US" sz="2400" dirty="0" smtClean="0">
                <a:latin typeface="Chalkboard"/>
                <a:cs typeface="Chalkboard"/>
              </a:rPr>
              <a:t> pour </a:t>
            </a:r>
            <a:r>
              <a:rPr lang="en-US" sz="2400" dirty="0" err="1" smtClean="0">
                <a:latin typeface="Chalkboard"/>
                <a:cs typeface="Chalkboard"/>
              </a:rPr>
              <a:t>éviter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que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l’eau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gazeuse</a:t>
            </a:r>
            <a:r>
              <a:rPr lang="en-US" sz="2400" dirty="0" smtClean="0">
                <a:latin typeface="Chalkboard"/>
                <a:cs typeface="Chalkboard"/>
              </a:rPr>
              <a:t> ne </a:t>
            </a:r>
            <a:r>
              <a:rPr lang="en-US" sz="2400" dirty="0" err="1" smtClean="0">
                <a:latin typeface="Chalkboard"/>
                <a:cs typeface="Chalkboard"/>
              </a:rPr>
              <a:t>s’échappe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dans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l’air</a:t>
            </a:r>
            <a:r>
              <a:rPr lang="en-US" sz="2400" dirty="0" smtClean="0">
                <a:latin typeface="Chalkboard"/>
                <a:cs typeface="Chalkboard"/>
              </a:rPr>
              <a:t> de la </a:t>
            </a:r>
            <a:r>
              <a:rPr lang="en-US" sz="2400" dirty="0" err="1" smtClean="0">
                <a:latin typeface="Chalkboard"/>
                <a:cs typeface="Chalkboard"/>
              </a:rPr>
              <a:t>classe</a:t>
            </a:r>
            <a:r>
              <a:rPr lang="en-US" sz="2400" dirty="0" smtClean="0">
                <a:latin typeface="Chalkboard"/>
                <a:cs typeface="Chalkboard"/>
              </a:rPr>
              <a:t>.</a:t>
            </a:r>
            <a:endParaRPr lang="en-US" sz="2400" b="1" dirty="0">
              <a:latin typeface="Chalkboard"/>
              <a:cs typeface="Chalkboar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104" y="4698219"/>
            <a:ext cx="9144000" cy="78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Chalkboard"/>
                <a:cs typeface="Chalkboard"/>
              </a:rPr>
              <a:t>4.  m</a:t>
            </a:r>
            <a:r>
              <a:rPr lang="en-US" sz="2400" baseline="-25000" dirty="0" smtClean="0">
                <a:latin typeface="Chalkboard"/>
                <a:cs typeface="Chalkboard"/>
              </a:rPr>
              <a:t>c</a:t>
            </a:r>
            <a:r>
              <a:rPr lang="en-US" sz="2400" dirty="0" smtClean="0">
                <a:latin typeface="Chalkboard"/>
                <a:cs typeface="Chalkboard"/>
              </a:rPr>
              <a:t> = 121,0 g;     </a:t>
            </a:r>
            <a:r>
              <a:rPr lang="en-US" sz="2400" dirty="0">
                <a:latin typeface="Chalkboard"/>
                <a:cs typeface="Chalkboard"/>
              </a:rPr>
              <a:t>L</a:t>
            </a:r>
            <a:r>
              <a:rPr lang="en-US" sz="2400" dirty="0" smtClean="0">
                <a:latin typeface="Chalkboard"/>
                <a:cs typeface="Chalkboard"/>
              </a:rPr>
              <a:t>a masse ne </a:t>
            </a:r>
            <a:r>
              <a:rPr lang="en-US" sz="2400" dirty="0" err="1" smtClean="0">
                <a:latin typeface="Chalkboard"/>
                <a:cs typeface="Chalkboard"/>
              </a:rPr>
              <a:t>varie</a:t>
            </a:r>
            <a:r>
              <a:rPr lang="en-US" sz="2400" dirty="0" smtClean="0">
                <a:latin typeface="Chalkboard"/>
                <a:cs typeface="Chalkboard"/>
              </a:rPr>
              <a:t> pas </a:t>
            </a:r>
            <a:r>
              <a:rPr lang="en-US" sz="2400" dirty="0" err="1" smtClean="0">
                <a:latin typeface="Chalkboard"/>
                <a:cs typeface="Chalkboard"/>
              </a:rPr>
              <a:t>lors</a:t>
            </a:r>
            <a:r>
              <a:rPr lang="en-US" sz="2400" dirty="0" smtClean="0">
                <a:latin typeface="Chalkboard"/>
                <a:cs typeface="Chalkboard"/>
              </a:rPr>
              <a:t> de </a:t>
            </a:r>
            <a:r>
              <a:rPr lang="en-US" sz="2400" dirty="0" err="1" smtClean="0">
                <a:latin typeface="Chalkboard"/>
                <a:cs typeface="Chalkboard"/>
              </a:rPr>
              <a:t>l’évaporation</a:t>
            </a:r>
            <a:r>
              <a:rPr lang="en-US" sz="2400" dirty="0" smtClean="0">
                <a:latin typeface="Chalkboard"/>
                <a:cs typeface="Chalkboard"/>
              </a:rPr>
              <a:t>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2400" y="5414086"/>
            <a:ext cx="8951600" cy="98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5.  Si le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nombre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particules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ne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varie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pas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alors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la masse ne change pas,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même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lors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d’un 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changement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 d’état.</a:t>
            </a:r>
            <a:endParaRPr lang="en-US" sz="2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881" y="5394969"/>
            <a:ext cx="8951600" cy="989710"/>
          </a:xfrm>
          <a:prstGeom prst="roundRect">
            <a:avLst/>
          </a:prstGeom>
          <a:solidFill>
            <a:srgbClr val="FFB8B9">
              <a:alpha val="19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0413" y="813042"/>
            <a:ext cx="9093587" cy="55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b. La masse d’1 litre d’eau liquide : </a:t>
            </a:r>
            <a:endParaRPr lang="fr-FR" sz="2400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 :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Pourquoi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l'eau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la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comète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«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Tchouri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»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est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différente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celle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la Terre </a:t>
            </a:r>
            <a:endParaRPr lang="en-US" sz="160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Dailymotion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Sonde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Rosetta (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une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eau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deux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fois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plus 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lourdes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fr-FR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solidFill>
                  <a:srgbClr val="008000"/>
                </a:solidFill>
                <a:latin typeface="Chalkboard"/>
                <a:cs typeface="Chalkboard"/>
              </a:rPr>
              <a:t>Activité 3 : </a:t>
            </a:r>
            <a:r>
              <a:rPr lang="fr-FR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Quelle est la masse de l’eau liquide </a:t>
            </a:r>
            <a:r>
              <a:rPr lang="fr-FR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?</a:t>
            </a:r>
            <a:endParaRPr lang="fr-FR" sz="2400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Chalkboard"/>
                <a:cs typeface="Chalkboard"/>
              </a:rPr>
              <a:t>Dans les conditions normales de pression et de température (</a:t>
            </a:r>
            <a:r>
              <a:rPr lang="fr-FR" sz="2400" i="1" dirty="0" smtClean="0">
                <a:latin typeface="Chalkboard"/>
                <a:cs typeface="Chalkboard"/>
              </a:rPr>
              <a:t>environ </a:t>
            </a:r>
            <a:r>
              <a:rPr lang="fr-FR" sz="2400" i="1" dirty="0">
                <a:latin typeface="Chalkboard"/>
                <a:cs typeface="Chalkboard"/>
              </a:rPr>
              <a:t>20°C), </a:t>
            </a:r>
            <a:r>
              <a:rPr lang="fr-FR" sz="2400" b="1" dirty="0">
                <a:latin typeface="Chalkboard"/>
                <a:cs typeface="Chalkboard"/>
              </a:rPr>
              <a:t>la masse de 1 litre d’eau liquide est de 1 kg.</a:t>
            </a:r>
            <a:endParaRPr lang="fr-FR" sz="2400" dirty="0"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fr-FR" sz="2400" b="1" i="1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Remarques :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1 litre d’huile pèse 850 g (environ)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Chalkboard"/>
                <a:cs typeface="Chalkboard"/>
              </a:rPr>
              <a:t>1 kg d’eau solide à un volume supérieur à 1 litre</a:t>
            </a:r>
            <a:endParaRPr lang="fr-FR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endParaRPr lang="fr-FR" sz="16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412" y="3168313"/>
            <a:ext cx="9093587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4566" y="6037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Exercices p </a:t>
            </a:r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  </a:t>
            </a:r>
            <a:r>
              <a:rPr lang="fr-FR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n° </a:t>
            </a:r>
            <a:endParaRPr lang="fr-FR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807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63894"/>
            <a:ext cx="9044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Révisions</a:t>
            </a:r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 : 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470" y="1421652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643953" y="5928414"/>
            <a:ext cx="5400452" cy="5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400" b="1" dirty="0" smtClean="0">
                <a:solidFill>
                  <a:srgbClr val="008000"/>
                </a:solidFill>
                <a:latin typeface="Chalkboard"/>
                <a:cs typeface="Chalkboard"/>
              </a:rPr>
              <a:t>livre </a:t>
            </a:r>
            <a:r>
              <a:rPr lang="fr-FR" sz="2400" b="1" dirty="0" err="1" smtClean="0">
                <a:solidFill>
                  <a:srgbClr val="008000"/>
                </a:solidFill>
                <a:latin typeface="Chalkboard"/>
                <a:cs typeface="Chalkboard"/>
              </a:rPr>
              <a:t>microméga</a:t>
            </a:r>
            <a:r>
              <a:rPr lang="fr-FR" sz="2400" b="1" dirty="0" smtClean="0">
                <a:solidFill>
                  <a:srgbClr val="008000"/>
                </a:solidFill>
                <a:latin typeface="Chalkboard"/>
                <a:cs typeface="Chalkboard"/>
              </a:rPr>
              <a:t> – Hatier : p </a:t>
            </a:r>
            <a:r>
              <a:rPr lang="fr-FR" sz="2400" b="1" dirty="0" smtClean="0">
                <a:solidFill>
                  <a:srgbClr val="008000"/>
                </a:solidFill>
                <a:latin typeface="Chalkboard"/>
                <a:cs typeface="Chalkboard"/>
              </a:rPr>
              <a:t>12 à 32</a:t>
            </a:r>
            <a:endParaRPr lang="fr-FR" sz="24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4275" y="1661473"/>
            <a:ext cx="78884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Des grandeurs caractéristiques :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Grandeurs, unités, appareils de mesure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Les grandeurs caractéristiques de l’eau :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a. les températures de changement d’état ;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b. la masse de 1 litre d’eau liquide ;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85" y="1147871"/>
            <a:ext cx="9051515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 smtClean="0">
                <a:latin typeface="Chalkboard"/>
                <a:cs typeface="Chalkboard"/>
              </a:rPr>
              <a:t>Prendre l’agenda (cahier de texte) : devoir pour</a:t>
            </a:r>
          </a:p>
          <a:p>
            <a:pPr>
              <a:lnSpc>
                <a:spcPct val="120000"/>
              </a:lnSpc>
            </a:pPr>
            <a:endParaRPr lang="fr-FR" sz="2400" b="1" dirty="0">
              <a:latin typeface="Chalkboard"/>
              <a:cs typeface="Chalkboard"/>
            </a:endParaRPr>
          </a:p>
          <a:p>
            <a:pPr algn="ctr">
              <a:lnSpc>
                <a:spcPct val="120000"/>
              </a:lnSpc>
            </a:pP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Chalkboard"/>
                <a:cs typeface="Chalkboard"/>
              </a:rPr>
              <a:t>………………………………… Septembre : </a:t>
            </a:r>
          </a:p>
          <a:p>
            <a:pPr>
              <a:lnSpc>
                <a:spcPct val="120000"/>
              </a:lnSpc>
            </a:pPr>
            <a:endParaRPr lang="fr-FR" sz="2400" b="1" dirty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fr-FR" sz="2400" b="1" dirty="0" err="1" smtClean="0">
                <a:solidFill>
                  <a:schemeClr val="accent1"/>
                </a:solidFill>
                <a:latin typeface="Chalkboard"/>
                <a:cs typeface="Chalkboard"/>
              </a:rPr>
              <a:t>Sc</a:t>
            </a:r>
            <a:r>
              <a:rPr lang="fr-FR" sz="2400" b="1" dirty="0" smtClean="0">
                <a:solidFill>
                  <a:schemeClr val="accent1"/>
                </a:solidFill>
                <a:latin typeface="Chalkboard"/>
                <a:cs typeface="Chalkboard"/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  <a:latin typeface="Chalkboard"/>
                <a:cs typeface="Chalkboard"/>
              </a:rPr>
              <a:t>Phy</a:t>
            </a:r>
            <a:r>
              <a:rPr lang="fr-FR" sz="2400" b="1" dirty="0" smtClean="0">
                <a:solidFill>
                  <a:schemeClr val="accent1"/>
                </a:solidFill>
                <a:latin typeface="Chalkboard"/>
                <a:cs typeface="Chalkboard"/>
              </a:rPr>
              <a:t> : </a:t>
            </a:r>
            <a:r>
              <a:rPr lang="fr-FR" sz="2400" b="1" dirty="0" smtClean="0">
                <a:latin typeface="Chalkboard"/>
                <a:cs typeface="Chalkboard"/>
              </a:rPr>
              <a:t>Apprendre par cœur tout ce qui est encadré en rouge.</a:t>
            </a:r>
          </a:p>
          <a:p>
            <a:pPr>
              <a:lnSpc>
                <a:spcPct val="120000"/>
              </a:lnSpc>
            </a:pPr>
            <a:r>
              <a:rPr lang="fr-FR" sz="2400" b="1" dirty="0" smtClean="0">
                <a:latin typeface="Chalkboard"/>
                <a:cs typeface="Chalkboar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4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'écran 2014-12-01 12.0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5700"/>
            <a:ext cx="9144000" cy="45392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05015" y="6114197"/>
            <a:ext cx="37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Site : https</a:t>
            </a:r>
            <a:r>
              <a:rPr lang="fr-F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://fr.wikipedia.org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an00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40" y="4050967"/>
            <a:ext cx="8861801" cy="2440672"/>
          </a:xfrm>
          <a:prstGeom prst="rect">
            <a:avLst/>
          </a:prstGeom>
        </p:spPr>
      </p:pic>
      <p:pic>
        <p:nvPicPr>
          <p:cNvPr id="9" name="Picture 8" descr="scan00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911" y="1020740"/>
            <a:ext cx="7397087" cy="2735449"/>
          </a:xfrm>
          <a:prstGeom prst="rect">
            <a:avLst/>
          </a:prstGeom>
        </p:spPr>
      </p:pic>
      <p:pic>
        <p:nvPicPr>
          <p:cNvPr id="6" name="Picture 5" descr="Capture d'écran 2014-12-06 15.1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6189"/>
            <a:ext cx="9144000" cy="2735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54592" y="752285"/>
            <a:ext cx="525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 issu du livre : E.S.P.A.C.E. chez Brodas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8988" y="1532984"/>
            <a:ext cx="189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Les consignes des sécurité : 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'écran 2014-12-01 12.0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918"/>
            <a:ext cx="9144000" cy="51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99" y="3854449"/>
            <a:ext cx="8975673" cy="1560049"/>
          </a:xfrm>
          <a:ln w="57150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b="1" i="1" dirty="0" err="1" smtClean="0">
                <a:solidFill>
                  <a:schemeClr val="tx1"/>
                </a:solidFill>
                <a:latin typeface="Chalkboard"/>
                <a:cs typeface="Chalkboard"/>
              </a:rPr>
              <a:t>Chapitre</a:t>
            </a:r>
            <a:r>
              <a:rPr lang="en-US" sz="27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4 : </a:t>
            </a:r>
            <a:r>
              <a:rPr lang="en-US" sz="4900" b="1" dirty="0" smtClean="0">
                <a:solidFill>
                  <a:schemeClr val="accent5"/>
                </a:solidFill>
                <a:latin typeface="Chalkboard"/>
                <a:cs typeface="Chalkboard"/>
              </a:rPr>
              <a:t>LES CARACTÉRISTIQUES DE L’EAU</a:t>
            </a:r>
            <a:endParaRPr lang="en-US" sz="49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5048" y="3224942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Sur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une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nouvelle page du cahier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7790" y="662571"/>
            <a:ext cx="8576737" cy="194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Wingdings" charset="2"/>
              <a:buChar char="§"/>
            </a:pP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L’eau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c’est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quoi ?</a:t>
            </a:r>
          </a:p>
          <a:p>
            <a:pPr marL="457200" indent="-457200" algn="l">
              <a:lnSpc>
                <a:spcPct val="150000"/>
              </a:lnSpc>
              <a:buFont typeface="Wingdings" charset="2"/>
              <a:buChar char="§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Comment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reconnaître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l’eau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dans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le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laboratoire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lkboard"/>
                <a:cs typeface="Chalkboard"/>
              </a:rPr>
              <a:t> ?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84160" y="5666410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1. 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Des grandeurs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caractéristiques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: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49799" y="6281963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62" y="1527714"/>
            <a:ext cx="8975673" cy="1560049"/>
          </a:xfrm>
          <a:ln w="57150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b="1" i="1" dirty="0" err="1" smtClean="0">
                <a:solidFill>
                  <a:schemeClr val="tx1"/>
                </a:solidFill>
                <a:latin typeface="Chalkboard"/>
                <a:cs typeface="Chalkboard"/>
              </a:rPr>
              <a:t>Chapitre</a:t>
            </a:r>
            <a:r>
              <a:rPr lang="en-US" sz="27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 4 : </a:t>
            </a:r>
            <a:r>
              <a:rPr lang="en-US" sz="4900" b="1" dirty="0" smtClean="0">
                <a:solidFill>
                  <a:schemeClr val="accent5"/>
                </a:solidFill>
                <a:latin typeface="Chalkboard"/>
                <a:cs typeface="Chalkboard"/>
              </a:rPr>
              <a:t>LES CARACTÉRISTIQUES DE L’EAU</a:t>
            </a:r>
            <a:endParaRPr lang="en-US" sz="4900" b="1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9923" y="968539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Sur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une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nouvelle page du cahier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168324" y="3232904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halkboard"/>
                <a:cs typeface="Chalkboard"/>
              </a:rPr>
              <a:t>1. 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Des grandeurs </a:t>
            </a:r>
            <a:r>
              <a:rPr lang="en-US" sz="30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caractéristiques</a:t>
            </a:r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 :</a:t>
            </a:r>
            <a:endParaRPr lang="en-US" sz="3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193222" y="3866098"/>
            <a:ext cx="90942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1776" y="1583135"/>
            <a:ext cx="9093587" cy="59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Questions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(ne pas copier les questions, écrire les réponses)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:</a:t>
            </a:r>
          </a:p>
          <a:p>
            <a:pPr>
              <a:lnSpc>
                <a:spcPct val="140000"/>
              </a:lnSpc>
            </a:pPr>
            <a:endParaRPr lang="fr-FR" sz="800" b="1" i="1" dirty="0">
              <a:solidFill>
                <a:schemeClr val="tx1">
                  <a:lumMod val="50000"/>
                  <a:lumOff val="50000"/>
                </a:schemeClr>
              </a:solidFill>
              <a:latin typeface="Chalkboard"/>
              <a:cs typeface="Chalkboard"/>
            </a:endParaRPr>
          </a:p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Classer les mots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suivants (étiquettes distribuées par le professeur) en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trois groupes : </a:t>
            </a:r>
          </a:p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Température, thermomètre, degré Celsius, Masse, balance, kilogramme, volume, litre, éprouvette graduée, temps, seconde, </a:t>
            </a:r>
            <a:r>
              <a:rPr lang="fr-FR" sz="20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chronomètre</a:t>
            </a:r>
          </a:p>
          <a:p>
            <a:pPr algn="ctr"/>
            <a:endParaRPr lang="fr-FR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+mj-lt"/>
              </a:rPr>
              <a:t>*** Appeler le professeur 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***</a:t>
            </a:r>
          </a:p>
          <a:p>
            <a:pPr algn="ctr"/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Placer ces mots, dans les cases blanches du tableau.</a:t>
            </a:r>
          </a:p>
          <a:p>
            <a:pPr algn="ctr"/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+mj-lt"/>
              </a:rPr>
              <a:t>*** Appeler le professeur ***</a:t>
            </a:r>
          </a:p>
          <a:p>
            <a:pPr algn="ctr"/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835075"/>
            <a:ext cx="8369665" cy="5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fr-FR" sz="2800" b="1" dirty="0" smtClean="0">
                <a:solidFill>
                  <a:srgbClr val="008000"/>
                </a:solidFill>
                <a:latin typeface="+mj-lt"/>
                <a:cs typeface="Chalkboard"/>
              </a:rPr>
              <a:t>Activité 1 : </a:t>
            </a:r>
            <a:r>
              <a:rPr lang="fr-FR" sz="2800" b="1" dirty="0" smtClean="0">
                <a:latin typeface="+mj-lt"/>
                <a:cs typeface="Chalkboard"/>
              </a:rPr>
              <a:t>Grandeur, unité appareil de mesure</a:t>
            </a:r>
            <a:endParaRPr lang="fr-FR" sz="2800" b="1" dirty="0">
              <a:solidFill>
                <a:schemeClr val="tx1"/>
              </a:solidFill>
              <a:latin typeface="+mj-lt"/>
              <a:cs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776" y="3871837"/>
            <a:ext cx="8909394" cy="436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1776" y="5242082"/>
            <a:ext cx="8909394" cy="436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52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3676</TotalTime>
  <Words>981</Words>
  <Application>Microsoft Office PowerPoint</Application>
  <PresentationFormat>Affichage à l'écran (4:3)</PresentationFormat>
  <Paragraphs>265</Paragraphs>
  <Slides>35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 Unicode MS</vt:lpstr>
      <vt:lpstr>MS Gothic</vt:lpstr>
      <vt:lpstr>ＭＳ Ｐゴシック</vt:lpstr>
      <vt:lpstr>SimSun</vt:lpstr>
      <vt:lpstr>Arial</vt:lpstr>
      <vt:lpstr>Calibri</vt:lpstr>
      <vt:lpstr>Chalkboard</vt:lpstr>
      <vt:lpstr>Times New Roman</vt:lpstr>
      <vt:lpstr>Wingdings</vt:lpstr>
      <vt:lpstr>Office Theme</vt:lpstr>
      <vt:lpstr>Pourquoi peut-on vivre sur Terre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Chapitre 4 : LES CARACTÉRISTIQUES DE L’EAU</vt:lpstr>
      <vt:lpstr>Chapitre 4 : LES CARACTÉRISTIQUES DE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 : Changements d’état  http://physiquecollege.free.fr/physique_chimie_college_lycee/quatrieme/chimie/etats_eau.htm Pourquoi la masse de l’eau ne change-t-elle  pas lors d’un changement d’état ?</vt:lpstr>
      <vt:lpstr>1.  A : état solide ;    B : état liquide ;    C : état gazeux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Lisbeth Cadeot</cp:lastModifiedBy>
  <cp:revision>169</cp:revision>
  <dcterms:created xsi:type="dcterms:W3CDTF">2010-04-12T23:12:02Z</dcterms:created>
  <dcterms:modified xsi:type="dcterms:W3CDTF">2015-07-12T12:46:11Z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