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4625-BCFF-4A50-9213-ACC9229D5110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3478-C149-4CA0-8AB3-8ECC4D46B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8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type='2' subtype='1'&gt;1&lt;/mode&gt;&lt;options&gt;7&lt;/options&gt;&lt;answer choice='1001000000' weight='0,0,0,0,0,0,0'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 subtype='1'&gt;1&lt;/mode&gt;&lt;options&gt;7&lt;/options&gt;&lt;answer choice='1001000000' weight='0,0,0,0,0,0,0'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26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choice='0001000000'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choice='0001000000'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0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choice='0001000000'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choice='0001000000'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19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subtype='1'&gt;1&lt;/mode&gt;&lt;options&gt;4&lt;/options&gt;&lt;answer choice='0001000000' weight='0,0,0,0' tolerance='TntEdit4'&gt;Edit11&lt;/answer&gt;&lt;points&gt;1&lt;/points&gt;&lt;time&gt;40&lt;/time&gt;&lt;difficulty&gt;1&lt;/difficulty&gt;&lt;hint&gt;&lt;/hint&gt;&lt;remark&gt;&lt;/remark&gt;&lt;/field&gt;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subtype='1'&gt;1&lt;/mode&gt;&lt;options&gt;4&lt;/options&gt;&lt;answer choice='0001000000' weight='0,0,0,0' tolerance='TntEdit4'&gt;Edit11&lt;/answer&gt;&lt;points&gt;1&lt;/points&gt;&lt;time&gt;40&lt;/time&gt;&lt;difficulty&gt;1&lt;/difficulty&gt;&lt;hint&gt;&lt;/hint&gt;&lt;remark&gt;&lt;/remark&gt;&lt;/field&gt;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3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type='2' subtype='1'&gt;1&lt;/mode&gt;&lt;options&gt;5&lt;/options&gt;&lt;answer choice='0101000000' weight='0,0,0,0,0' tolerance='TntEdit4'&gt;Edit11&lt;/answer&gt;&lt;points&gt;10&lt;/points&gt;&lt;time&gt;60&lt;/time&gt;&lt;difficulty&gt;1&lt;/difficulty&gt;&lt;hint&gt;&lt;/hint&gt;&lt;remark&gt;&lt;/remark&gt;&lt;/field&gt;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 subtype='1'&gt;1&lt;/mode&gt;&lt;options&gt;5&lt;/options&gt;&lt;answer choice='0101000000' weight='0,0,0,0,0' tolerance='TntEdit4'&gt;Edit11&lt;/answer&gt;&lt;points&gt;10&lt;/points&gt;&lt;time&gt;60&lt;/time&gt;&lt;difficulty&gt;1&lt;/difficulty&gt;&lt;hint&gt;&lt;/hint&gt;&lt;remark&gt;&lt;/remark&gt;&lt;/field&gt;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39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type='0' subtype='1'&gt;1&lt;/mode&gt;&lt;options&gt;5&lt;/options&gt;&lt;answer choice='0000000000'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type='0' subtype='1'&gt;1&lt;/mode&gt;&lt;options&gt;5&lt;/options&gt;&lt;answer choice='0000000000'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4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type='0' subtype='1'&gt;1&lt;/mode&gt;&lt;options&gt;5&lt;/options&gt;&lt;answer choice='0000000000'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type='0' subtype='1'&gt;1&lt;/mode&gt;&lt;options&gt;5&lt;/options&gt;&lt;answer choice='0000000000'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9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tolerance='TntEdit4'&gt;Edit11&lt;/answer&gt;&lt;points&gt;1&lt;/points&gt;&lt;time&gt;40&lt;/time&gt;&lt;difficulty&gt;1&lt;/difficulty&gt;&lt;hint&gt;&lt;/hint&gt;&lt;remark&gt;&lt;/remark&gt;&lt;/field&gt;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tolerance='TntEdit4'&gt;Edit11&lt;/answer&gt;&lt;points&gt;1&lt;/points&gt;&lt;time&gt;40&lt;/time&gt;&lt;difficulty&gt;1&lt;/difficulty&gt;&lt;hint&gt;&lt;/hint&gt;&lt;remark&gt;&lt;/remark&gt;&lt;/field&gt;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0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choice='0100000000'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choice='0100000000'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5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0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subtype='1'&gt;1&lt;/mode&gt;&lt;options&gt;5&lt;/options&gt;&lt;answer choice='0010000000' weight='0,0,0,0,0' tolerance='TntEdit4'&gt;Edit11&lt;/answer&gt;&lt;points&gt;1&lt;/points&gt;&lt;time&gt;60&lt;/time&gt;&lt;difficulty&gt;1&lt;/difficulty&gt;&lt;hint&gt;&lt;/hint&gt;&lt;remark&gt;&lt;/remark&gt;&lt;/field&gt;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3F84-4DA4-4F12-8748-2FF5D4282EF3}" type="datetimeFigureOut">
              <a:rPr lang="fr-FR" smtClean="0"/>
              <a:pPr/>
              <a:t>28/06/2015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DE78-B06B-4799-8F60-1310828A63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a. </a:t>
            </a:r>
            <a:r>
              <a:rPr lang="fr-FR" dirty="0" smtClean="0">
                <a:solidFill>
                  <a:schemeClr val="tx1"/>
                </a:solidFill>
              </a:rPr>
              <a:t>Quelles </a:t>
            </a:r>
            <a:r>
              <a:rPr lang="fr-FR" dirty="0">
                <a:solidFill>
                  <a:schemeClr val="tx1"/>
                </a:solidFill>
              </a:rPr>
              <a:t>sont les </a:t>
            </a:r>
            <a:r>
              <a:rPr lang="fr-FR" b="1" dirty="0">
                <a:solidFill>
                  <a:srgbClr val="FF0000"/>
                </a:solidFill>
              </a:rPr>
              <a:t>grandeurs</a:t>
            </a:r>
            <a:r>
              <a:rPr lang="fr-FR" dirty="0">
                <a:solidFill>
                  <a:schemeClr val="tx1"/>
                </a:solidFill>
              </a:rPr>
              <a:t> sur chaque axe 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51" y="642918"/>
            <a:ext cx="4286249" cy="264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5720" y="3000372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En ordonnée (vers le haut), le temps en minute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En ordonnée (vers le haut), la température en degré Celsius;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En ordonnée (vers le haut), l’état de la matière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En abscisse (vers la droite), le temps en minute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En abscisse (vers la droite), la température en degré Celsius 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/>
              <a:t>En abscisse (vers le droite), l’état de la matière 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/>
              <a:t>Autre réponse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8992" y="2714620"/>
            <a:ext cx="12144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 réponses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i. </a:t>
            </a:r>
            <a:r>
              <a:rPr lang="fr-FR" dirty="0" smtClean="0">
                <a:solidFill>
                  <a:schemeClr val="tx1"/>
                </a:solidFill>
              </a:rPr>
              <a:t>Dans quel </a:t>
            </a:r>
            <a:r>
              <a:rPr lang="fr-FR" b="1" dirty="0" smtClean="0">
                <a:solidFill>
                  <a:srgbClr val="FF0000"/>
                </a:solidFill>
              </a:rPr>
              <a:t>état</a:t>
            </a:r>
            <a:r>
              <a:rPr lang="fr-FR" dirty="0" smtClean="0">
                <a:solidFill>
                  <a:schemeClr val="tx1"/>
                </a:solidFill>
              </a:rPr>
              <a:t> est cette substance en fin d’expérience ?</a:t>
            </a:r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71475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substance est froide;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substance est transparente;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substance est liquide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substance est solide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857751" y="857232"/>
            <a:ext cx="4286249" cy="2643206"/>
            <a:chOff x="4857751" y="857232"/>
            <a:chExt cx="4286249" cy="2643206"/>
          </a:xfrm>
        </p:grpSpPr>
        <p:pic>
          <p:nvPicPr>
            <p:cNvPr id="8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692696"/>
            <a:ext cx="4071966" cy="2143140"/>
          </a:xfrm>
        </p:spPr>
        <p:txBody>
          <a:bodyPr/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j. </a:t>
            </a:r>
            <a:r>
              <a:rPr lang="fr-FR" dirty="0" smtClean="0">
                <a:solidFill>
                  <a:schemeClr val="tx1"/>
                </a:solidFill>
              </a:rPr>
              <a:t>Cette substance est-elle de </a:t>
            </a:r>
            <a:r>
              <a:rPr lang="fr-FR" b="1" dirty="0" smtClean="0">
                <a:solidFill>
                  <a:srgbClr val="FF0000"/>
                </a:solidFill>
              </a:rPr>
              <a:t>l’eau</a:t>
            </a:r>
            <a:r>
              <a:rPr lang="fr-FR" dirty="0" smtClean="0">
                <a:solidFill>
                  <a:schemeClr val="tx1"/>
                </a:solidFill>
              </a:rPr>
              <a:t> ?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20" y="1844824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Oui</a:t>
            </a:r>
            <a:r>
              <a:rPr lang="fr-FR" sz="2400" dirty="0" smtClean="0"/>
              <a:t>, cette substance est de l’eau </a:t>
            </a:r>
            <a:r>
              <a:rPr lang="fr-FR" sz="2400" b="1" dirty="0" smtClean="0"/>
              <a:t>car</a:t>
            </a:r>
            <a:r>
              <a:rPr lang="fr-FR" sz="2400" dirty="0" smtClean="0"/>
              <a:t> le changement d’état de l’eau se fait avec un palier de température;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Oui</a:t>
            </a:r>
            <a:r>
              <a:rPr lang="fr-FR" sz="2400" dirty="0" smtClean="0"/>
              <a:t>, </a:t>
            </a:r>
            <a:r>
              <a:rPr lang="fr-FR" sz="2400" dirty="0"/>
              <a:t>cette substance est de l’eau </a:t>
            </a:r>
            <a:r>
              <a:rPr lang="fr-FR" sz="2400" b="1" dirty="0"/>
              <a:t>car</a:t>
            </a:r>
            <a:r>
              <a:rPr lang="fr-FR" sz="2400" dirty="0"/>
              <a:t> le </a:t>
            </a:r>
            <a:r>
              <a:rPr lang="fr-FR" sz="2400" dirty="0" smtClean="0"/>
              <a:t>passage de l’état liquide à l’état solide se fait à 6°C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/>
              <a:t>Oui</a:t>
            </a:r>
            <a:r>
              <a:rPr lang="fr-FR" sz="2400" dirty="0" smtClean="0"/>
              <a:t>, </a:t>
            </a:r>
            <a:r>
              <a:rPr lang="fr-FR" sz="2400" dirty="0"/>
              <a:t>cette substance est de l’eau </a:t>
            </a:r>
            <a:r>
              <a:rPr lang="fr-FR" sz="2400" b="1" dirty="0"/>
              <a:t>car</a:t>
            </a:r>
            <a:r>
              <a:rPr lang="fr-FR" sz="2400" dirty="0"/>
              <a:t> le </a:t>
            </a:r>
            <a:r>
              <a:rPr lang="fr-FR" sz="2400" dirty="0" smtClean="0"/>
              <a:t>passage de l’état liquide à l’état solide se fait à 0°C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 </a:t>
            </a:r>
            <a:r>
              <a:rPr lang="fr-FR" sz="2400" b="1" dirty="0" smtClean="0"/>
              <a:t>Non</a:t>
            </a:r>
            <a:r>
              <a:rPr lang="fr-FR" sz="2400" dirty="0" smtClean="0"/>
              <a:t>, </a:t>
            </a:r>
            <a:r>
              <a:rPr lang="fr-FR" sz="2400" dirty="0"/>
              <a:t>cette substance </a:t>
            </a:r>
            <a:r>
              <a:rPr lang="fr-FR" sz="2400" dirty="0" smtClean="0"/>
              <a:t>n’est pas de </a:t>
            </a:r>
            <a:r>
              <a:rPr lang="fr-FR" sz="2400" dirty="0"/>
              <a:t>l’eau </a:t>
            </a:r>
            <a:r>
              <a:rPr lang="fr-FR" sz="2400" b="1" dirty="0"/>
              <a:t>car</a:t>
            </a:r>
            <a:r>
              <a:rPr lang="fr-FR" sz="2400" dirty="0"/>
              <a:t> le </a:t>
            </a:r>
            <a:r>
              <a:rPr lang="fr-FR" sz="2400" dirty="0" smtClean="0"/>
              <a:t>passage de l’état liquide à l’état solide se fait à 0°C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796136" y="44624"/>
            <a:ext cx="3347864" cy="1584176"/>
            <a:chOff x="4857751" y="857232"/>
            <a:chExt cx="4286249" cy="2643206"/>
          </a:xfrm>
        </p:grpSpPr>
        <p:pic>
          <p:nvPicPr>
            <p:cNvPr id="8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b</a:t>
            </a:r>
            <a:r>
              <a:rPr lang="fr-FR" b="1" dirty="0" smtClean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</a:rPr>
              <a:t>Quelle est la </a:t>
            </a:r>
            <a:r>
              <a:rPr lang="fr-FR" b="1" dirty="0">
                <a:solidFill>
                  <a:srgbClr val="FF0000"/>
                </a:solidFill>
              </a:rPr>
              <a:t>durée</a:t>
            </a:r>
            <a:r>
              <a:rPr lang="fr-FR" dirty="0">
                <a:solidFill>
                  <a:schemeClr val="tx1"/>
                </a:solidFill>
              </a:rPr>
              <a:t> de l’expérience 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059" y="714356"/>
            <a:ext cx="5214942" cy="35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8596" y="4249769"/>
            <a:ext cx="83582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dirty="0" smtClean="0"/>
              <a:t>1. L’expérience dure 11,5 min ; </a:t>
            </a:r>
            <a:endParaRPr lang="fr-FR" sz="2400" dirty="0"/>
          </a:p>
          <a:p>
            <a:pPr lvl="0">
              <a:lnSpc>
                <a:spcPct val="150000"/>
              </a:lnSpc>
            </a:pPr>
            <a:r>
              <a:rPr lang="fr-FR" sz="2400" dirty="0" smtClean="0"/>
              <a:t>2. L’expérience dure 10 min ; </a:t>
            </a:r>
            <a:endParaRPr lang="fr-FR" sz="2400" dirty="0"/>
          </a:p>
          <a:p>
            <a:pPr lvl="0">
              <a:lnSpc>
                <a:spcPct val="150000"/>
              </a:lnSpc>
            </a:pPr>
            <a:r>
              <a:rPr lang="fr-FR" sz="2400" dirty="0" smtClean="0"/>
              <a:t>3. L’expérience dure 16 °C; 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</a:pPr>
            <a:r>
              <a:rPr lang="fr-FR" sz="2400" dirty="0" smtClean="0"/>
              <a:t>4. L’expérience dure 13 min ;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c. </a:t>
            </a:r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b="1" dirty="0" smtClean="0">
                <a:solidFill>
                  <a:srgbClr val="FF0000"/>
                </a:solidFill>
              </a:rPr>
              <a:t>varie</a:t>
            </a:r>
            <a:r>
              <a:rPr lang="fr-FR" dirty="0" smtClean="0">
                <a:solidFill>
                  <a:schemeClr val="tx1"/>
                </a:solidFill>
              </a:rPr>
              <a:t> la </a:t>
            </a:r>
            <a:r>
              <a:rPr lang="fr-FR" b="1" i="1" dirty="0">
                <a:solidFill>
                  <a:schemeClr val="accent2"/>
                </a:solidFill>
              </a:rPr>
              <a:t>température</a:t>
            </a:r>
            <a:r>
              <a:rPr lang="fr-FR" dirty="0">
                <a:solidFill>
                  <a:schemeClr val="tx1"/>
                </a:solidFill>
              </a:rPr>
              <a:t> entre 16°C et 6°C ?</a:t>
            </a: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51" y="857232"/>
            <a:ext cx="4286249" cy="264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8596" y="385762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ne change pas (reste la même)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change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augmente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diminue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57422" y="3429000"/>
            <a:ext cx="12144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 réponses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3357586" cy="2428892"/>
          </a:xfrm>
        </p:spPr>
        <p:txBody>
          <a:bodyPr>
            <a:normAutofit lnSpcReduction="10000"/>
          </a:bodyPr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d1. </a:t>
            </a:r>
            <a:r>
              <a:rPr lang="fr-FR" dirty="0" smtClean="0">
                <a:solidFill>
                  <a:schemeClr val="tx1"/>
                </a:solidFill>
              </a:rPr>
              <a:t>Quelle </a:t>
            </a:r>
            <a:r>
              <a:rPr lang="fr-FR" i="1" dirty="0">
                <a:solidFill>
                  <a:schemeClr val="accent2"/>
                </a:solidFill>
              </a:rPr>
              <a:t>partie de la courbe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représente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b="1" dirty="0">
                <a:solidFill>
                  <a:srgbClr val="FF0000"/>
                </a:solidFill>
              </a:rPr>
              <a:t>palier de </a:t>
            </a:r>
            <a:r>
              <a:rPr lang="fr-FR" b="1" dirty="0" smtClean="0">
                <a:solidFill>
                  <a:srgbClr val="FF0000"/>
                </a:solidFill>
              </a:rPr>
              <a:t>température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51" y="857232"/>
            <a:ext cx="4286249" cy="264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14282" y="3786190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bleu clair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verte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rouge;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Les parties marron, rouge et violette;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3428992" y="820121"/>
            <a:ext cx="5715008" cy="2894631"/>
            <a:chOff x="3428992" y="820121"/>
            <a:chExt cx="5715008" cy="2894631"/>
          </a:xfrm>
        </p:grpSpPr>
        <p:pic>
          <p:nvPicPr>
            <p:cNvPr id="6" name="Image 5" descr="courbe_temperatu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2" y="820121"/>
              <a:ext cx="5715008" cy="2894631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5399383" y="2343575"/>
              <a:ext cx="1857388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6200000" flipH="1">
              <a:off x="8215338" y="2714620"/>
              <a:ext cx="214314" cy="2143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3357586" cy="2643206"/>
          </a:xfrm>
        </p:spPr>
        <p:txBody>
          <a:bodyPr>
            <a:normAutofit/>
          </a:bodyPr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d2. </a:t>
            </a:r>
            <a:r>
              <a:rPr lang="fr-FR" dirty="0" smtClean="0">
                <a:solidFill>
                  <a:schemeClr val="tx1"/>
                </a:solidFill>
              </a:rPr>
              <a:t>Quelle </a:t>
            </a:r>
            <a:r>
              <a:rPr lang="fr-FR" i="1" dirty="0">
                <a:solidFill>
                  <a:schemeClr val="accent2"/>
                </a:solidFill>
              </a:rPr>
              <a:t>partie de la courbe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représente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b="1" dirty="0" err="1" smtClean="0">
                <a:solidFill>
                  <a:srgbClr val="FF0000"/>
                </a:solidFill>
              </a:rPr>
              <a:t>le</a:t>
            </a:r>
            <a:r>
              <a:rPr lang="fr-FR" b="1" dirty="0" smtClean="0">
                <a:solidFill>
                  <a:srgbClr val="FF0000"/>
                </a:solidFill>
              </a:rPr>
              <a:t> changement d’état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51" y="857232"/>
            <a:ext cx="4286249" cy="2643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6" name="Image 5" descr="courbe_tempera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820121"/>
            <a:ext cx="5715008" cy="28946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4282" y="3786190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bleu clair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verte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partie rouge;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Les parties marron, rouge et violette;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/>
              <a:t>Autre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e. </a:t>
            </a:r>
            <a:r>
              <a:rPr lang="fr-FR" dirty="0">
                <a:solidFill>
                  <a:schemeClr val="tx1"/>
                </a:solidFill>
              </a:rPr>
              <a:t>A quelle </a:t>
            </a:r>
            <a:r>
              <a:rPr lang="fr-FR" b="1" dirty="0">
                <a:solidFill>
                  <a:srgbClr val="FF0000"/>
                </a:solidFill>
              </a:rPr>
              <a:t>minute</a:t>
            </a:r>
            <a:r>
              <a:rPr lang="fr-FR" dirty="0">
                <a:solidFill>
                  <a:schemeClr val="tx1"/>
                </a:solidFill>
              </a:rPr>
              <a:t> débute le </a:t>
            </a:r>
            <a:r>
              <a:rPr lang="fr-FR" i="1" dirty="0">
                <a:solidFill>
                  <a:srgbClr val="00B050"/>
                </a:solidFill>
              </a:rPr>
              <a:t>changement d’état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71475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débute à 1 min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débute à 4 min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débute à 6 min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débute à 9 min ;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857751" y="857232"/>
            <a:ext cx="4286249" cy="2643206"/>
            <a:chOff x="4857751" y="857232"/>
            <a:chExt cx="4286249" cy="2643206"/>
          </a:xfrm>
        </p:grpSpPr>
        <p:pic>
          <p:nvPicPr>
            <p:cNvPr id="4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f. </a:t>
            </a:r>
            <a:r>
              <a:rPr lang="fr-FR" dirty="0" smtClean="0">
                <a:solidFill>
                  <a:schemeClr val="tx1"/>
                </a:solidFill>
              </a:rPr>
              <a:t>Combien de temps à </a:t>
            </a:r>
            <a:r>
              <a:rPr lang="fr-FR" b="1" dirty="0" smtClean="0">
                <a:solidFill>
                  <a:srgbClr val="FF0000"/>
                </a:solidFill>
              </a:rPr>
              <a:t>durée</a:t>
            </a:r>
            <a:r>
              <a:rPr lang="fr-FR" dirty="0" smtClean="0">
                <a:solidFill>
                  <a:schemeClr val="tx1"/>
                </a:solidFill>
              </a:rPr>
              <a:t> le </a:t>
            </a:r>
            <a:r>
              <a:rPr lang="fr-FR" i="1" dirty="0" smtClean="0">
                <a:solidFill>
                  <a:srgbClr val="00B050"/>
                </a:solidFill>
              </a:rPr>
              <a:t>changement d’état</a:t>
            </a:r>
            <a:r>
              <a:rPr lang="fr-FR" dirty="0" smtClean="0">
                <a:solidFill>
                  <a:schemeClr val="tx1"/>
                </a:solidFill>
              </a:rPr>
              <a:t> ?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71475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est instantanée (se fait en 1 seconde);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se fait en 5 min;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se fait à 4 min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changement d’état se fait en 11,5  min;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857751" y="857232"/>
            <a:ext cx="4286249" cy="2643206"/>
            <a:chOff x="4857751" y="857232"/>
            <a:chExt cx="4286249" cy="2643206"/>
          </a:xfrm>
        </p:grpSpPr>
        <p:pic>
          <p:nvPicPr>
            <p:cNvPr id="8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572032" cy="2143140"/>
          </a:xfrm>
        </p:spPr>
        <p:txBody>
          <a:bodyPr/>
          <a:lstStyle/>
          <a:p>
            <a:pPr lvl="0" algn="l"/>
            <a:r>
              <a:rPr lang="fr-FR" b="1" dirty="0" smtClean="0">
                <a:solidFill>
                  <a:schemeClr val="tx1"/>
                </a:solidFill>
              </a:rPr>
              <a:t>g. </a:t>
            </a:r>
            <a:r>
              <a:rPr lang="fr-FR" dirty="0" smtClean="0">
                <a:solidFill>
                  <a:schemeClr val="tx1"/>
                </a:solidFill>
              </a:rPr>
              <a:t>A quelle </a:t>
            </a:r>
            <a:r>
              <a:rPr lang="fr-FR" b="1" dirty="0" smtClean="0">
                <a:solidFill>
                  <a:srgbClr val="FF0000"/>
                </a:solidFill>
              </a:rPr>
              <a:t>température</a:t>
            </a:r>
            <a:r>
              <a:rPr lang="fr-FR" dirty="0" smtClean="0">
                <a:solidFill>
                  <a:schemeClr val="tx1"/>
                </a:solidFill>
              </a:rPr>
              <a:t> s’est effectué ce </a:t>
            </a:r>
            <a:r>
              <a:rPr lang="fr-FR" i="1" dirty="0" smtClean="0">
                <a:solidFill>
                  <a:srgbClr val="00B050"/>
                </a:solidFill>
              </a:rPr>
              <a:t>changement d’état</a:t>
            </a:r>
            <a:r>
              <a:rPr lang="fr-FR" dirty="0" smtClean="0">
                <a:solidFill>
                  <a:srgbClr val="00B050"/>
                </a:solidFill>
              </a:rPr>
              <a:t> 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71475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du changement d’état est 0°C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du changement d’état est 4°C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du changement d’état est 6°C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La température du changement d’état est 11,5°C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857751" y="857232"/>
            <a:ext cx="4286249" cy="2643206"/>
            <a:chOff x="4857751" y="857232"/>
            <a:chExt cx="4286249" cy="2643206"/>
          </a:xfrm>
        </p:grpSpPr>
        <p:pic>
          <p:nvPicPr>
            <p:cNvPr id="8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6000760" cy="78579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Exploiter </a:t>
            </a:r>
            <a:r>
              <a:rPr lang="fr-FR" b="1" dirty="0">
                <a:solidFill>
                  <a:schemeClr val="tx2"/>
                </a:solidFill>
              </a:rPr>
              <a:t>un graphique :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4071966" cy="2143140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h. </a:t>
            </a:r>
            <a:r>
              <a:rPr lang="fr-FR" dirty="0" smtClean="0">
                <a:solidFill>
                  <a:schemeClr val="tx1"/>
                </a:solidFill>
              </a:rPr>
              <a:t>Dans quel </a:t>
            </a:r>
            <a:r>
              <a:rPr lang="fr-FR" b="1" dirty="0" smtClean="0">
                <a:solidFill>
                  <a:srgbClr val="FF0000"/>
                </a:solidFill>
              </a:rPr>
              <a:t>état physique</a:t>
            </a:r>
            <a:r>
              <a:rPr lang="fr-FR" dirty="0" smtClean="0">
                <a:solidFill>
                  <a:schemeClr val="tx1"/>
                </a:solidFill>
              </a:rPr>
              <a:t> est la substance en début d’expérience ?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lvl="0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71475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liquide incolore est chaud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liquide incolore est transparent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liquide incolore est liquide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Le liquide incolore est gazeux 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/>
              <a:t>Autre réponse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857751" y="857232"/>
            <a:ext cx="4286249" cy="2643206"/>
            <a:chOff x="4857751" y="857232"/>
            <a:chExt cx="4286249" cy="2643206"/>
          </a:xfrm>
        </p:grpSpPr>
        <p:pic>
          <p:nvPicPr>
            <p:cNvPr id="8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7751" y="857232"/>
              <a:ext cx="4286249" cy="2643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6357950" y="2143116"/>
              <a:ext cx="1428760" cy="15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1990</Words>
  <Application>Microsoft Office PowerPoint</Application>
  <PresentationFormat>Affichage à l'écran (4:3)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  <vt:lpstr>Exploiter un graphique : </vt:lpstr>
    </vt:vector>
  </TitlesOfParts>
  <Company>Département du Rhône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 un graphique :</dc:title>
  <dc:creator>lisbeth.cadeot</dc:creator>
  <cp:lastModifiedBy>Lisbeth Cadeot</cp:lastModifiedBy>
  <cp:revision>19</cp:revision>
  <dcterms:created xsi:type="dcterms:W3CDTF">2015-02-02T12:58:15Z</dcterms:created>
  <dcterms:modified xsi:type="dcterms:W3CDTF">2015-06-28T10:07:03Z</dcterms:modified>
</cp:coreProperties>
</file>