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4" r:id="rId5"/>
    <p:sldId id="269" r:id="rId6"/>
    <p:sldId id="271" r:id="rId7"/>
    <p:sldId id="273" r:id="rId8"/>
    <p:sldId id="279" r:id="rId9"/>
    <p:sldId id="277" r:id="rId10"/>
    <p:sldId id="278" r:id="rId11"/>
    <p:sldId id="281" r:id="rId12"/>
    <p:sldId id="283" r:id="rId13"/>
    <p:sldId id="284" r:id="rId14"/>
    <p:sldId id="286" r:id="rId15"/>
    <p:sldId id="285" r:id="rId16"/>
    <p:sldId id="287" r:id="rId17"/>
    <p:sldId id="291" r:id="rId18"/>
    <p:sldId id="294" r:id="rId19"/>
    <p:sldId id="295" r:id="rId20"/>
    <p:sldId id="296" r:id="rId21"/>
    <p:sldId id="297" r:id="rId22"/>
    <p:sldId id="298" r:id="rId23"/>
    <p:sldId id="299" r:id="rId24"/>
    <p:sldId id="301" r:id="rId25"/>
    <p:sldId id="302" r:id="rId26"/>
    <p:sldId id="303" r:id="rId27"/>
    <p:sldId id="304" r:id="rId2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009-EC93-46C5-BF14-A2E1B420EEC3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259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009-EC93-46C5-BF14-A2E1B420EEC3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3407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009-EC93-46C5-BF14-A2E1B420EEC3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1279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009-EC93-46C5-BF14-A2E1B420EEC3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318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009-EC93-46C5-BF14-A2E1B420EEC3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8355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009-EC93-46C5-BF14-A2E1B420EEC3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2307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009-EC93-46C5-BF14-A2E1B420EEC3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1842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009-EC93-46C5-BF14-A2E1B420EEC3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864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009-EC93-46C5-BF14-A2E1B420EEC3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16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009-EC93-46C5-BF14-A2E1B420EEC3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7829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7E009-EC93-46C5-BF14-A2E1B420EEC3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102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7E009-EC93-46C5-BF14-A2E1B420EEC3}" type="datetimeFigureOut">
              <a:rPr lang="it-IT" smtClean="0"/>
              <a:t>28/12/2016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1F233-EAC1-420B-8D0D-BAEA0B45F4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766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Which fraction does correspond to the coloured part?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292626" y="4406345"/>
            <a:ext cx="74874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5/3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5/8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3/5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12" y="1612207"/>
            <a:ext cx="2851505" cy="2650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20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4183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000" dirty="0"/>
                  <a:t>Complete the equality: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3000" b="0" i="1" dirty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GB" sz="3000" i="1" dirty="0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it-IT" sz="3000" b="0" i="1" dirty="0" smtClean="0">
                          <a:latin typeface="Cambria Math" panose="02040503050406030204" pitchFamily="18" charset="0"/>
                        </a:rPr>
                        <m:t>…</m:t>
                      </m:r>
                      <m:r>
                        <a:rPr lang="en-GB" sz="30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30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it-IT" sz="3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3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3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sz="3000" i="1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3000" dirty="0"/>
              </a:p>
            </p:txBody>
          </p:sp>
        </mc:Choice>
        <mc:Fallback xmlns=""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418337"/>
              </a:xfrm>
              <a:prstGeom prst="rect">
                <a:avLst/>
              </a:prstGeom>
              <a:blipFill>
                <a:blip r:embed="rId2"/>
                <a:stretch>
                  <a:fillRect t="-515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2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1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55213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6671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000" dirty="0"/>
                  <a:t>Complete the equality:</a:t>
                </a:r>
              </a:p>
              <a:p>
                <a:pPr algn="ctr"/>
                <a:endParaRPr lang="it-IT" sz="3000" b="0" i="1" dirty="0"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3000" b="0" i="1" dirty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GB" sz="300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30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3000" b="0" i="1" dirty="0" smtClean="0">
                              <a:latin typeface="Cambria Math" panose="02040503050406030204" pitchFamily="18" charset="0"/>
                            </a:rPr>
                            <m:t>…</m:t>
                          </m:r>
                        </m:num>
                        <m:den>
                          <m:r>
                            <a:rPr lang="it-IT" sz="3000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sz="3000" i="1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3000" dirty="0"/>
              </a:p>
            </p:txBody>
          </p:sp>
        </mc:Choice>
        <mc:Fallback xmlns=""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667188"/>
              </a:xfrm>
              <a:prstGeom prst="rect">
                <a:avLst/>
              </a:prstGeom>
              <a:blipFill>
                <a:blip r:embed="rId2"/>
                <a:stretch>
                  <a:fillRect t="-439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1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3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426406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Place the fraction 4/2 on the number line</a:t>
            </a:r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205" y="2424120"/>
            <a:ext cx="9793067" cy="2857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346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Place the fraction 3/4 on the number line</a:t>
            </a:r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864" y="2185697"/>
            <a:ext cx="9497750" cy="3105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920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Place the fraction 9/2 on the number line</a:t>
            </a:r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677" y="2547506"/>
            <a:ext cx="9640645" cy="301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8617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Place the fraction 10/4 on the number line</a:t>
            </a:r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835" y="2630748"/>
            <a:ext cx="9888330" cy="302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9514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Place the fraction 7/2 on the number line</a:t>
            </a:r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546" y="2464272"/>
            <a:ext cx="9554908" cy="2991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6645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2092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000" dirty="0"/>
                  <a:t>Place on the number line the point C: </a:t>
                </a:r>
                <a14:m>
                  <m:oMath xmlns:m="http://schemas.openxmlformats.org/officeDocument/2006/math">
                    <m:r>
                      <a:rPr lang="it-IT" sz="3000" b="0" i="1" smtClean="0">
                        <a:latin typeface="Cambria Math" panose="02040503050406030204" pitchFamily="18" charset="0"/>
                      </a:rPr>
                      <m:t>1+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GB" sz="3000" dirty="0"/>
              </a:p>
              <a:p>
                <a:pPr algn="ctr"/>
                <a:endParaRPr lang="it-IT" sz="30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20924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4388" y="2626027"/>
            <a:ext cx="8583223" cy="2429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3073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2092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000" dirty="0"/>
                  <a:t>Place on the number line the point E: </a:t>
                </a:r>
                <a14:m>
                  <m:oMath xmlns:m="http://schemas.openxmlformats.org/officeDocument/2006/math"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it-IT" sz="30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GB" sz="3000" dirty="0"/>
              </a:p>
              <a:p>
                <a:pPr algn="ctr"/>
                <a:endParaRPr lang="it-IT" sz="30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20924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magin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996" y="2631218"/>
            <a:ext cx="8497486" cy="2495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364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/>
              <a:t>Write the </a:t>
            </a:r>
            <a:r>
              <a:rPr lang="it-IT" sz="3000" dirty="0" err="1"/>
              <a:t>fraction</a:t>
            </a:r>
            <a:r>
              <a:rPr lang="it-IT" sz="3000" dirty="0"/>
              <a:t> </a:t>
            </a:r>
            <a:r>
              <a:rPr lang="it-IT" sz="3000" dirty="0" err="1"/>
              <a:t>that</a:t>
            </a:r>
            <a:r>
              <a:rPr lang="it-IT" sz="3000" dirty="0"/>
              <a:t> </a:t>
            </a:r>
            <a:r>
              <a:rPr lang="it-IT" sz="3000" dirty="0" err="1"/>
              <a:t>corresponds</a:t>
            </a:r>
            <a:r>
              <a:rPr lang="it-IT" sz="3000" dirty="0"/>
              <a:t> to the point G</a:t>
            </a:r>
            <a:endParaRPr lang="en-GB" sz="3000" dirty="0"/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679" y="1789700"/>
            <a:ext cx="10174120" cy="2772162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775791" y="4849819"/>
            <a:ext cx="95150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it-IT" sz="3000" dirty="0"/>
              <a:t>5/10</a:t>
            </a:r>
          </a:p>
          <a:p>
            <a:pPr marL="514350" indent="-514350">
              <a:buAutoNum type="arabicPeriod"/>
            </a:pPr>
            <a:r>
              <a:rPr lang="it-IT" sz="3000" dirty="0"/>
              <a:t>2/5</a:t>
            </a:r>
          </a:p>
          <a:p>
            <a:pPr marL="514350" indent="-514350">
              <a:buAutoNum type="arabicPeriod"/>
            </a:pPr>
            <a:r>
              <a:rPr lang="it-IT" sz="3000" dirty="0"/>
              <a:t>5/1</a:t>
            </a:r>
            <a:endParaRPr lang="it-IT" sz="3000" i="1" dirty="0">
              <a:latin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868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Which fraction does correspond to the coloured part?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292626" y="4406345"/>
            <a:ext cx="74874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7/10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7/3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3/7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465" y="1932342"/>
            <a:ext cx="7163800" cy="2010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2631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/>
              <a:t>Write the </a:t>
            </a:r>
            <a:r>
              <a:rPr lang="it-IT" sz="3000" dirty="0" err="1"/>
              <a:t>fraction</a:t>
            </a:r>
            <a:r>
              <a:rPr lang="it-IT" sz="3000" dirty="0"/>
              <a:t> </a:t>
            </a:r>
            <a:r>
              <a:rPr lang="it-IT" sz="3000" dirty="0" err="1"/>
              <a:t>that</a:t>
            </a:r>
            <a:r>
              <a:rPr lang="it-IT" sz="3000" dirty="0"/>
              <a:t> </a:t>
            </a:r>
            <a:r>
              <a:rPr lang="it-IT" sz="3000" dirty="0" err="1"/>
              <a:t>corresponds</a:t>
            </a:r>
            <a:r>
              <a:rPr lang="it-IT" sz="3000" dirty="0"/>
              <a:t> to the point H</a:t>
            </a:r>
            <a:endParaRPr lang="en-GB" sz="3000" dirty="0"/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775791" y="4849819"/>
            <a:ext cx="95150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it-IT" sz="3000" dirty="0"/>
              <a:t>1/3</a:t>
            </a:r>
          </a:p>
          <a:p>
            <a:pPr marL="514350" indent="-514350">
              <a:buAutoNum type="arabicPeriod"/>
            </a:pPr>
            <a:r>
              <a:rPr lang="it-IT" sz="3000" dirty="0"/>
              <a:t>13/10</a:t>
            </a:r>
          </a:p>
          <a:p>
            <a:pPr marL="514350" indent="-514350">
              <a:buAutoNum type="arabicPeriod"/>
            </a:pPr>
            <a:r>
              <a:rPr lang="it-IT" sz="3000" dirty="0"/>
              <a:t>13/20</a:t>
            </a:r>
            <a:endParaRPr lang="it-IT" sz="3000" i="1" dirty="0">
              <a:latin typeface="Cambria Math" panose="02040503050406030204" pitchFamily="18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966" y="1772297"/>
            <a:ext cx="9974067" cy="2781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1922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/>
              <a:t>Write the </a:t>
            </a:r>
            <a:r>
              <a:rPr lang="it-IT" sz="3000" dirty="0" err="1"/>
              <a:t>fraction</a:t>
            </a:r>
            <a:r>
              <a:rPr lang="it-IT" sz="3000" dirty="0"/>
              <a:t> </a:t>
            </a:r>
            <a:r>
              <a:rPr lang="it-IT" sz="3000" dirty="0" err="1"/>
              <a:t>that</a:t>
            </a:r>
            <a:r>
              <a:rPr lang="it-IT" sz="3000" dirty="0"/>
              <a:t> </a:t>
            </a:r>
            <a:r>
              <a:rPr lang="it-IT" sz="3000" dirty="0" err="1"/>
              <a:t>corresponds</a:t>
            </a:r>
            <a:r>
              <a:rPr lang="it-IT" sz="3000" dirty="0"/>
              <a:t> to the point I</a:t>
            </a:r>
            <a:endParaRPr lang="en-GB" sz="3000" dirty="0"/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775791" y="4849819"/>
            <a:ext cx="95150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it-IT" sz="3000" dirty="0"/>
              <a:t>19/10</a:t>
            </a:r>
          </a:p>
          <a:p>
            <a:pPr marL="514350" indent="-514350">
              <a:buAutoNum type="arabicPeriod"/>
            </a:pPr>
            <a:r>
              <a:rPr lang="it-IT" sz="3000" dirty="0"/>
              <a:t>9/10</a:t>
            </a:r>
          </a:p>
          <a:p>
            <a:pPr marL="514350" indent="-514350">
              <a:buAutoNum type="arabicPeriod"/>
            </a:pPr>
            <a:r>
              <a:rPr lang="it-IT" sz="3000" dirty="0"/>
              <a:t>20/10</a:t>
            </a:r>
            <a:endParaRPr lang="it-IT" sz="3000" i="1" dirty="0">
              <a:latin typeface="Cambria Math" panose="02040503050406030204" pitchFamily="18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124" y="1752016"/>
            <a:ext cx="9859751" cy="26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4043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/>
              <a:t>Write the </a:t>
            </a:r>
            <a:r>
              <a:rPr lang="it-IT" sz="3000" dirty="0" err="1"/>
              <a:t>fraction</a:t>
            </a:r>
            <a:r>
              <a:rPr lang="it-IT" sz="3000" dirty="0"/>
              <a:t> </a:t>
            </a:r>
            <a:r>
              <a:rPr lang="it-IT" sz="3000" dirty="0" err="1"/>
              <a:t>that</a:t>
            </a:r>
            <a:r>
              <a:rPr lang="it-IT" sz="3000" dirty="0"/>
              <a:t> </a:t>
            </a:r>
            <a:r>
              <a:rPr lang="it-IT" sz="3000" dirty="0" err="1"/>
              <a:t>corresponds</a:t>
            </a:r>
            <a:r>
              <a:rPr lang="it-IT" sz="3000" dirty="0"/>
              <a:t> to the point J</a:t>
            </a:r>
            <a:endParaRPr lang="en-GB" sz="3000" dirty="0"/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775791" y="4849819"/>
            <a:ext cx="95150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it-IT" sz="3000" dirty="0"/>
              <a:t>6/20</a:t>
            </a:r>
          </a:p>
          <a:p>
            <a:pPr marL="514350" indent="-514350">
              <a:buAutoNum type="arabicPeriod"/>
            </a:pPr>
            <a:r>
              <a:rPr lang="it-IT" sz="3000" dirty="0"/>
              <a:t>6/10</a:t>
            </a:r>
          </a:p>
          <a:p>
            <a:pPr marL="514350" indent="-514350">
              <a:buAutoNum type="arabicPeriod"/>
            </a:pPr>
            <a:r>
              <a:rPr lang="it-IT" sz="3000" dirty="0"/>
              <a:t>24/10</a:t>
            </a:r>
            <a:endParaRPr lang="it-IT" sz="3000" i="1" dirty="0">
              <a:latin typeface="Cambria Math" panose="02040503050406030204" pitchFamily="18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256" y="1598759"/>
            <a:ext cx="10307488" cy="2838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9148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/>
              <a:t>Write the </a:t>
            </a:r>
            <a:r>
              <a:rPr lang="it-IT" sz="3000" dirty="0" err="1"/>
              <a:t>fraction</a:t>
            </a:r>
            <a:r>
              <a:rPr lang="it-IT" sz="3000" dirty="0"/>
              <a:t> </a:t>
            </a:r>
            <a:r>
              <a:rPr lang="it-IT" sz="3000" dirty="0" err="1"/>
              <a:t>that</a:t>
            </a:r>
            <a:r>
              <a:rPr lang="it-IT" sz="3000" dirty="0"/>
              <a:t> </a:t>
            </a:r>
            <a:r>
              <a:rPr lang="it-IT" sz="3000" dirty="0" err="1"/>
              <a:t>corresponds</a:t>
            </a:r>
            <a:r>
              <a:rPr lang="it-IT" sz="3000" dirty="0"/>
              <a:t> to the point K</a:t>
            </a:r>
            <a:endParaRPr lang="en-GB" sz="3000" dirty="0"/>
          </a:p>
          <a:p>
            <a:pPr algn="ctr"/>
            <a:endParaRPr lang="it-IT" sz="3000" b="0" i="1" dirty="0">
              <a:latin typeface="Cambria Math" panose="02040503050406030204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775791" y="4849819"/>
            <a:ext cx="95150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it-IT" sz="3000" dirty="0"/>
              <a:t>12/10</a:t>
            </a:r>
          </a:p>
          <a:p>
            <a:pPr marL="514350" indent="-514350">
              <a:buAutoNum type="arabicPeriod"/>
            </a:pPr>
            <a:r>
              <a:rPr lang="it-IT" sz="3000" dirty="0"/>
              <a:t>30/10</a:t>
            </a:r>
          </a:p>
          <a:p>
            <a:pPr marL="514350" indent="-514350">
              <a:buAutoNum type="arabicPeriod"/>
            </a:pPr>
            <a:r>
              <a:rPr lang="it-IT" sz="3000" dirty="0"/>
              <a:t>30/20</a:t>
            </a:r>
            <a:endParaRPr lang="it-IT" sz="3000" i="1" dirty="0">
              <a:latin typeface="Cambria Math" panose="02040503050406030204" pitchFamily="18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677" y="2018711"/>
            <a:ext cx="10002646" cy="268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7063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2163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3000" dirty="0"/>
                  <a:t>Compare the </a:t>
                </a:r>
                <a:r>
                  <a:rPr lang="it-IT" sz="3000" dirty="0" err="1"/>
                  <a:t>fractions</a:t>
                </a:r>
                <a:endParaRPr lang="en-GB" sz="3000" dirty="0"/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it-IT" sz="3000" b="0" i="1" dirty="0">
                    <a:latin typeface="Cambria Math" panose="02040503050406030204" pitchFamily="18" charset="0"/>
                  </a:rPr>
                  <a:t> </a:t>
                </a:r>
                <a:r>
                  <a:rPr lang="it-IT" sz="3000" b="0" dirty="0">
                    <a:latin typeface="Cambria Math" panose="02040503050406030204" pitchFamily="18" charset="0"/>
                  </a:rPr>
                  <a:t>and 1</a:t>
                </a:r>
              </a:p>
            </p:txBody>
          </p:sp>
        </mc:Choice>
        <mc:Fallback xmlns=""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216359"/>
              </a:xfrm>
              <a:prstGeom prst="rect">
                <a:avLst/>
              </a:prstGeom>
              <a:blipFill>
                <a:blip r:embed="rId2"/>
                <a:stretch>
                  <a:fillRect t="-6000" b="-45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/>
              <p:cNvSpPr txBox="1"/>
              <p:nvPr/>
            </p:nvSpPr>
            <p:spPr>
              <a:xfrm>
                <a:off x="2027583" y="3259558"/>
                <a:ext cx="9515061" cy="20794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endParaRPr lang="it-IT" sz="3000" b="0" dirty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it-IT" sz="3000" dirty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&gt;1</m:t>
                    </m:r>
                  </m:oMath>
                </a14:m>
                <a:endParaRPr lang="it-IT" sz="3000" dirty="0"/>
              </a:p>
            </p:txBody>
          </p:sp>
        </mc:Choice>
        <mc:Fallback xmlns="">
          <p:sp>
            <p:nvSpPr>
              <p:cNvPr id="5" name="CasellaDiTes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7583" y="3259558"/>
                <a:ext cx="9515061" cy="207941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09821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2163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3000" dirty="0"/>
                  <a:t>Compare the </a:t>
                </a:r>
                <a:r>
                  <a:rPr lang="it-IT" sz="3000" dirty="0" err="1"/>
                  <a:t>fractions</a:t>
                </a:r>
                <a:endParaRPr lang="en-GB" sz="3000" dirty="0"/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it-IT" sz="3000" b="0" i="1" dirty="0">
                    <a:latin typeface="Cambria Math" panose="02040503050406030204" pitchFamily="18" charset="0"/>
                  </a:rPr>
                  <a:t> </a:t>
                </a:r>
                <a:r>
                  <a:rPr lang="it-IT" sz="3000" b="0" dirty="0">
                    <a:latin typeface="Cambria Math" panose="02040503050406030204" pitchFamily="18" charset="0"/>
                  </a:rPr>
                  <a:t>and 1</a:t>
                </a:r>
              </a:p>
            </p:txBody>
          </p:sp>
        </mc:Choice>
        <mc:Fallback xmlns=""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216359"/>
              </a:xfrm>
              <a:prstGeom prst="rect">
                <a:avLst/>
              </a:prstGeom>
              <a:blipFill>
                <a:blip r:embed="rId2"/>
                <a:stretch>
                  <a:fillRect t="-6000" b="-5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/>
              <p:cNvSpPr txBox="1"/>
              <p:nvPr/>
            </p:nvSpPr>
            <p:spPr>
              <a:xfrm>
                <a:off x="2027583" y="3259558"/>
                <a:ext cx="9515061" cy="21005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it-IT" sz="3000" b="0" dirty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&gt;1</m:t>
                    </m:r>
                  </m:oMath>
                </a14:m>
                <a:endParaRPr lang="it-IT" sz="3000" dirty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endParaRPr lang="it-IT" sz="3000" dirty="0"/>
              </a:p>
            </p:txBody>
          </p:sp>
        </mc:Choice>
        <mc:Fallback xmlns="">
          <p:sp>
            <p:nvSpPr>
              <p:cNvPr id="5" name="CasellaDiTes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7583" y="3259558"/>
                <a:ext cx="9515061" cy="21005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16649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2163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3000" dirty="0"/>
                  <a:t>Compare the </a:t>
                </a:r>
                <a:r>
                  <a:rPr lang="it-IT" sz="3000" dirty="0" err="1"/>
                  <a:t>fractions</a:t>
                </a:r>
                <a:endParaRPr lang="en-GB" sz="3000" dirty="0"/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</m:oMath>
                </a14:m>
                <a:r>
                  <a:rPr lang="it-IT" sz="3000" b="0" i="1" dirty="0">
                    <a:latin typeface="Cambria Math" panose="02040503050406030204" pitchFamily="18" charset="0"/>
                  </a:rPr>
                  <a:t> </a:t>
                </a:r>
                <a:r>
                  <a:rPr lang="it-IT" sz="3000" b="0" dirty="0">
                    <a:latin typeface="Cambria Math" panose="02040503050406030204" pitchFamily="18" charset="0"/>
                  </a:rPr>
                  <a:t>and 1</a:t>
                </a:r>
              </a:p>
            </p:txBody>
          </p:sp>
        </mc:Choice>
        <mc:Fallback xmlns=""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216359"/>
              </a:xfrm>
              <a:prstGeom prst="rect">
                <a:avLst/>
              </a:prstGeom>
              <a:blipFill>
                <a:blip r:embed="rId2"/>
                <a:stretch>
                  <a:fillRect t="-6000" b="-50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/>
              <p:cNvSpPr txBox="1"/>
              <p:nvPr/>
            </p:nvSpPr>
            <p:spPr>
              <a:xfrm>
                <a:off x="2027583" y="3259558"/>
                <a:ext cx="9515061" cy="21005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endParaRPr lang="it-IT" sz="3000" b="0" dirty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it-IT" sz="3000" dirty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&gt;1</m:t>
                    </m:r>
                  </m:oMath>
                </a14:m>
                <a:endParaRPr lang="it-IT" sz="3000" dirty="0"/>
              </a:p>
            </p:txBody>
          </p:sp>
        </mc:Choice>
        <mc:Fallback xmlns="">
          <p:sp>
            <p:nvSpPr>
              <p:cNvPr id="5" name="CasellaDiTes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7583" y="3259558"/>
                <a:ext cx="9515061" cy="21005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82559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24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3000" dirty="0"/>
                  <a:t>Compare the </a:t>
                </a:r>
                <a:r>
                  <a:rPr lang="it-IT" sz="3000" dirty="0" err="1"/>
                  <a:t>fractions</a:t>
                </a:r>
                <a:endParaRPr lang="en-GB" sz="3000" dirty="0"/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it-IT" sz="3000" b="0" i="1" dirty="0">
                    <a:latin typeface="Cambria Math" panose="02040503050406030204" pitchFamily="18" charset="0"/>
                  </a:rPr>
                  <a:t> </a:t>
                </a:r>
                <a:r>
                  <a:rPr lang="it-IT" sz="3000" b="0" dirty="0">
                    <a:latin typeface="Cambria Math" panose="02040503050406030204" pitchFamily="18" charset="0"/>
                  </a:rPr>
                  <a:t>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it-IT" sz="3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it-IT" sz="3000" b="0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247777"/>
              </a:xfrm>
              <a:prstGeom prst="rect">
                <a:avLst/>
              </a:prstGeom>
              <a:blipFill>
                <a:blip r:embed="rId2"/>
                <a:stretch>
                  <a:fillRect t="-5854" b="-243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/>
              <p:cNvSpPr txBox="1"/>
              <p:nvPr/>
            </p:nvSpPr>
            <p:spPr>
              <a:xfrm>
                <a:off x="2027583" y="3259558"/>
                <a:ext cx="9515061" cy="21005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it-IT" sz="3000" b="0" dirty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it-IT" sz="3000" dirty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it-IT" sz="3000" b="0" i="0" smtClean="0">
                        <a:latin typeface="Cambria Math" panose="02040503050406030204" pitchFamily="18" charset="0"/>
                      </a:rPr>
                      <m:t>&gt;</m:t>
                    </m:r>
                    <m:f>
                      <m:fPr>
                        <m:ctrlPr>
                          <a:rPr lang="it-IT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it-IT" sz="3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it-IT" sz="3000" dirty="0"/>
              </a:p>
            </p:txBody>
          </p:sp>
        </mc:Choice>
        <mc:Fallback xmlns="">
          <p:sp>
            <p:nvSpPr>
              <p:cNvPr id="5" name="CasellaDiTes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7583" y="3259558"/>
                <a:ext cx="9515061" cy="21005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2037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Which fraction does correspond to the coloured part?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292626" y="4406345"/>
            <a:ext cx="74874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2/6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1/3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1/2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413" y="1817484"/>
            <a:ext cx="5753903" cy="1924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292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Colour the fraction 4/6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184" y="1734393"/>
            <a:ext cx="2753109" cy="2753109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2292626" y="4406345"/>
            <a:ext cx="74874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I colour 4 parts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I colour 2 parts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I colour 6 parts</a:t>
            </a:r>
          </a:p>
        </p:txBody>
      </p:sp>
    </p:spTree>
    <p:extLst>
      <p:ext uri="{BB962C8B-B14F-4D97-AF65-F5344CB8AC3E}">
        <p14:creationId xmlns:p14="http://schemas.microsoft.com/office/powerpoint/2010/main" val="342271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Write the fraction 2/5 in letters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Two five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Two fifths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Five seconds</a:t>
            </a:r>
          </a:p>
        </p:txBody>
      </p:sp>
    </p:spTree>
    <p:extLst>
      <p:ext uri="{BB962C8B-B14F-4D97-AF65-F5344CB8AC3E}">
        <p14:creationId xmlns:p14="http://schemas.microsoft.com/office/powerpoint/2010/main" val="1013035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Write the fraction 7/8 in letters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Seven eights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Eight seventh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Seven eighths</a:t>
            </a:r>
          </a:p>
        </p:txBody>
      </p:sp>
    </p:spTree>
    <p:extLst>
      <p:ext uri="{BB962C8B-B14F-4D97-AF65-F5344CB8AC3E}">
        <p14:creationId xmlns:p14="http://schemas.microsoft.com/office/powerpoint/2010/main" val="4177336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Give the fractional writing of thirty-five fourths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35/2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35/4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4/35</a:t>
            </a:r>
          </a:p>
        </p:txBody>
      </p:sp>
    </p:spTree>
    <p:extLst>
      <p:ext uri="{BB962C8B-B14F-4D97-AF65-F5344CB8AC3E}">
        <p14:creationId xmlns:p14="http://schemas.microsoft.com/office/powerpoint/2010/main" val="110242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72209" y="914398"/>
            <a:ext cx="951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/>
              <a:t>Complete the sentence:</a:t>
            </a:r>
          </a:p>
          <a:p>
            <a:pPr algn="ctr"/>
            <a:r>
              <a:rPr lang="en-GB" sz="3000" dirty="0"/>
              <a:t>In a unit, there are … thirds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four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two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three</a:t>
            </a:r>
          </a:p>
        </p:txBody>
      </p:sp>
    </p:spTree>
    <p:extLst>
      <p:ext uri="{BB962C8B-B14F-4D97-AF65-F5344CB8AC3E}">
        <p14:creationId xmlns:p14="http://schemas.microsoft.com/office/powerpoint/2010/main" val="720247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sellaDiTesto 3"/>
              <p:cNvSpPr txBox="1"/>
              <p:nvPr/>
            </p:nvSpPr>
            <p:spPr>
              <a:xfrm>
                <a:off x="1272209" y="914398"/>
                <a:ext cx="9515061" cy="14183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000" dirty="0"/>
                  <a:t>Complete the equality: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30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3000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it-IT" sz="3000" b="0" i="1" dirty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3000" i="1" dirty="0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it-IT" sz="3000" b="0" i="1" dirty="0" smtClean="0">
                          <a:latin typeface="Cambria Math" panose="02040503050406030204" pitchFamily="18" charset="0"/>
                        </a:rPr>
                        <m:t>…</m:t>
                      </m:r>
                      <m:r>
                        <a:rPr lang="en-GB" sz="30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30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it-IT" sz="3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3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3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3000" i="1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3000" dirty="0"/>
              </a:p>
            </p:txBody>
          </p:sp>
        </mc:Choice>
        <mc:Fallback xmlns=""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09" y="914398"/>
                <a:ext cx="9515061" cy="1418337"/>
              </a:xfrm>
              <a:prstGeom prst="rect">
                <a:avLst/>
              </a:prstGeom>
              <a:blipFill>
                <a:blip r:embed="rId2"/>
                <a:stretch>
                  <a:fillRect t="-515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asellaDiTesto 4"/>
          <p:cNvSpPr txBox="1"/>
          <p:nvPr/>
        </p:nvSpPr>
        <p:spPr>
          <a:xfrm>
            <a:off x="2027584" y="3173893"/>
            <a:ext cx="8083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000" dirty="0"/>
              <a:t>3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2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0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0067638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404</Words>
  <Application>Microsoft Office PowerPoint</Application>
  <PresentationFormat>Widescreen</PresentationFormat>
  <Paragraphs>96</Paragraphs>
  <Slides>27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Monica Panero</dc:creator>
  <cp:lastModifiedBy>Monica Panero</cp:lastModifiedBy>
  <cp:revision>16</cp:revision>
  <dcterms:created xsi:type="dcterms:W3CDTF">2016-12-27T21:38:31Z</dcterms:created>
  <dcterms:modified xsi:type="dcterms:W3CDTF">2016-12-27T23:05:42Z</dcterms:modified>
</cp:coreProperties>
</file>