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media/image2.png" ContentType="image/png"/>
  <Override PartName="/ppt/media/image6.png" ContentType="image/png"/>
  <Override PartName="/ppt/media/image1.jpeg" ContentType="image/jpeg"/>
  <Override PartName="/ppt/media/image3.png" ContentType="image/png"/>
  <Override PartName="/ppt/media/image7.png" ContentType="image/png"/>
  <Override PartName="/ppt/media/image4.jpeg" ContentType="image/jpeg"/>
  <Override PartName="/ppt/media/image8.png" ContentType="image/png"/>
  <Override PartName="/ppt/media/image5.png" ContentType="image/png"/>
  <Override PartName="/ppt/media/image9.png" ContentType="image/png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_rels/slideLayout1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modifier le format des notes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&lt;en-tête&gt;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7EB3A5BC-7120-4004-B22C-6708A7253B62}" type="slidenum">
              <a:rPr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&lt;field&gt;&lt;classify&gt;1&lt;/classify&gt;&lt;mode type='4' subtype='1'&gt;1&lt;/mode&gt;&lt;options&gt;4&lt;/options&gt;&lt;answer choice='2413' weight='0,0,0,0' tolerance='0'&gt;&lt;/answer&gt;&lt;points&gt;1&lt;/points&gt;&lt;time&gt;120&lt;/time&gt;&lt;difficulty&gt;1&lt;/difficulty&gt;&lt;hint&gt;&lt;/hint&gt;&lt;remark&gt;&lt;/remark&gt;&lt;/field&gt;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r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&lt;field&gt;&lt;classify&gt;1&lt;/classify&gt;&lt;mode type='4' subtype='1'&gt;1&lt;/mode&gt;&lt;options&gt;4&lt;/options&gt;&lt;answer choice='2413' weight='0,0,0,0' tolerance='0'&gt;&lt;/answer&gt;&lt;points&gt;1&lt;/points&gt;&lt;time&gt;120&lt;/time&gt;&lt;difficulty&gt;1&lt;/difficulty&gt;&lt;hint&gt;&lt;/hint&gt;&lt;remark&gt;&lt;/remark&gt;&lt;/field&gt;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&lt;field&gt;&lt;classify&gt;1&lt;/classify&gt;&lt;mode type='2' subtype='1'&gt;1&lt;/mode&gt;&lt;options&gt;3&lt;/options&gt;&lt;answer choice='0010000000' weight='0,0,0' tolerance='0'&gt;&lt;/answer&gt;&lt;points&gt;1&lt;/points&gt;&lt;time&gt;120&lt;/time&gt;&lt;difficulty&gt;1&lt;/difficulty&gt;&lt;hint&gt;&lt;/hint&gt;&lt;remark&gt;&lt;/remark&gt;&lt;/field&gt;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r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&lt;field&gt;&lt;classify&gt;1&lt;/classify&gt;&lt;mode type='2' subtype='1'&gt;1&lt;/mode&gt;&lt;options&gt;3&lt;/options&gt;&lt;answer choice='0010000000' weight='0,0,0' tolerance='0'&gt;&lt;/answer&gt;&lt;points&gt;1&lt;/points&gt;&lt;time&gt;120&lt;/time&gt;&lt;difficulty&gt;1&lt;/difficulty&gt;&lt;hint&gt;&lt;/hint&gt;&lt;remark&gt;&lt;/remark&gt;&lt;/field&gt;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&lt;field&gt;&lt;classify&gt;1&lt;/classify&gt;&lt;mode type='1' subtype='1'&gt;1&lt;/mode&gt;&lt;options&gt;3&lt;/options&gt;&lt;answer choice='0100000000' weight='0,0,0' tolerance='0'&gt;&lt;/answer&gt;&lt;points&gt;1&lt;/points&gt;&lt;time&gt;120&lt;/time&gt;&lt;difficulty&gt;1&lt;/difficulty&gt;&lt;hint&gt;&lt;/hint&gt;&lt;remark&gt;&lt;/remark&gt;&lt;/field&gt;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r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&lt;field&gt;&lt;classify&gt;1&lt;/classify&gt;&lt;mode type='1' subtype='1'&gt;1&lt;/mode&gt;&lt;options&gt;3&lt;/options&gt;&lt;answer choice='0100000000' weight='0,0,0' tolerance='0'&gt;&lt;/answer&gt;&lt;points&gt;1&lt;/points&gt;&lt;time&gt;120&lt;/time&gt;&lt;difficulty&gt;1&lt;/difficulty&gt;&lt;hint&gt;&lt;/hint&gt;&lt;remark&gt;&lt;/remark&gt;&lt;/field&gt;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&lt;field&gt;&lt;classify&gt;1&lt;/classify&gt;&lt;mode type='1' subtype='1'&gt;1&lt;/mode&gt;&lt;options&gt;3&lt;/options&gt;&lt;answer choice='0100000000' weight='0,0,0' tolerance='0'&gt;&lt;/answer&gt;&lt;points&gt;1&lt;/points&gt;&lt;time&gt;120&lt;/time&gt;&lt;difficulty&gt;1&lt;/difficulty&gt;&lt;hint&gt;&lt;/hint&gt;&lt;remark&gt;&lt;/remark&gt;&lt;/field&gt;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r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&lt;field&gt;&lt;classify&gt;1&lt;/classify&gt;&lt;mode type='1' subtype='1'&gt;1&lt;/mode&gt;&lt;options&gt;3&lt;/options&gt;&lt;answer choice='0100000000' weight='0,0,0' tolerance='0'&gt;&lt;/answer&gt;&lt;points&gt;1&lt;/points&gt;&lt;time&gt;120&lt;/time&gt;&lt;difficulty&gt;1&lt;/difficulty&gt;&lt;hint&gt;&lt;/hint&gt;&lt;remark&gt;&lt;/remark&gt;&lt;/field&gt;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&lt;field&gt;&lt;classify&gt;1&lt;/classify&gt;&lt;mode type='1' subtype='1'&gt;1&lt;/mode&gt;&lt;options&gt;3&lt;/options&gt;&lt;answer choice='1000000000' weight='0,0,0' tolerance='0'&gt;&lt;/answer&gt;&lt;points&gt;1&lt;/points&gt;&lt;time&gt;300&lt;/time&gt;&lt;difficulty&gt;1&lt;/difficulty&gt;&lt;hint&gt;&lt;/hint&gt;&lt;remark&gt;&lt;/remark&gt;&lt;/field&gt;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r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&lt;field&gt;&lt;classify&gt;1&lt;/classify&gt;&lt;mode type='1' subtype='1'&gt;1&lt;/mode&gt;&lt;options&gt;3&lt;/options&gt;&lt;answer choice='1000000000' weight='0,0,0' tolerance='0'&gt;&lt;/answer&gt;&lt;points&gt;1&lt;/points&gt;&lt;time&gt;300&lt;/time&gt;&lt;difficulty&gt;1&lt;/difficulty&gt;&lt;hint&gt;&lt;/hint&gt;&lt;remark&gt;&lt;/remark&gt;&lt;/field&gt;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&lt;field&gt;&lt;classify&gt;1&lt;/classify&gt;&lt;mode type='1' subtype='1'&gt;1&lt;/mode&gt;&lt;options&gt;3&lt;/options&gt;&lt;answer choice='0100000000' weight='0,0,0' tolerance='0'&gt;&lt;/answer&gt;&lt;points&gt;1&lt;/points&gt;&lt;time&gt;120&lt;/time&gt;&lt;difficulty&gt;1&lt;/difficulty&gt;&lt;hint&gt;&lt;/hint&gt;&lt;remark&gt;&lt;/remark&gt;&lt;/field&gt;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r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&lt;field&gt;&lt;classify&gt;1&lt;/classify&gt;&lt;mode type='1' subtype='1'&gt;1&lt;/mode&gt;&lt;options&gt;3&lt;/options&gt;&lt;answer choice='0100000000' weight='0,0,0' tolerance='0'&gt;&lt;/answer&gt;&lt;points&gt;1&lt;/points&gt;&lt;time&gt;120&lt;/time&gt;&lt;difficulty&gt;1&lt;/difficulty&gt;&lt;hint&gt;&lt;/hint&gt;&lt;remark&gt;&lt;/remark&gt;&lt;/field&gt;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&lt;field&gt;&lt;classify&gt;1&lt;/classify&gt;&lt;mode type='1' subtype='1'&gt;1&lt;/mode&gt;&lt;options&gt;4&lt;/options&gt;&lt;answer choice='0010000000' weight='0,0,0,0' tolerance='0'&gt;&lt;/answer&gt;&lt;points&gt;1&lt;/points&gt;&lt;time&gt;120&lt;/time&gt;&lt;difficulty&gt;1&lt;/difficulty&gt;&lt;hint&gt;&lt;/hint&gt;&lt;remark&gt;&lt;/remark&gt;&lt;/field&gt;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r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&lt;field&gt;&lt;classify&gt;1&lt;/classify&gt;&lt;mode type='1' subtype='1'&gt;1&lt;/mode&gt;&lt;options&gt;4&lt;/options&gt;&lt;answer choice='0010000000' weight='0,0,0,0' tolerance='0'&gt;&lt;/answer&gt;&lt;points&gt;1&lt;/points&gt;&lt;time&gt;120&lt;/time&gt;&lt;difficulty&gt;1&lt;/difficulty&gt;&lt;hint&gt;&lt;/hint&gt;&lt;remark&gt;&lt;/remark&gt;&lt;/field&gt;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&lt;field&gt;&lt;classify&gt;1&lt;/classify&gt;&lt;mode type='1' subtype='1'&gt;1&lt;/mode&gt;&lt;options&gt;4&lt;/options&gt;&lt;answer choice='0010000000' weight='0,0,0,0' tolerance='0'&gt;&lt;/answer&gt;&lt;points&gt;1&lt;/points&gt;&lt;time&gt;120&lt;/time&gt;&lt;difficulty&gt;1&lt;/difficulty&gt;&lt;hint&gt;&lt;/hint&gt;&lt;remark&gt;&lt;/remark&gt;&lt;/field&gt;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r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 </a:t>
            </a:r>
            <a:r>
              <a:rPr lang="fr-FR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&lt;field&gt;&lt;classify&gt;1&lt;/classify&gt;&lt;mode type='1' subtype='1'&gt;1&lt;/mode&gt;&lt;options&gt;4&lt;/options&gt;&lt;answer choice='0010000000' weight='0,0,0,0' tolerance='0'&gt;&lt;/answer&gt;&lt;points&gt;1&lt;/points&gt;&lt;time&gt;120&lt;/time&gt;&lt;difficulty&gt;1&lt;/difficulty&gt;&lt;hint&gt;&lt;/hint&gt;&lt;remark&gt;&lt;/remark&gt;&lt;/field&gt;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0" rIns="0" tIns="0" bIns="0" anchor="ctr"/>
          <a:p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planModifiez les styles du texte du masque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Deuxième niveau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26/12/2016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1ED9AD2-2F9F-4402-8283-473885F4D0A9}" type="slidenum">
              <a:rPr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fr-F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Modifiez le style du titre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26/12/2016</a:t>
            </a:r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48DC935-0386-494A-BF04-976486B80D6C}" type="slidenum">
              <a:rPr lang="fr-FR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&lt;numéro&gt;</a:t>
            </a:fld>
            <a:endParaRPr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Cliquez pour éditer le format du plan de texte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Troisième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Quatrième niveau de plan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Cinquième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Septième niveau de plan</a:t>
            </a:r>
            <a:endParaRPr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912240" y="251532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Formative Assessment</a:t>
            </a:r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Quiz 1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2880" y="237600"/>
            <a:ext cx="12191760" cy="21294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fr-F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1) Classify the lengths units from the smallest to the largest</a:t>
            </a:r>
            <a:r>
              <a:rPr lang="fr-F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553320" y="3031920"/>
            <a:ext cx="10828080" cy="2983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</a:t>
            </a: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one </a:t>
            </a:r>
            <a:r>
              <a:rPr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centimeter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</a:t>
            </a: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one  micrometer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</a:t>
            </a: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one meter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</a:t>
            </a: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one millimeter</a:t>
            </a:r>
            <a:endParaRPr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3"/>
          <p:cNvSpPr/>
          <p:nvPr/>
        </p:nvSpPr>
        <p:spPr>
          <a:xfrm>
            <a:off x="8001000" y="4200120"/>
            <a:ext cx="3741480" cy="94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fr-FR" sz="2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Give the numbers in the good order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4"/>
          <p:cNvSpPr/>
          <p:nvPr/>
        </p:nvSpPr>
        <p:spPr>
          <a:xfrm>
            <a:off x="6755400" y="2274840"/>
            <a:ext cx="5325840" cy="51696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21299999"/>
            </a:camera>
            <a:lightRig dir="t" rig="threePt"/>
          </a:scene3d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fr-FR" sz="2800" spc="-1" strike="noStrike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Use first a rough copy!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dur="indefinite" nodeType="mainSeq">
                <p:childTnLst>
                  <p:par>
                    <p:cTn id="5" fill="hold">
                      <p:stCondLst>
                        <p:cond delay="indefinite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nodeType="clickEffect" fill="hold" presetClass="path" presetID="37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0" y="490320"/>
            <a:ext cx="12191760" cy="1764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fr-F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2) The actual diameter of an ovuù is about…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0" y="3020040"/>
            <a:ext cx="12191760" cy="29232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914400" indent="-91404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lang="fr-F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between 1 centimeter and 1 millimeter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0" indent="-91404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lang="fr-F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between 1 millimeter and 1 micrometer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0" indent="-91404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lang="fr-F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fr-F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less than 1 micrometer.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8" dur="indefinite" restart="never" nodeType="tmRoot">
          <p:childTnLst>
            <p:seq>
              <p:cTn id="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 standalone="yes"?>
<p:sld xmlns:a="http://schemas.openxmlformats.org/drawingml/2006/main" xmlns:p="http://schemas.openxmlformats.org/presentationml/2006/main" xmlns:r="http://schemas.openxmlformats.org/officeDocument/2006/relationships"><p:cSld><p:spTree><p:nvGrpSpPr>        <p:cNvPr id="1" name=""/>        <p:cNvGrpSpPr/>        <p:nvPr/>      </p:nvGrpSpPr>      <p:grpSpPr>        <a:xfrm>          <a:off x="0" y="0"/>          <a:ext cx="0" cy="0"/>          <a:chOff x="0" y="0"/>          <a:chExt cx="0" cy="0"/>        </a:xfrm>      </p:grpSpPr><p:pic><p:nvPicPr><p:cNvPr id="90" name="Image 3" descr=""/><p:cNvPicPr/><p:nvPr/></p:nvPicPr><p:blipFill><a:blip r:embed="rId1"></a:blip><a:srcRect l="16466" t="38656" r="72450" b="50010"/><a:stretch/></p:blipFill><p:spPr><a:xfrm><a:off x="9936000" y="2088000"/><a:ext cx="1443600" cy="829800"/></a:xfrm><a:prstGeom prst="rect"><a:avLst/></a:prstGeom><a:ln><a:noFill/></a:ln></p:spPr></p:pic><p:sp><p:nvSpPr><p:cNvPr id="91" name="TextShape 1"/><p:cNvSpPr txBox="1"/><p:nvPr/></p:nvSpPr><p:spPr><a:xfrm><a:off x="0" y="801720"/><a:ext cx="12319920" cy="2008800"/></a:xfrm><a:prstGeom prst="rect"><a:avLst/></a:prstGeom><a:noFill/><a:ln><a:noFill/></a:ln></p:spPr><p:txBody><a:bodyPr anchor="ctr"></a:bodyPr><a:p><a:pPr><a:lnSpc><a:spcPct val="90000"/></a:lnSpc></a:pPr><a:r><a:rPr b="1" lang="fr-FR" sz="5400" spc="-1" strike="noStrike"><a:solidFill><a:srgbClr val="000000"/></a:solidFill><a:uFill><a:solidFill><a:srgbClr val="ffffff"/></a:solidFill></a:uFill><a:latin typeface="Calibri Light"/></a:rPr><a:t>3) Look at the yellow area.</a:t></a:r><a:r><a:rPr b="1" lang="fr-FR" sz="5400" spc="-1" strike="noStrike"><a:solidFill><a:srgbClr val="000000"/></a:solidFill><a:uFill><a:solidFill><a:srgbClr val="ffffff"/></a:solidFill></a:uFill><a:latin typeface="Calibri Light"/></a:rPr><a:t>&#10;</a:t></a:r><a:r><a:rPr b="1" lang="fr-FR" sz="5400" spc="-1" strike="noStrike"><a:solidFill><a:srgbClr val="000000"/></a:solidFill><a:uFill><a:solidFill><a:srgbClr val="ffffff"/></a:solidFill></a:uFill><a:latin typeface="Calibri Light"/></a:rPr><a:t>The segment            is used for…</a:t></a:r><a:r><a:rPr b="1" lang="fr-FR" sz="5400" spc="-1" strike="noStrike"><a:solidFill><a:srgbClr val="000000"/></a:solidFill><a:uFill><a:solidFill><a:srgbClr val="ffffff"/></a:solidFill></a:uFill><a:latin typeface="Calibri Light"/></a:rPr><a:t>&#10;</a:t></a:r><a:r><a:rPr b="1" lang="fr-FR" sz="5400" spc="-1" strike="noStrike"><a:solidFill><a:srgbClr val="000000"/></a:solidFill><a:uFill><a:solidFill><a:srgbClr val="ffffff"/></a:solidFill></a:uFill><a:latin typeface="Calibri Light"/></a:rPr><a:t> </a:t></a:r><a:endParaRPr lang="fr-FR" sz="1800" spc="-1" strike="noStrike"><a:solidFill><a:srgbClr val="000000"/></a:solidFill><a:uFill><a:solidFill><a:srgbClr val="ffffff"/></a:solidFill></a:uFill><a:latin typeface="Calibri"/></a:endParaRPr></a:p></p:txBody></p:sp><p:sp><p:nvSpPr><p:cNvPr id="92" name="TextShape 2"/><p:cNvSpPr txBox="1"/><p:nvPr/></p:nvSpPr><p:spPr><a:xfrm><a:off x="144000" y="2943360"/><a:ext cx="12399480" cy="4249800"/></a:xfrm><a:prstGeom prst="rect"><a:avLst/></a:prstGeom><a:noFill/><a:ln><a:noFill/></a:ln></p:spPr><p:txBody><a:bodyPr></a:bodyPr><a:p><a:pPr marL="228600" indent="-228240"><a:lnSpc><a:spcPct val="100000"/></a:lnSpc><a:buClr><a:srgbClr val="000000"/></a:buClr><a:buFont typeface="Arial"/><a:buChar char="•"/></a:pPr><a:r><a:rPr lang="fr-FR" sz="4800" spc="-1" strike="noStrike"><a:solidFill><a:srgbClr val="000000"/></a:solidFill><a:uFill><a:solidFill><a:srgbClr val="ffffff"/></a:solidFill></a:uFill><a:latin typeface="Calibri Light"/></a:rPr><a:t>(1) underlining the length </a:t></a:r><a:r><a:rPr lang="fr-FR" sz="4800" spc="-1" strike="noStrike"><a:solidFill><a:srgbClr val="000000"/></a:solidFill><a:uFill><a:solidFill><a:srgbClr val="ffffff"/></a:solidFill></a:uFill><a:latin typeface="Calibri"/></a:rPr><a:t>50µm</a:t></a:r><a:r><a:rPr lang="fr-FR" sz="4800" spc="-1" strike="noStrike"><a:solidFill><a:srgbClr val="000000"/></a:solidFill><a:uFill><a:solidFill><a:srgbClr val="ffffff"/></a:solidFill></a:uFill><a:latin typeface="Calibri Light"/></a:rPr><a:t> which is important</a:t></a:r><a:endParaRPr lang="fr-FR" sz="2800" spc="-1" strike="noStrike"><a:solidFill><a:srgbClr val="000000"/></a:solidFill><a:uFill><a:solidFill><a:srgbClr val="ffffff"/></a:solidFill></a:uFill><a:latin typeface="Calibri"/></a:endParaRPr></a:p><a:p><a:pPr><a:lnSpc><a:spcPct val="100000"/></a:lnSpc></a:pPr><a:endParaRPr lang="fr-FR" sz="2800" spc="-1" strike="noStrike"><a:solidFill><a:srgbClr val="000000"/></a:solidFill><a:uFill><a:solidFill><a:srgbClr val="ffffff"/></a:solidFill></a:uFill><a:latin typeface="Calibri"/></a:endParaRPr></a:p><a:p><a:pPr marL="228600" indent="-228240"><a:lnSpc><a:spcPct val="90000"/></a:lnSpc><a:buClr><a:srgbClr val="000000"/></a:buClr><a:buFont typeface="Arial"/><a:buChar char="•"/></a:pPr><a:r><a:rPr lang="fr-FR" sz="4800" spc="-1" strike="noStrike"><a:solidFill><a:srgbClr val="000000"/></a:solidFill><a:uFill><a:solidFill><a:srgbClr val="ffffff"/></a:solidFill></a:uFill><a:latin typeface="Calibri Light"/></a:rPr><a:t>(2) visualising the actual length of 1cm.</a:t></a:r><a:endParaRPr lang="fr-FR" sz="2800" spc="-1" strike="noStrike"><a:solidFill><a:srgbClr val="000000"/></a:solidFill><a:uFill><a:solidFill><a:srgbClr val="ffffff"/></a:solidFill></a:uFill><a:latin typeface="Calibri"/></a:endParaRPr></a:p><a:p><a:pPr><a:lnSpc><a:spcPct val="90000"/></a:lnSpc></a:pPr><a:endParaRPr lang="fr-FR" sz="2800" spc="-1" strike="noStrike"><a:solidFill><a:srgbClr val="000000"/></a:solidFill><a:uFill><a:solidFill><a:srgbClr val="ffffff"/></a:solidFill></a:uFill><a:latin typeface="Calibri"/></a:endParaRPr></a:p><a:p><a:pPr marL="228600" indent="-228240"><a:lnSpc><a:spcPct val="100000"/></a:lnSpc><a:buClr><a:srgbClr val="000000"/></a:buClr><a:buFont typeface="Arial"/><a:buChar char="•"/></a:pPr><a:r><a:rPr lang="fr-FR" sz="4800" spc="-1" strike="noStrike"><a:solidFill><a:srgbClr val="000000"/></a:solidFill><a:uFill><a:solidFill><a:srgbClr val="ffffff"/></a:solidFill></a:uFill><a:latin typeface="Calibri Light"/></a:rPr><a:t>(3) nothing.</a:t></a:r><a:endParaRPr lang="fr-FR" sz="2800" spc="-1" strike="noStrike"><a:solidFill><a:srgbClr val="000000"/></a:solidFill><a:uFill><a:solidFill><a:srgbClr val="ffffff"/></a:solidFill></a:uFill><a:latin typeface="Calibri"/></a:endParaRPr></a:p><a:p><a:pPr><a:lnSpc><a:spcPct val="90000"/></a:lnSpc></a:pPr><a:endParaRPr lang="fr-FR" sz="2800" spc="-1" strike="noStrike"><a:solidFill><a:srgbClr val="000000"/></a:solidFill><a:uFill><a:solidFill><a:srgbClr val="ffffff"/></a:solidFill></a:uFill><a:latin typeface="Calibri"/></a:endParaRPr></a:p></p:txBody></p:sp><p:sp><p:nvSpPr><p:cNvPr id="93" name="CustomShape 3"></p:cNvPr><p:cNvSpPr/><p:nvPr/></p:nvSpPr><p:spPr><a:xfrm><a:off x="9655200" y="1872000"/><a:ext cx="1936800" cy="1287000"/></a:xfrm><a:prstGeom prst="ellipse"><a:avLst></a:avLst></a:prstGeom><a:solidFill><a:srgbClr val="ffff00"><a:alpha val="30000"/></a:srgbClr></a:solidFill><a:ln><a:solidFill><a:srgbClr val="ffff00"/></a:solidFill></a:ln></p:spPr><p:style><a:lnRef idx="2"><a:schemeClr val="accent1"><a:shade val="50000"/></a:schemeClr></a:lnRef><a:fillRef idx="1"><a:schemeClr val="accent1"/></a:fillRef><a:effectRef idx="0"><a:schemeClr val="accent1"/></a:effectRef><a:fontRef idx="minor"/></p:style></p:sp><p:sp><p:nvSpPr><p:cNvPr id="94" name="CustomShape 4"></p:cNvPr><p:cNvSpPr/><p:nvPr/></p:nvSpPr><p:spPr><a:xfrm><a:off x="8568000" y="1296000"/><a:ext cx="1087200" cy="1224000"/></a:xfrm><a:custGeom><a:avLst/><a:gdLst/><a:ahLst/><a:rect l="l" t="t" r="r" b="b"/><a:pathLst><a:path w="21600" h="21600"><a:moveTo><a:pt x="0" y="0"/></a:moveTo><a:lnTo><a:pt x="21600" y="21600"/></a:lnTo></a:path></a:pathLst></a:custGeom><a:noFill/><a:ln w="38160"><a:solidFill><a:srgbClr val="ffff00"/></a:solidFill><a:tailEnd len="med" type="triangle" w="med"/></a:ln></p:spPr><p:style><a:lnRef idx="1"><a:schemeClr val="accent1"/></a:lnRef><a:fillRef idx="0"><a:schemeClr val="accent1"/></a:fillRef><a:effectRef idx="0"><a:schemeClr val="accent1"/></a:effectRef><a:fontRef idx="minor"/></p:style></p:sp><p:wgp><p:cNvGrpSpPr/><p:grpSpPr><a:xfrm rot="5395200"><a:off x="3852360" y="2124360"/><a:ext cx="1224360" cy="288000"/></a:xfrm></p:grpSpPr><wps:sp><wps:nvSpPr><wps:cNvPr id="95" name="Line 5"/><wps:cNvSpPr/><p:nvPr/></wps:nvSpPr><wps:spPr><a:xfrm><a:off x="0" y="23400"/><a:ext cx="360" cy="264600"/></a:xfrm><a:prstGeom prst="line"><a:avLst/></a:prstGeom><a:ln></a:ln></wps:spPr><wps:style><a:lnRef idx="3"><a:schemeClr val="dk1"/></a:lnRef><a:fillRef idx="0"><a:schemeClr val="dk1"/></a:fillRef><a:effectRef idx="2"><a:schemeClr val="dk1"/></a:effectRef><a:fontRef idx="minor"/></wps:style></wps:sp><wps:sp><wps:nvSpPr><wps:cNvPr id="96" name="Line 6"/><wps:cNvSpPr/><p:nvPr/></wps:nvSpPr><wps:spPr><a:xfrm><a:off x="1224000" y="0"/><a:ext cx="360" cy="264600"/></a:xfrm><a:prstGeom prst="line"><a:avLst/></a:prstGeom><a:ln></a:ln></wps:spPr><wps:style><a:lnRef idx="3"><a:schemeClr val="dk1"/></a:lnRef><a:fillRef idx="0"><a:schemeClr val="dk1"/></a:fillRef><a:effectRef idx="2"><a:schemeClr val="dk1"/></a:effectRef><a:fontRef idx="minor"/></wps:style></wps:sp><wps:sp><wps:nvSpPr><wps:cNvPr id="97" name="Line 7"/><wps:cNvSpPr/><p:nvPr/></wps:nvSpPr><wps:spPr><a:xfrm><a:off x="360" y="144000"/><a:ext cx="1215360" cy="360"/></a:xfrm><a:prstGeom prst="line"><a:avLst/></a:prstGeom><a:ln></a:ln></wps:spPr><wps:style><a:lnRef idx="3"><a:schemeClr val="dk1"/></a:lnRef><a:fillRef idx="0"><a:schemeClr val="dk1"/></a:fillRef><a:effectRef idx="2"><a:schemeClr val="dk1"/></a:effectRef><a:fontRef idx="minor"/></wps:style></wps:sp></p:wgp></p:spTree></p:cSld><p:timing><p:tnLst><p:par><p:cTn id="10" dur="indefinite" restart="never" nodeType="tmRoot"><p:childTnLst><p:seq><p:cTn id="11" nodeType="mainSeq"></p:cTn><p:prevCondLst><p:cond delay="0" evt="onPrev"><p:tgtEl><p:sldTgt/></p:tgtEl></p:cond></p:prevCondLst><p:nextCondLst><p:cond delay="0" evt="onNext"><p:tgtEl><p:sldTgt/></p:tgtEl></p:cond></p:nextCondLst></p:seq></p:childTnLst></p:cTn></p:par></p:tnLst></p:timing>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Image 3" descr=""/>
          <p:cNvPicPr/>
          <p:nvPr/>
        </p:nvPicPr>
        <p:blipFill>
          <a:blip r:embed="rId1"/>
          <a:srcRect l="16466" t="38656" r="72450" b="50010"/>
          <a:stretch/>
        </p:blipFill>
        <p:spPr>
          <a:xfrm>
            <a:off x="8552160" y="1310400"/>
            <a:ext cx="1443600" cy="829800"/>
          </a:xfrm>
          <a:prstGeom prst="rect">
            <a:avLst/>
          </a:prstGeom>
          <a:ln>
            <a:noFill/>
          </a:ln>
        </p:spPr>
      </p:pic>
      <p:sp>
        <p:nvSpPr>
          <p:cNvPr id="99" name="TextShape 1"/>
          <p:cNvSpPr txBox="1"/>
          <p:nvPr/>
        </p:nvSpPr>
        <p:spPr>
          <a:xfrm>
            <a:off x="66960" y="813600"/>
            <a:ext cx="12319920" cy="2008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fr-F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5) Look at the yellow area</a:t>
            </a:r>
            <a:r>
              <a:rPr b="1" lang="fr-F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1" lang="fr-F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The scal matches …</a:t>
            </a:r>
            <a:r>
              <a:rPr b="1" lang="fr-F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1" lang="fr-F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288000" y="2376000"/>
            <a:ext cx="12107520" cy="4249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(1) the length </a:t>
            </a:r>
            <a:r>
              <a:rPr b="1"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50µm.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(2) the</a:t>
            </a:r>
            <a:r>
              <a:rPr b="1"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segment.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(3) the</a:t>
            </a:r>
            <a:r>
              <a:rPr b="1"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segment and the number </a:t>
            </a:r>
            <a:r>
              <a:rPr b="1"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50µm.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8230320" y="1110600"/>
            <a:ext cx="1936800" cy="1287000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961320" y="1310400"/>
            <a:ext cx="1419480" cy="414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ff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2" dur="indefinite" restart="never" nodeType="tmRoot">
          <p:childTnLst>
            <p:seq>
              <p:cTn id="1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0" y="886320"/>
            <a:ext cx="12319920" cy="2008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fr-F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6) What is a scale on a photograph 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106200" y="3458160"/>
            <a:ext cx="12107520" cy="4249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	</a:t>
            </a:r>
            <a:r>
              <a:rPr b="1"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You have 5 minutes to answer this question on your notebook.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When finished, hit the key 1.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4" dur="indefinite" restart="never" nodeType="tmRoot">
          <p:childTnLst>
            <p:seq>
              <p:cTn id="1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Image 8" descr=""/>
          <p:cNvPicPr/>
          <p:nvPr/>
        </p:nvPicPr>
        <p:blipFill>
          <a:blip r:embed="rId1"/>
          <a:srcRect l="16466" t="38656" r="72450" b="50010"/>
          <a:stretch/>
        </p:blipFill>
        <p:spPr>
          <a:xfrm>
            <a:off x="10220400" y="1584000"/>
            <a:ext cx="1443600" cy="829800"/>
          </a:xfrm>
          <a:prstGeom prst="rect">
            <a:avLst/>
          </a:prstGeom>
          <a:ln>
            <a:noFill/>
          </a:ln>
        </p:spPr>
      </p:pic>
      <p:sp>
        <p:nvSpPr>
          <p:cNvPr id="106" name="TextShape 1"/>
          <p:cNvSpPr txBox="1"/>
          <p:nvPr/>
        </p:nvSpPr>
        <p:spPr>
          <a:xfrm>
            <a:off x="84240" y="496800"/>
            <a:ext cx="12319920" cy="20088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fr-F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7) What is the meaning of this scale on a photograph? 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190440" y="2607840"/>
            <a:ext cx="12107520" cy="4249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(1) The length of 1cm in the real world matches a length of </a:t>
            </a: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50</a:t>
            </a: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µ</a:t>
            </a: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 on the</a:t>
            </a: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photograph.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(2) </a:t>
            </a: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The length of 1cm</a:t>
            </a: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on the photograph matches the length of 50µm in the real world.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(3) The length of 1µ</a:t>
            </a: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</a:t>
            </a: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on the photograph matches the length 50 µ</a:t>
            </a: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 in the real world</a:t>
            </a: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.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CustomShape 3"/>
          <p:cNvSpPr/>
          <p:nvPr/>
        </p:nvSpPr>
        <p:spPr>
          <a:xfrm>
            <a:off x="9864000" y="1296000"/>
            <a:ext cx="2117160" cy="1371240"/>
          </a:xfrm>
          <a:prstGeom prst="ellipse">
            <a:avLst/>
          </a:prstGeom>
          <a:solidFill>
            <a:srgbClr val="ffff00">
              <a:alpha val="3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4"/>
          <p:cNvSpPr/>
          <p:nvPr/>
        </p:nvSpPr>
        <p:spPr>
          <a:xfrm flipV="1">
            <a:off x="8496000" y="2375640"/>
            <a:ext cx="1368000" cy="51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ffff00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6" dur="indefinite" restart="never" nodeType="tmRoot">
          <p:childTnLst>
            <p:seq>
              <p:cTn id="1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154800" y="450000"/>
            <a:ext cx="12191760" cy="21823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lang="fr-F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8) In order to know the actual diameter of this ovum, you need to</a:t>
            </a:r>
            <a:r>
              <a:rPr b="1" lang="fr-F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…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435960" y="2832120"/>
            <a:ext cx="12191760" cy="35488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914400" indent="-91404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measure it.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0" indent="-91404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do calculations.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0" indent="-91404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measure </a:t>
            </a:r>
            <a:r>
              <a:rPr lang="fr-FR" sz="4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then</a:t>
            </a: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calculate.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14400" indent="-914040">
              <a:lnSpc>
                <a:spcPct val="100000"/>
              </a:lnSpc>
              <a:buClr>
                <a:srgbClr val="000000"/>
              </a:buClr>
              <a:buFont typeface="Arial"/>
              <a:buAutoNum type="arabicParenR"/>
            </a:pP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calculate </a:t>
            </a:r>
            <a:r>
              <a:rPr lang="fr-FR" sz="48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then</a:t>
            </a:r>
            <a:r>
              <a:rPr lang="fr-FR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to measure.</a:t>
            </a:r>
            <a:endParaRPr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8" dur="indefinite" restart="never" nodeType="tmRoot">
          <p:childTnLst>
            <p:seq>
              <p:cTn id="1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0" y="715320"/>
            <a:ext cx="12191760" cy="1633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fr-FR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9) Which calculation will give the actual diameter of this ovum?</a:t>
            </a:r>
            <a:endParaRPr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576000" y="2592000"/>
            <a:ext cx="10828080" cy="3372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457200" indent="-456840">
              <a:lnSpc>
                <a:spcPts val="2081"/>
              </a:lnSpc>
              <a:buClr>
                <a:srgbClr val="000000"/>
              </a:buClr>
              <a:buFont typeface="Arial"/>
              <a:buAutoNum type="arabicParenR"/>
            </a:pPr>
            <a:r>
              <a:rPr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</a:t>
            </a:r>
            <a:r>
              <a:rPr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Ovum diameter = 6,5 x 50 = 325 cm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ts val="2081"/>
              </a:lnSpc>
              <a:buClr>
                <a:srgbClr val="000000"/>
              </a:buClr>
              <a:buFont typeface="Arial"/>
              <a:buAutoNum type="arabicParenR"/>
            </a:pPr>
            <a:r>
              <a:rPr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</a:t>
            </a:r>
            <a:r>
              <a:rPr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Ovum diameter = 6,5 ÷ 50 = 0,13 µm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ts val="2081"/>
              </a:lnSpc>
              <a:buClr>
                <a:srgbClr val="000000"/>
              </a:buClr>
              <a:buFont typeface="Arial"/>
              <a:buAutoNum type="arabicParenR"/>
            </a:pPr>
            <a:r>
              <a:rPr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</a:t>
            </a:r>
            <a:r>
              <a:rPr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Ovum diameter = 6,5 x 50 = 325 µm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ts val="2081"/>
              </a:lnSpc>
              <a:buClr>
                <a:srgbClr val="000000"/>
              </a:buClr>
              <a:buFont typeface="Arial"/>
              <a:buAutoNum type="arabicParenR"/>
            </a:pPr>
            <a:r>
              <a:rPr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  </a:t>
            </a:r>
            <a:r>
              <a:rPr lang="fr-FR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 don't know how to proceed.</a:t>
            </a:r>
            <a:endParaRPr lang="fr-FR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0" dur="indefinite" restart="never" nodeType="tmRoot">
          <p:childTnLst>
            <p:seq>
              <p:cTn id="2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Application>LibreOffice/5.0.6.2$Linux_X86_64 LibreOffice_project/00m0$Build-2</Application>
  <Paragraphs>60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2015-01-02T14:50:30Z</dcterms:created>
  <dc:creator>Cécile DUSSINE</dc:creator>
  <dc:language>fr-FR</dc:language>
  <cp:lastModifiedBy>Gilles Aldon</cp:lastModifiedBy>
  <dcterms:modified xsi:type="dcterms:W3CDTF">2016-12-26T19:40:51Z</dcterms:modified>
  <cp:revision>86</cp:revision>
  <dc:title>1) «  le nombre de molécules qui composent un échantillon » correspond à la définition microscopique ..…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8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9</vt:i4>
  </property>
</Properties>
</file>