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84" r:id="rId4"/>
    <p:sldId id="285" r:id="rId5"/>
    <p:sldId id="276" r:id="rId6"/>
    <p:sldId id="274" r:id="rId7"/>
    <p:sldId id="277" r:id="rId8"/>
    <p:sldId id="278" r:id="rId9"/>
    <p:sldId id="259" r:id="rId10"/>
    <p:sldId id="279" r:id="rId11"/>
    <p:sldId id="280" r:id="rId12"/>
    <p:sldId id="261" r:id="rId13"/>
    <p:sldId id="281" r:id="rId14"/>
    <p:sldId id="264" r:id="rId15"/>
    <p:sldId id="270" r:id="rId16"/>
    <p:sldId id="287" r:id="rId17"/>
    <p:sldId id="286" r:id="rId18"/>
    <p:sldId id="272" r:id="rId19"/>
    <p:sldId id="288" r:id="rId20"/>
    <p:sldId id="268" r:id="rId21"/>
    <p:sldId id="271" r:id="rId22"/>
    <p:sldId id="273" r:id="rId23"/>
    <p:sldId id="282" r:id="rId24"/>
    <p:sldId id="283" r:id="rId25"/>
    <p:sldId id="289" r:id="rId26"/>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E3F3FF"/>
    <a:srgbClr val="5B9BD5"/>
    <a:srgbClr val="DADADA"/>
    <a:srgbClr val="008000"/>
    <a:srgbClr val="9BBB59"/>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1"/>
    <p:restoredTop sz="95122"/>
  </p:normalViewPr>
  <p:slideViewPr>
    <p:cSldViewPr snapToGrid="0" snapToObjects="1">
      <p:cViewPr>
        <p:scale>
          <a:sx n="75" d="100"/>
          <a:sy n="75" d="100"/>
        </p:scale>
        <p:origin x="-1812"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DD48406-DB5C-A44A-BA44-6D4F95EB4E95}" type="datetimeFigureOut">
              <a:rPr lang="en-US" smtClean="0"/>
              <a:t>05-Dec-16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80C9144-9750-AF4B-8A21-7E909ED0EB76}" type="slidenum">
              <a:rPr lang="en-US" smtClean="0"/>
              <a:t>‹#›</a:t>
            </a:fld>
            <a:endParaRPr lang="en-US"/>
          </a:p>
        </p:txBody>
      </p:sp>
    </p:spTree>
    <p:extLst>
      <p:ext uri="{BB962C8B-B14F-4D97-AF65-F5344CB8AC3E}">
        <p14:creationId xmlns:p14="http://schemas.microsoft.com/office/powerpoint/2010/main" val="1917586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B3BEF25-170C-FC44-B51D-6A42F629D056}" type="datetimeFigureOut">
              <a:rPr lang="en-GB" smtClean="0"/>
              <a:t>05/12/2016</a:t>
            </a:fld>
            <a:endParaRPr lang="en-GB"/>
          </a:p>
        </p:txBody>
      </p:sp>
      <p:sp>
        <p:nvSpPr>
          <p:cNvPr id="4" name="Folienbildplatzhalt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83E0574-6F0C-D748-8B18-16295E542CC0}" type="slidenum">
              <a:rPr lang="en-GB" smtClean="0"/>
              <a:t>‹#›</a:t>
            </a:fld>
            <a:endParaRPr lang="en-GB"/>
          </a:p>
        </p:txBody>
      </p:sp>
    </p:spTree>
    <p:extLst>
      <p:ext uri="{BB962C8B-B14F-4D97-AF65-F5344CB8AC3E}">
        <p14:creationId xmlns:p14="http://schemas.microsoft.com/office/powerpoint/2010/main" val="19456236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028950" y="857250"/>
            <a:ext cx="3086100" cy="23145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B83E0574-6F0C-D748-8B18-16295E542CC0}" type="slidenum">
              <a:rPr lang="en-GB" smtClean="0"/>
              <a:t>1</a:t>
            </a:fld>
            <a:endParaRPr lang="en-GB"/>
          </a:p>
        </p:txBody>
      </p:sp>
    </p:spTree>
    <p:extLst>
      <p:ext uri="{BB962C8B-B14F-4D97-AF65-F5344CB8AC3E}">
        <p14:creationId xmlns:p14="http://schemas.microsoft.com/office/powerpoint/2010/main" val="170261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8650" y="1781221"/>
            <a:ext cx="7886700" cy="2387600"/>
          </a:xfrm>
          <a:prstGeom prst="rect">
            <a:avLst/>
          </a:prstGeom>
          <a:noFill/>
          <a:ln>
            <a:noFill/>
          </a:ln>
        </p:spPr>
        <p:txBody>
          <a:bodyPr anchor="ctr"/>
          <a:lstStyle>
            <a:lvl1pPr algn="ctr">
              <a:defRPr sz="5400" b="1">
                <a:ln w="3175" cap="rnd">
                  <a:solidFill>
                    <a:srgbClr val="002060"/>
                  </a:solidFill>
                  <a:bevel/>
                </a:ln>
                <a:solidFill>
                  <a:srgbClr val="002060"/>
                </a:solidFill>
              </a:defRPr>
            </a:lvl1pPr>
          </a:lstStyle>
          <a:p>
            <a:r>
              <a:rPr lang="de-DE" dirty="0" smtClean="0"/>
              <a:t>MASTERTITELFORMAT BEARBEITEN</a:t>
            </a:r>
            <a:endParaRPr lang="en-GB" dirty="0"/>
          </a:p>
        </p:txBody>
      </p:sp>
      <p:sp>
        <p:nvSpPr>
          <p:cNvPr id="3" name="Untertitel 2"/>
          <p:cNvSpPr>
            <a:spLocks noGrp="1"/>
          </p:cNvSpPr>
          <p:nvPr>
            <p:ph type="subTitle" idx="1" hasCustomPrompt="1"/>
          </p:nvPr>
        </p:nvSpPr>
        <p:spPr>
          <a:xfrm>
            <a:off x="628650" y="3952183"/>
            <a:ext cx="7886700" cy="1655762"/>
          </a:xfrm>
        </p:spPr>
        <p:txBody>
          <a:bodyPr anchor="ctr">
            <a:normAutofit/>
          </a:bodyPr>
          <a:lstStyle>
            <a:lvl1pPr marL="0" indent="0" algn="ctr">
              <a:buNone/>
              <a:defRPr sz="2800">
                <a:ln w="3175" cap="rnd">
                  <a:solidFill>
                    <a:srgbClr val="002060"/>
                  </a:solidFill>
                  <a:bevel/>
                </a:ln>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MASTER-UNTERTITELFORMAT BEARBEITEN</a:t>
            </a:r>
            <a:endParaRPr lang="en-GB" dirty="0"/>
          </a:p>
        </p:txBody>
      </p:sp>
      <p:sp>
        <p:nvSpPr>
          <p:cNvPr id="28" name="Textplatzhalter 27"/>
          <p:cNvSpPr>
            <a:spLocks noGrp="1"/>
          </p:cNvSpPr>
          <p:nvPr>
            <p:ph type="body" sz="quarter" idx="10" hasCustomPrompt="1"/>
          </p:nvPr>
        </p:nvSpPr>
        <p:spPr>
          <a:xfrm>
            <a:off x="628650" y="372997"/>
            <a:ext cx="7886700" cy="649091"/>
          </a:xfrm>
          <a:noFill/>
          <a:ln>
            <a:noFill/>
          </a:ln>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smtClean="0"/>
              <a:t>HEADING</a:t>
            </a:r>
            <a:endParaRPr lang="en-GB" dirty="0"/>
          </a:p>
        </p:txBody>
      </p:sp>
      <p:sp>
        <p:nvSpPr>
          <p:cNvPr id="7" name="Datumsplatzhalter 6"/>
          <p:cNvSpPr>
            <a:spLocks noGrp="1"/>
          </p:cNvSpPr>
          <p:nvPr>
            <p:ph type="dt" sz="half" idx="11"/>
          </p:nvPr>
        </p:nvSpPr>
        <p:spPr/>
        <p:txBody>
          <a:bodyPr/>
          <a:lstStyle/>
          <a:p>
            <a:fld id="{12DC1F68-46B1-3A44-8120-19CE9CF3E555}" type="datetime1">
              <a:rPr lang="en-ZA" smtClean="0"/>
              <a:t>2016/12/05</a:t>
            </a:fld>
            <a:endParaRPr lang="en-GB" dirty="0"/>
          </a:p>
        </p:txBody>
      </p:sp>
      <p:sp>
        <p:nvSpPr>
          <p:cNvPr id="10"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INTRODUCING FORMATIVE ASSESSMENT</a:t>
            </a:r>
            <a:endParaRPr lang="en-GB" dirty="0"/>
          </a:p>
        </p:txBody>
      </p:sp>
    </p:spTree>
    <p:extLst>
      <p:ext uri="{BB962C8B-B14F-4D97-AF65-F5344CB8AC3E}">
        <p14:creationId xmlns:p14="http://schemas.microsoft.com/office/powerpoint/2010/main" val="1498202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15"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Tree>
    <p:extLst>
      <p:ext uri="{BB962C8B-B14F-4D97-AF65-F5344CB8AC3E}">
        <p14:creationId xmlns:p14="http://schemas.microsoft.com/office/powerpoint/2010/main" val="2132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1114927"/>
            <a:ext cx="1971675" cy="5133473"/>
          </a:xfrm>
          <a:prstGeom prst="rect">
            <a:avLst/>
          </a:prstGeom>
        </p:spPr>
        <p:txBody>
          <a:bodyPr vert="eaVert"/>
          <a:lstStyle>
            <a:lvl1pPr algn="ctr">
              <a:defRPr>
                <a:solidFill>
                  <a:schemeClr val="tx2"/>
                </a:solidFill>
              </a:defRPr>
            </a:lvl1pPr>
          </a:lstStyle>
          <a:p>
            <a:r>
              <a:rPr lang="de-DE" smtClean="0"/>
              <a:t>Mastertitelformat bearbeiten</a:t>
            </a:r>
            <a:endParaRPr lang="en-GB" dirty="0"/>
          </a:p>
        </p:txBody>
      </p:sp>
      <p:sp>
        <p:nvSpPr>
          <p:cNvPr id="3" name="Platzhalter für vertikalen Text 2"/>
          <p:cNvSpPr>
            <a:spLocks noGrp="1"/>
          </p:cNvSpPr>
          <p:nvPr>
            <p:ph type="body" orient="vert" idx="1"/>
          </p:nvPr>
        </p:nvSpPr>
        <p:spPr>
          <a:xfrm>
            <a:off x="628650" y="1114925"/>
            <a:ext cx="5800725" cy="5133474"/>
          </a:xfrm>
        </p:spPr>
        <p:txBody>
          <a:bodyPr vert="eaVert"/>
          <a:lstStyle/>
          <a:p>
            <a:pPr lvl="0"/>
            <a:r>
              <a:rPr lang="de-DE"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4"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Tree>
    <p:extLst>
      <p:ext uri="{BB962C8B-B14F-4D97-AF65-F5344CB8AC3E}">
        <p14:creationId xmlns:p14="http://schemas.microsoft.com/office/powerpoint/2010/main" val="148394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143373"/>
            <a:ext cx="7886700" cy="5091520"/>
          </a:xfrm>
        </p:spPr>
        <p:txBody>
          <a:bodyPr/>
          <a:lstStyle>
            <a:lvl1pPr marL="514350" indent="-514350">
              <a:buFont typeface="+mj-lt"/>
              <a:buAutoNum type="arabicPeriod"/>
              <a:defRPr/>
            </a:lvl1pPr>
            <a:lvl2pPr marL="534988" indent="0">
              <a:buFontTx/>
              <a:buNone/>
              <a:tabLst/>
              <a:defRPr/>
            </a:lvl2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6"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smtClean="0"/>
              <a:t>HEADING</a:t>
            </a:r>
            <a:endParaRPr lang="en-GB" dirty="0"/>
          </a:p>
        </p:txBody>
      </p:sp>
      <p:sp>
        <p:nvSpPr>
          <p:cNvPr id="5" name="Datumsplatzhalter 4"/>
          <p:cNvSpPr>
            <a:spLocks noGrp="1"/>
          </p:cNvSpPr>
          <p:nvPr>
            <p:ph type="dt" sz="half" idx="11"/>
          </p:nvPr>
        </p:nvSpPr>
        <p:spPr/>
        <p:txBody>
          <a:bodyPr/>
          <a:lstStyle/>
          <a:p>
            <a:fld id="{2CF765FC-F644-9441-BD1F-9FC09364C2B9}" type="datetime1">
              <a:rPr lang="en-ZA" smtClean="0"/>
              <a:t>2016/12/05</a:t>
            </a:fld>
            <a:endParaRPr lang="en-GB" dirty="0"/>
          </a:p>
        </p:txBody>
      </p:sp>
      <p:sp>
        <p:nvSpPr>
          <p:cNvPr id="6" name="Fußzeilenplatzhalter 5"/>
          <p:cNvSpPr>
            <a:spLocks noGrp="1"/>
          </p:cNvSpPr>
          <p:nvPr>
            <p:ph type="ftr" sz="quarter" idx="12"/>
          </p:nvPr>
        </p:nvSpPr>
        <p:spPr/>
        <p:txBody>
          <a:bodyPr/>
          <a:lstStyle/>
          <a:p>
            <a:r>
              <a:rPr lang="en-GB" smtClean="0"/>
              <a:t>INTRODUCING FORMATIVE ASSESSMENT</a:t>
            </a:r>
            <a:endParaRPr lang="en-GB" dirty="0"/>
          </a:p>
        </p:txBody>
      </p:sp>
    </p:spTree>
    <p:extLst>
      <p:ext uri="{BB962C8B-B14F-4D97-AF65-F5344CB8AC3E}">
        <p14:creationId xmlns:p14="http://schemas.microsoft.com/office/powerpoint/2010/main" val="54233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8650" y="1258493"/>
            <a:ext cx="7886700" cy="2852737"/>
          </a:xfrm>
          <a:prstGeom prst="rect">
            <a:avLst/>
          </a:prstGeom>
        </p:spPr>
        <p:txBody>
          <a:bodyPr anchor="ctr"/>
          <a:lstStyle>
            <a:lvl1pPr algn="ctr">
              <a:defRPr sz="6000" b="0">
                <a:solidFill>
                  <a:schemeClr val="tx2"/>
                </a:solidFill>
              </a:defRPr>
            </a:lvl1pPr>
          </a:lstStyle>
          <a:p>
            <a:r>
              <a:rPr lang="de-DE" dirty="0" smtClean="0"/>
              <a:t>Mastertitelformat bearbeiten</a:t>
            </a:r>
            <a:endParaRPr lang="en-GB" dirty="0"/>
          </a:p>
        </p:txBody>
      </p:sp>
      <p:sp>
        <p:nvSpPr>
          <p:cNvPr id="3" name="Textplatzhalter 2"/>
          <p:cNvSpPr>
            <a:spLocks noGrp="1"/>
          </p:cNvSpPr>
          <p:nvPr>
            <p:ph type="body" idx="1"/>
          </p:nvPr>
        </p:nvSpPr>
        <p:spPr>
          <a:xfrm>
            <a:off x="628650" y="4111230"/>
            <a:ext cx="7886700" cy="1500187"/>
          </a:xfrm>
        </p:spPr>
        <p:txBody>
          <a:bodyPr anchor="ct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Mastertextformat bearbeiten</a:t>
            </a:r>
          </a:p>
        </p:txBody>
      </p:sp>
      <p:sp>
        <p:nvSpPr>
          <p:cNvPr id="18"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
        <p:nvSpPr>
          <p:cNvPr id="4" name="Datumsplatzhalter 3"/>
          <p:cNvSpPr>
            <a:spLocks noGrp="1"/>
          </p:cNvSpPr>
          <p:nvPr>
            <p:ph type="dt" sz="half" idx="11"/>
          </p:nvPr>
        </p:nvSpPr>
        <p:spPr/>
        <p:txBody>
          <a:bodyPr/>
          <a:lstStyle/>
          <a:p>
            <a:fld id="{C72E686A-7346-3C43-BA0D-CB29A8FB1DE2}"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smtClean="0"/>
              <a:t>INTRODUCING FORMATIVE ASSESSMENT</a:t>
            </a:r>
            <a:endParaRPr lang="en-GB" dirty="0"/>
          </a:p>
        </p:txBody>
      </p:sp>
    </p:spTree>
    <p:extLst>
      <p:ext uri="{BB962C8B-B14F-4D97-AF65-F5344CB8AC3E}">
        <p14:creationId xmlns:p14="http://schemas.microsoft.com/office/powerpoint/2010/main" val="1090570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28650" y="1130968"/>
            <a:ext cx="3886200" cy="5125453"/>
          </a:xfrm>
        </p:spPr>
        <p:txBody>
          <a:bodyPr/>
          <a:lstStyle>
            <a:lvl1pPr marL="514350" indent="-514350">
              <a:buFont typeface="+mj-lt"/>
              <a:buAutoNum type="arabicPeriod"/>
              <a:defRPr/>
            </a:lvl1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Inhaltsplatzhalter 3"/>
          <p:cNvSpPr>
            <a:spLocks noGrp="1"/>
          </p:cNvSpPr>
          <p:nvPr>
            <p:ph sz="half" idx="2"/>
          </p:nvPr>
        </p:nvSpPr>
        <p:spPr>
          <a:xfrm>
            <a:off x="4629150" y="1130967"/>
            <a:ext cx="3886200" cy="5125453"/>
          </a:xfrm>
        </p:spPr>
        <p:txBody>
          <a:bodyPr/>
          <a:lstStyle>
            <a:lvl1pPr marL="514350" indent="-514350">
              <a:buFont typeface="+mj-lt"/>
              <a:buAutoNum type="arabicPeriod"/>
              <a:defRPr/>
            </a:lvl1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6"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
        <p:nvSpPr>
          <p:cNvPr id="2" name="Datumsplatzhalter 1"/>
          <p:cNvSpPr>
            <a:spLocks noGrp="1"/>
          </p:cNvSpPr>
          <p:nvPr>
            <p:ph type="dt" sz="half" idx="11"/>
          </p:nvPr>
        </p:nvSpPr>
        <p:spPr/>
        <p:txBody>
          <a:bodyPr/>
          <a:lstStyle/>
          <a:p>
            <a:fld id="{3A70FD10-5519-3347-9F80-68E153C7F4AE}"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smtClean="0"/>
              <a:t>INTRODUCING FORMATIVE ASSESSMENT</a:t>
            </a:r>
            <a:endParaRPr lang="en-GB" dirty="0"/>
          </a:p>
        </p:txBody>
      </p:sp>
    </p:spTree>
    <p:extLst>
      <p:ext uri="{BB962C8B-B14F-4D97-AF65-F5344CB8AC3E}">
        <p14:creationId xmlns:p14="http://schemas.microsoft.com/office/powerpoint/2010/main" val="44452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8651" y="117734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629842" y="2101516"/>
            <a:ext cx="3868340" cy="4088147"/>
          </a:xfrm>
        </p:spPr>
        <p:txBody>
          <a:bodyPr/>
          <a:lstStyle/>
          <a:p>
            <a:pPr lvl="0"/>
            <a:r>
              <a:rPr lang="de-DE"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Textplatzhalter 4"/>
          <p:cNvSpPr>
            <a:spLocks noGrp="1"/>
          </p:cNvSpPr>
          <p:nvPr>
            <p:ph type="body" sz="quarter" idx="3"/>
          </p:nvPr>
        </p:nvSpPr>
        <p:spPr>
          <a:xfrm>
            <a:off x="4572000" y="117734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572000" y="2109538"/>
            <a:ext cx="3887391" cy="4088147"/>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grpSp>
        <p:nvGrpSpPr>
          <p:cNvPr id="11" name="Gruppierung 10"/>
          <p:cNvGrpSpPr/>
          <p:nvPr userDrawn="1"/>
        </p:nvGrpSpPr>
        <p:grpSpPr>
          <a:xfrm>
            <a:off x="7402555" y="241898"/>
            <a:ext cx="1199297" cy="1080000"/>
            <a:chOff x="9870073" y="241898"/>
            <a:chExt cx="1599063" cy="1080000"/>
          </a:xfrm>
        </p:grpSpPr>
        <p:sp>
          <p:nvSpPr>
            <p:cNvPr id="12" name="Textfeld 11"/>
            <p:cNvSpPr txBox="1"/>
            <p:nvPr userDrawn="1"/>
          </p:nvSpPr>
          <p:spPr>
            <a:xfrm>
              <a:off x="9870073" y="499446"/>
              <a:ext cx="1010652" cy="646331"/>
            </a:xfrm>
            <a:prstGeom prst="rect">
              <a:avLst/>
            </a:prstGeom>
            <a:noFill/>
            <a:ln>
              <a:noFill/>
            </a:ln>
          </p:spPr>
          <p:txBody>
            <a:bodyPr wrap="square" rtlCol="0">
              <a:spAutoFit/>
            </a:bodyPr>
            <a:lstStyle/>
            <a:p>
              <a:r>
                <a:rPr lang="en-GB" b="1" dirty="0" err="1" smtClean="0">
                  <a:solidFill>
                    <a:schemeClr val="tx2"/>
                  </a:solidFill>
                  <a:latin typeface="Cambria" charset="0"/>
                  <a:ea typeface="Cambria" charset="0"/>
                  <a:cs typeface="Cambria" charset="0"/>
                </a:rPr>
                <a:t>FaSMEd</a:t>
              </a:r>
              <a:endParaRPr lang="en-GB" b="1" dirty="0">
                <a:solidFill>
                  <a:schemeClr val="tx2"/>
                </a:solidFill>
                <a:latin typeface="Cambria" charset="0"/>
                <a:ea typeface="Cambria" charset="0"/>
                <a:cs typeface="Cambria" charset="0"/>
              </a:endParaRPr>
            </a:p>
          </p:txBody>
        </p:sp>
        <p:pic>
          <p:nvPicPr>
            <p:cNvPr id="13" name="Bild 12"/>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0" b="70500" l="10000" r="90000">
                          <a14:foregroundMark x1="68000" y1="16500" x2="73000" y2="15500"/>
                          <a14:foregroundMark x1="71000" y1="8000" x2="74000" y2="8000"/>
                        </a14:backgroundRemoval>
                      </a14:imgEffect>
                    </a14:imgLayer>
                  </a14:imgProps>
                </a:ext>
                <a:ext uri="{28A0092B-C50C-407E-A947-70E740481C1C}">
                  <a14:useLocalDpi xmlns:a14="http://schemas.microsoft.com/office/drawing/2010/main" val="0"/>
                </a:ext>
              </a:extLst>
            </a:blip>
            <a:srcRect t="-7058" r="12468" b="26864"/>
            <a:stretch/>
          </p:blipFill>
          <p:spPr bwMode="auto">
            <a:xfrm>
              <a:off x="10292315" y="241898"/>
              <a:ext cx="1176821" cy="1080000"/>
            </a:xfrm>
            <a:prstGeom prst="rect">
              <a:avLst/>
            </a:prstGeom>
            <a:noFill/>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grpSp>
      <p:sp>
        <p:nvSpPr>
          <p:cNvPr id="18"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
        <p:nvSpPr>
          <p:cNvPr id="2" name="Datumsplatzhalter 1"/>
          <p:cNvSpPr>
            <a:spLocks noGrp="1"/>
          </p:cNvSpPr>
          <p:nvPr>
            <p:ph type="dt" sz="half" idx="11"/>
          </p:nvPr>
        </p:nvSpPr>
        <p:spPr/>
        <p:txBody>
          <a:bodyPr/>
          <a:lstStyle/>
          <a:p>
            <a:fld id="{4592B79A-98CE-F642-9BA8-229C4142632A}" type="datetime1">
              <a:rPr lang="en-ZA" smtClean="0"/>
              <a:t>2016/12/05</a:t>
            </a:fld>
            <a:endParaRPr lang="en-GB" dirty="0"/>
          </a:p>
        </p:txBody>
      </p:sp>
      <p:sp>
        <p:nvSpPr>
          <p:cNvPr id="7" name="Fußzeilenplatzhalter 6"/>
          <p:cNvSpPr>
            <a:spLocks noGrp="1"/>
          </p:cNvSpPr>
          <p:nvPr>
            <p:ph type="ftr" sz="quarter" idx="12"/>
          </p:nvPr>
        </p:nvSpPr>
        <p:spPr/>
        <p:txBody>
          <a:bodyPr/>
          <a:lstStyle/>
          <a:p>
            <a:r>
              <a:rPr lang="en-GB" smtClean="0"/>
              <a:t>INTRODUCING FORMATIVE ASSESSMENT</a:t>
            </a:r>
            <a:endParaRPr lang="en-GB" dirty="0"/>
          </a:p>
        </p:txBody>
      </p:sp>
    </p:spTree>
    <p:extLst>
      <p:ext uri="{BB962C8B-B14F-4D97-AF65-F5344CB8AC3E}">
        <p14:creationId xmlns:p14="http://schemas.microsoft.com/office/powerpoint/2010/main" val="3880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5642" y="2434558"/>
            <a:ext cx="7886700" cy="669591"/>
          </a:xfrm>
          <a:prstGeom prst="rect">
            <a:avLst/>
          </a:prstGeom>
        </p:spPr>
        <p:txBody>
          <a:bodyPr/>
          <a:lstStyle>
            <a:lvl1pPr algn="ctr">
              <a:defRPr>
                <a:solidFill>
                  <a:schemeClr val="tx2"/>
                </a:solidFill>
              </a:defRPr>
            </a:lvl1pPr>
          </a:lstStyle>
          <a:p>
            <a:r>
              <a:rPr lang="de-DE" dirty="0" smtClean="0"/>
              <a:t>Mastertitelformat bearbeiten</a:t>
            </a:r>
            <a:endParaRPr lang="en-GB" dirty="0"/>
          </a:p>
        </p:txBody>
      </p:sp>
      <p:grpSp>
        <p:nvGrpSpPr>
          <p:cNvPr id="7" name="Gruppierung 6"/>
          <p:cNvGrpSpPr/>
          <p:nvPr userDrawn="1"/>
        </p:nvGrpSpPr>
        <p:grpSpPr>
          <a:xfrm>
            <a:off x="7402555" y="241898"/>
            <a:ext cx="1199297" cy="1080000"/>
            <a:chOff x="9870073" y="241898"/>
            <a:chExt cx="1599063" cy="1080000"/>
          </a:xfrm>
        </p:grpSpPr>
        <p:sp>
          <p:nvSpPr>
            <p:cNvPr id="8" name="Textfeld 7"/>
            <p:cNvSpPr txBox="1"/>
            <p:nvPr userDrawn="1"/>
          </p:nvSpPr>
          <p:spPr>
            <a:xfrm>
              <a:off x="9870073" y="499446"/>
              <a:ext cx="1010652" cy="646331"/>
            </a:xfrm>
            <a:prstGeom prst="rect">
              <a:avLst/>
            </a:prstGeom>
            <a:noFill/>
            <a:ln>
              <a:noFill/>
            </a:ln>
          </p:spPr>
          <p:txBody>
            <a:bodyPr wrap="square" rtlCol="0">
              <a:spAutoFit/>
            </a:bodyPr>
            <a:lstStyle/>
            <a:p>
              <a:r>
                <a:rPr lang="en-GB" b="1" dirty="0" err="1" smtClean="0">
                  <a:solidFill>
                    <a:schemeClr val="tx2"/>
                  </a:solidFill>
                  <a:latin typeface="Cambria" charset="0"/>
                  <a:ea typeface="Cambria" charset="0"/>
                  <a:cs typeface="Cambria" charset="0"/>
                </a:rPr>
                <a:t>FaSMEd</a:t>
              </a:r>
              <a:endParaRPr lang="en-GB" b="1" dirty="0">
                <a:solidFill>
                  <a:schemeClr val="tx2"/>
                </a:solidFill>
                <a:latin typeface="Cambria" charset="0"/>
                <a:ea typeface="Cambria" charset="0"/>
                <a:cs typeface="Cambria" charset="0"/>
              </a:endParaRPr>
            </a:p>
          </p:txBody>
        </p:sp>
        <p:pic>
          <p:nvPicPr>
            <p:cNvPr id="9" name="Bild 8"/>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0" b="70500" l="10000" r="90000">
                          <a14:foregroundMark x1="68000" y1="16500" x2="73000" y2="15500"/>
                          <a14:foregroundMark x1="71000" y1="8000" x2="74000" y2="8000"/>
                        </a14:backgroundRemoval>
                      </a14:imgEffect>
                    </a14:imgLayer>
                  </a14:imgProps>
                </a:ext>
                <a:ext uri="{28A0092B-C50C-407E-A947-70E740481C1C}">
                  <a14:useLocalDpi xmlns:a14="http://schemas.microsoft.com/office/drawing/2010/main" val="0"/>
                </a:ext>
              </a:extLst>
            </a:blip>
            <a:srcRect t="-7058" r="12468" b="26864"/>
            <a:stretch/>
          </p:blipFill>
          <p:spPr bwMode="auto">
            <a:xfrm>
              <a:off x="10292315" y="241898"/>
              <a:ext cx="1176821" cy="1080000"/>
            </a:xfrm>
            <a:prstGeom prst="rect">
              <a:avLst/>
            </a:prstGeom>
            <a:noFill/>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grpSp>
      <p:sp>
        <p:nvSpPr>
          <p:cNvPr id="13"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Tree>
    <p:extLst>
      <p:ext uri="{BB962C8B-B14F-4D97-AF65-F5344CB8AC3E}">
        <p14:creationId xmlns:p14="http://schemas.microsoft.com/office/powerpoint/2010/main" val="153545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pSp>
        <p:nvGrpSpPr>
          <p:cNvPr id="6" name="Gruppierung 5"/>
          <p:cNvGrpSpPr/>
          <p:nvPr userDrawn="1"/>
        </p:nvGrpSpPr>
        <p:grpSpPr>
          <a:xfrm>
            <a:off x="7402555" y="241898"/>
            <a:ext cx="1199297" cy="1080000"/>
            <a:chOff x="9870073" y="241898"/>
            <a:chExt cx="1599063" cy="1080000"/>
          </a:xfrm>
        </p:grpSpPr>
        <p:sp>
          <p:nvSpPr>
            <p:cNvPr id="7" name="Textfeld 6"/>
            <p:cNvSpPr txBox="1"/>
            <p:nvPr userDrawn="1"/>
          </p:nvSpPr>
          <p:spPr>
            <a:xfrm>
              <a:off x="9870073" y="499446"/>
              <a:ext cx="1010652" cy="646331"/>
            </a:xfrm>
            <a:prstGeom prst="rect">
              <a:avLst/>
            </a:prstGeom>
            <a:noFill/>
            <a:ln>
              <a:noFill/>
            </a:ln>
          </p:spPr>
          <p:txBody>
            <a:bodyPr wrap="square" rtlCol="0">
              <a:spAutoFit/>
            </a:bodyPr>
            <a:lstStyle/>
            <a:p>
              <a:r>
                <a:rPr lang="en-GB" b="1" dirty="0" err="1" smtClean="0">
                  <a:solidFill>
                    <a:schemeClr val="tx2"/>
                  </a:solidFill>
                  <a:latin typeface="Cambria" charset="0"/>
                  <a:ea typeface="Cambria" charset="0"/>
                  <a:cs typeface="Cambria" charset="0"/>
                </a:rPr>
                <a:t>FaSMEd</a:t>
              </a:r>
              <a:endParaRPr lang="en-GB" b="1" dirty="0">
                <a:solidFill>
                  <a:schemeClr val="tx2"/>
                </a:solidFill>
                <a:latin typeface="Cambria" charset="0"/>
                <a:ea typeface="Cambria" charset="0"/>
                <a:cs typeface="Cambria" charset="0"/>
              </a:endParaRPr>
            </a:p>
          </p:txBody>
        </p:sp>
        <p:pic>
          <p:nvPicPr>
            <p:cNvPr id="8" name="Bild 7"/>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0" b="70500" l="10000" r="90000">
                          <a14:foregroundMark x1="68000" y1="16500" x2="73000" y2="15500"/>
                          <a14:foregroundMark x1="71000" y1="8000" x2="74000" y2="8000"/>
                        </a14:backgroundRemoval>
                      </a14:imgEffect>
                    </a14:imgLayer>
                  </a14:imgProps>
                </a:ext>
                <a:ext uri="{28A0092B-C50C-407E-A947-70E740481C1C}">
                  <a14:useLocalDpi xmlns:a14="http://schemas.microsoft.com/office/drawing/2010/main" val="0"/>
                </a:ext>
              </a:extLst>
            </a:blip>
            <a:srcRect t="-7058" r="12468" b="26864"/>
            <a:stretch/>
          </p:blipFill>
          <p:spPr bwMode="auto">
            <a:xfrm>
              <a:off x="10292315" y="241898"/>
              <a:ext cx="1176821" cy="1080000"/>
            </a:xfrm>
            <a:prstGeom prst="rect">
              <a:avLst/>
            </a:prstGeom>
            <a:noFill/>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grpSp>
      <p:sp>
        <p:nvSpPr>
          <p:cNvPr id="12"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Tree>
    <p:extLst>
      <p:ext uri="{BB962C8B-B14F-4D97-AF65-F5344CB8AC3E}">
        <p14:creationId xmlns:p14="http://schemas.microsoft.com/office/powerpoint/2010/main" val="2666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1138989"/>
            <a:ext cx="2949178" cy="918411"/>
          </a:xfrm>
          <a:prstGeom prst="rect">
            <a:avLst/>
          </a:prstGeom>
        </p:spPr>
        <p:txBody>
          <a:bodyPr anchor="b"/>
          <a:lstStyle>
            <a:lvl1pPr>
              <a:defRPr sz="2800">
                <a:solidFill>
                  <a:schemeClr val="tx2"/>
                </a:solidFill>
              </a:defRPr>
            </a:lvl1pPr>
          </a:lstStyle>
          <a:p>
            <a:r>
              <a:rPr lang="de-DE" dirty="0" smtClean="0"/>
              <a:t>Mastertitelformat bearbeiten</a:t>
            </a:r>
            <a:endParaRPr lang="en-GB" dirty="0"/>
          </a:p>
        </p:txBody>
      </p:sp>
      <p:sp>
        <p:nvSpPr>
          <p:cNvPr id="3" name="Inhaltsplatzhalter 2"/>
          <p:cNvSpPr>
            <a:spLocks noGrp="1"/>
          </p:cNvSpPr>
          <p:nvPr>
            <p:ph idx="1"/>
          </p:nvPr>
        </p:nvSpPr>
        <p:spPr>
          <a:xfrm>
            <a:off x="3887391" y="1138988"/>
            <a:ext cx="46291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Textplatzhalter 3"/>
          <p:cNvSpPr>
            <a:spLocks noGrp="1"/>
          </p:cNvSpPr>
          <p:nvPr>
            <p:ph type="body" sz="half" idx="2"/>
          </p:nvPr>
        </p:nvSpPr>
        <p:spPr>
          <a:xfrm>
            <a:off x="629841" y="2057399"/>
            <a:ext cx="2949178" cy="41107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grpSp>
        <p:nvGrpSpPr>
          <p:cNvPr id="9" name="Gruppierung 8"/>
          <p:cNvGrpSpPr/>
          <p:nvPr userDrawn="1"/>
        </p:nvGrpSpPr>
        <p:grpSpPr>
          <a:xfrm>
            <a:off x="7402555" y="241898"/>
            <a:ext cx="1199297" cy="1080000"/>
            <a:chOff x="9870073" y="241898"/>
            <a:chExt cx="1599063" cy="1080000"/>
          </a:xfrm>
        </p:grpSpPr>
        <p:sp>
          <p:nvSpPr>
            <p:cNvPr id="10" name="Textfeld 9"/>
            <p:cNvSpPr txBox="1"/>
            <p:nvPr userDrawn="1"/>
          </p:nvSpPr>
          <p:spPr>
            <a:xfrm>
              <a:off x="9870073" y="499446"/>
              <a:ext cx="1010652" cy="646331"/>
            </a:xfrm>
            <a:prstGeom prst="rect">
              <a:avLst/>
            </a:prstGeom>
            <a:noFill/>
            <a:ln>
              <a:noFill/>
            </a:ln>
          </p:spPr>
          <p:txBody>
            <a:bodyPr wrap="square" rtlCol="0">
              <a:spAutoFit/>
            </a:bodyPr>
            <a:lstStyle/>
            <a:p>
              <a:r>
                <a:rPr lang="en-GB" b="1" dirty="0" err="1" smtClean="0">
                  <a:solidFill>
                    <a:schemeClr val="tx2"/>
                  </a:solidFill>
                  <a:latin typeface="Cambria" charset="0"/>
                  <a:ea typeface="Cambria" charset="0"/>
                  <a:cs typeface="Cambria" charset="0"/>
                </a:rPr>
                <a:t>FaSMEd</a:t>
              </a:r>
              <a:endParaRPr lang="en-GB" b="1" dirty="0">
                <a:solidFill>
                  <a:schemeClr val="tx2"/>
                </a:solidFill>
                <a:latin typeface="Cambria" charset="0"/>
                <a:ea typeface="Cambria" charset="0"/>
                <a:cs typeface="Cambria" charset="0"/>
              </a:endParaRPr>
            </a:p>
          </p:txBody>
        </p:sp>
        <p:pic>
          <p:nvPicPr>
            <p:cNvPr id="11" name="Bild 10"/>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0" b="70500" l="10000" r="90000">
                          <a14:foregroundMark x1="68000" y1="16500" x2="73000" y2="15500"/>
                          <a14:foregroundMark x1="71000" y1="8000" x2="74000" y2="8000"/>
                        </a14:backgroundRemoval>
                      </a14:imgEffect>
                    </a14:imgLayer>
                  </a14:imgProps>
                </a:ext>
                <a:ext uri="{28A0092B-C50C-407E-A947-70E740481C1C}">
                  <a14:useLocalDpi xmlns:a14="http://schemas.microsoft.com/office/drawing/2010/main" val="0"/>
                </a:ext>
              </a:extLst>
            </a:blip>
            <a:srcRect t="-7058" r="12468" b="26864"/>
            <a:stretch/>
          </p:blipFill>
          <p:spPr bwMode="auto">
            <a:xfrm>
              <a:off x="10292315" y="241898"/>
              <a:ext cx="1176821" cy="1080000"/>
            </a:xfrm>
            <a:prstGeom prst="rect">
              <a:avLst/>
            </a:prstGeom>
            <a:noFill/>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grpSp>
      <p:sp>
        <p:nvSpPr>
          <p:cNvPr id="15"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Tree>
    <p:extLst>
      <p:ext uri="{BB962C8B-B14F-4D97-AF65-F5344CB8AC3E}">
        <p14:creationId xmlns:p14="http://schemas.microsoft.com/office/powerpoint/2010/main" val="140282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1155868"/>
            <a:ext cx="2949178" cy="901532"/>
          </a:xfrm>
          <a:prstGeom prst="rect">
            <a:avLst/>
          </a:prstGeom>
        </p:spPr>
        <p:txBody>
          <a:bodyPr anchor="b"/>
          <a:lstStyle>
            <a:lvl1pPr>
              <a:defRPr sz="2800">
                <a:solidFill>
                  <a:schemeClr val="tx2"/>
                </a:solidFill>
              </a:defRPr>
            </a:lvl1pPr>
          </a:lstStyle>
          <a:p>
            <a:r>
              <a:rPr lang="de-DE" dirty="0" smtClean="0"/>
              <a:t>Mastertitelformat bearbeiten</a:t>
            </a:r>
            <a:endParaRPr lang="en-GB" dirty="0"/>
          </a:p>
        </p:txBody>
      </p:sp>
      <p:sp>
        <p:nvSpPr>
          <p:cNvPr id="3" name="Bildplatzhalter 2"/>
          <p:cNvSpPr>
            <a:spLocks noGrp="1"/>
          </p:cNvSpPr>
          <p:nvPr>
            <p:ph type="pic" idx="1"/>
          </p:nvPr>
        </p:nvSpPr>
        <p:spPr>
          <a:xfrm>
            <a:off x="3886200" y="1155868"/>
            <a:ext cx="4629150" cy="5084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629841" y="2057400"/>
            <a:ext cx="2949178" cy="41829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Mastertextformat bearbeiten</a:t>
            </a:r>
          </a:p>
        </p:txBody>
      </p:sp>
      <p:sp>
        <p:nvSpPr>
          <p:cNvPr id="15" name="Textplatzhalter 27"/>
          <p:cNvSpPr>
            <a:spLocks noGrp="1"/>
          </p:cNvSpPr>
          <p:nvPr>
            <p:ph type="body" sz="quarter" idx="10" hasCustomPrompt="1"/>
          </p:nvPr>
        </p:nvSpPr>
        <p:spPr>
          <a:xfrm>
            <a:off x="628650" y="372997"/>
            <a:ext cx="7886700" cy="649091"/>
          </a:xfrm>
          <a:noFill/>
        </p:spPr>
        <p:txBody>
          <a:bodyPr anchor="ctr">
            <a:noAutofit/>
          </a:bodyPr>
          <a:lstStyle>
            <a:lvl1pPr marL="0" indent="0">
              <a:buNone/>
              <a:defRPr sz="2400" b="1">
                <a:solidFill>
                  <a:schemeClr val="tx2"/>
                </a:solidFill>
              </a:defRPr>
            </a:lvl1pPr>
            <a:lvl2pPr marL="457200" indent="0">
              <a:buNone/>
              <a:defRPr sz="2400" b="1">
                <a:solidFill>
                  <a:schemeClr val="tx2"/>
                </a:solidFill>
              </a:defRPr>
            </a:lvl2pPr>
            <a:lvl3pPr marL="914400" indent="0">
              <a:buNone/>
              <a:defRPr sz="2400" b="1">
                <a:solidFill>
                  <a:schemeClr val="tx2"/>
                </a:solidFill>
              </a:defRPr>
            </a:lvl3pPr>
            <a:lvl4pPr marL="1371600" indent="0">
              <a:buNone/>
              <a:defRPr sz="2400" b="1">
                <a:solidFill>
                  <a:schemeClr val="tx2"/>
                </a:solidFill>
              </a:defRPr>
            </a:lvl4pPr>
            <a:lvl5pPr marL="1828800" indent="0">
              <a:buNone/>
              <a:defRPr sz="2400" b="1">
                <a:solidFill>
                  <a:schemeClr val="tx2"/>
                </a:solidFill>
              </a:defRPr>
            </a:lvl5pPr>
          </a:lstStyle>
          <a:p>
            <a:pPr lvl="0"/>
            <a:r>
              <a:rPr lang="de-DE" dirty="0" err="1" smtClean="0"/>
              <a:t>Heading</a:t>
            </a:r>
            <a:endParaRPr lang="en-GB" dirty="0"/>
          </a:p>
        </p:txBody>
      </p:sp>
    </p:spTree>
    <p:extLst>
      <p:ext uri="{BB962C8B-B14F-4D97-AF65-F5344CB8AC3E}">
        <p14:creationId xmlns:p14="http://schemas.microsoft.com/office/powerpoint/2010/main" val="11103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8650" y="1126329"/>
            <a:ext cx="7886700" cy="5091520"/>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cxnSp>
        <p:nvCxnSpPr>
          <p:cNvPr id="18" name="Gerade Verbindung 17"/>
          <p:cNvCxnSpPr/>
          <p:nvPr userDrawn="1"/>
        </p:nvCxnSpPr>
        <p:spPr>
          <a:xfrm>
            <a:off x="625643" y="6363191"/>
            <a:ext cx="78867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platzhalter 8"/>
          <p:cNvSpPr txBox="1">
            <a:spLocks/>
          </p:cNvSpPr>
          <p:nvPr userDrawn="1"/>
        </p:nvSpPr>
        <p:spPr>
          <a:xfrm>
            <a:off x="628650" y="368301"/>
            <a:ext cx="7886700" cy="627063"/>
          </a:xfrm>
          <a:prstGeom prst="rect">
            <a:avLst/>
          </a:prstGeom>
        </p:spPr>
        <p:txBody>
          <a:bodyPr anchor="ctr">
            <a:normAutofit/>
          </a:bodyPr>
          <a:lstStyle>
            <a:lvl1pPr marL="0" indent="0" algn="l" defTabSz="914400" rtl="0" eaLnBrk="1" latinLnBrk="0" hangingPunct="1">
              <a:lnSpc>
                <a:spcPct val="90000"/>
              </a:lnSpc>
              <a:spcBef>
                <a:spcPts val="1000"/>
              </a:spcBef>
              <a:buFont typeface="Arial"/>
              <a:buNone/>
              <a:defRPr sz="24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27" name="Textfeld 26"/>
          <p:cNvSpPr txBox="1"/>
          <p:nvPr userDrawn="1"/>
        </p:nvSpPr>
        <p:spPr>
          <a:xfrm>
            <a:off x="7162343" y="6397980"/>
            <a:ext cx="1350000" cy="307777"/>
          </a:xfrm>
          <a:prstGeom prst="rect">
            <a:avLst/>
          </a:prstGeom>
          <a:noFill/>
        </p:spPr>
        <p:txBody>
          <a:bodyPr wrap="square" numCol="1" rtlCol="0" anchor="ctr">
            <a:spAutoFit/>
          </a:bodyPr>
          <a:lstStyle/>
          <a:p>
            <a:pPr marL="7938" indent="0" algn="r">
              <a:tabLst/>
            </a:pPr>
            <a:fld id="{AB585FEF-27C1-2F46-A34C-DB1E842D4698}" type="slidenum">
              <a:rPr lang="en-GB" sz="1400" b="0" smtClean="0">
                <a:solidFill>
                  <a:schemeClr val="bg1">
                    <a:lumMod val="65000"/>
                  </a:schemeClr>
                </a:solidFill>
              </a:rPr>
              <a:t>‹#›</a:t>
            </a:fld>
            <a:endParaRPr lang="en-GB" sz="1400" b="0" dirty="0">
              <a:solidFill>
                <a:schemeClr val="bg1">
                  <a:lumMod val="65000"/>
                </a:schemeClr>
              </a:solidFill>
            </a:endParaRPr>
          </a:p>
        </p:txBody>
      </p:sp>
      <p:grpSp>
        <p:nvGrpSpPr>
          <p:cNvPr id="38" name="Gruppierung 37"/>
          <p:cNvGrpSpPr/>
          <p:nvPr userDrawn="1"/>
        </p:nvGrpSpPr>
        <p:grpSpPr>
          <a:xfrm>
            <a:off x="625642" y="241898"/>
            <a:ext cx="7976210" cy="1080000"/>
            <a:chOff x="834190" y="241898"/>
            <a:chExt cx="10634946" cy="1080000"/>
          </a:xfrm>
        </p:grpSpPr>
        <p:sp>
          <p:nvSpPr>
            <p:cNvPr id="31" name="Textplatzhalter 17"/>
            <p:cNvSpPr txBox="1">
              <a:spLocks/>
            </p:cNvSpPr>
            <p:nvPr userDrawn="1"/>
          </p:nvSpPr>
          <p:spPr>
            <a:xfrm>
              <a:off x="834190" y="360082"/>
              <a:ext cx="10515600" cy="629803"/>
            </a:xfrm>
            <a:prstGeom prst="rect">
              <a:avLst/>
            </a:prstGeom>
            <a:solidFill>
              <a:srgbClr val="E3F3FF"/>
            </a:solidFill>
          </p:spPr>
          <p:txBody>
            <a:bodyPr anchor="ctr"/>
            <a:lstStyle>
              <a:lvl1pPr marL="0" indent="0" algn="l" defTabSz="914400" rtl="0" eaLnBrk="1" latinLnBrk="0" hangingPunct="1">
                <a:lnSpc>
                  <a:spcPct val="90000"/>
                </a:lnSpc>
                <a:spcBef>
                  <a:spcPts val="0"/>
                </a:spcBef>
                <a:buFont typeface="Arial"/>
                <a:buNone/>
                <a:defRPr sz="28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sz="2400" dirty="0"/>
            </a:p>
          </p:txBody>
        </p:sp>
        <p:cxnSp>
          <p:nvCxnSpPr>
            <p:cNvPr id="10" name="Gerade Verbindung 9"/>
            <p:cNvCxnSpPr/>
            <p:nvPr userDrawn="1"/>
          </p:nvCxnSpPr>
          <p:spPr>
            <a:xfrm>
              <a:off x="834190" y="1007279"/>
              <a:ext cx="105156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2" name="Gruppierung 31"/>
            <p:cNvGrpSpPr/>
            <p:nvPr userDrawn="1"/>
          </p:nvGrpSpPr>
          <p:grpSpPr>
            <a:xfrm>
              <a:off x="9330267" y="241898"/>
              <a:ext cx="2138869" cy="1080000"/>
              <a:chOff x="9330267" y="241898"/>
              <a:chExt cx="2138869" cy="1080000"/>
            </a:xfrm>
          </p:grpSpPr>
          <p:sp>
            <p:nvSpPr>
              <p:cNvPr id="33" name="Textfeld 32"/>
              <p:cNvSpPr txBox="1"/>
              <p:nvPr userDrawn="1"/>
            </p:nvSpPr>
            <p:spPr>
              <a:xfrm>
                <a:off x="9330267" y="499446"/>
                <a:ext cx="1550458" cy="369332"/>
              </a:xfrm>
              <a:prstGeom prst="rect">
                <a:avLst/>
              </a:prstGeom>
              <a:noFill/>
              <a:ln>
                <a:noFill/>
              </a:ln>
            </p:spPr>
            <p:txBody>
              <a:bodyPr wrap="square" rtlCol="0">
                <a:spAutoFit/>
              </a:bodyPr>
              <a:lstStyle/>
              <a:p>
                <a:r>
                  <a:rPr lang="en-GB" b="1" dirty="0" err="1" smtClean="0">
                    <a:solidFill>
                      <a:schemeClr val="tx2"/>
                    </a:solidFill>
                    <a:latin typeface="Cambria" charset="0"/>
                    <a:ea typeface="Cambria" charset="0"/>
                    <a:cs typeface="Cambria" charset="0"/>
                  </a:rPr>
                  <a:t>FaSMEd</a:t>
                </a:r>
                <a:endParaRPr lang="en-GB" b="1" dirty="0">
                  <a:solidFill>
                    <a:schemeClr val="tx2"/>
                  </a:solidFill>
                  <a:latin typeface="Cambria" charset="0"/>
                  <a:ea typeface="Cambria" charset="0"/>
                  <a:cs typeface="Cambria" charset="0"/>
                </a:endParaRPr>
              </a:p>
            </p:txBody>
          </p:sp>
          <p:pic>
            <p:nvPicPr>
              <p:cNvPr id="34" name="Bild 33"/>
              <p:cNvPicPr>
                <a:picLocks noChangeAspect="1"/>
              </p:cNvPicPr>
              <p:nvPr userDrawn="1"/>
            </p:nvPicPr>
            <p:blipFill rotWithShape="1">
              <a:blip r:embed="rId13">
                <a:extLst>
                  <a:ext uri="{BEBA8EAE-BF5A-486C-A8C5-ECC9F3942E4B}">
                    <a14:imgProps xmlns:a14="http://schemas.microsoft.com/office/drawing/2010/main">
                      <a14:imgLayer r:embed="rId14">
                        <a14:imgEffect>
                          <a14:backgroundRemoval t="0" b="70500" l="10000" r="90000">
                            <a14:foregroundMark x1="68000" y1="16500" x2="73000" y2="15500"/>
                            <a14:foregroundMark x1="71000" y1="8000" x2="74000" y2="8000"/>
                          </a14:backgroundRemoval>
                        </a14:imgEffect>
                      </a14:imgLayer>
                    </a14:imgProps>
                  </a:ext>
                  <a:ext uri="{28A0092B-C50C-407E-A947-70E740481C1C}">
                    <a14:useLocalDpi xmlns:a14="http://schemas.microsoft.com/office/drawing/2010/main" val="0"/>
                  </a:ext>
                </a:extLst>
              </a:blip>
              <a:srcRect t="-7058" r="12468" b="26864"/>
              <a:stretch/>
            </p:blipFill>
            <p:spPr bwMode="auto">
              <a:xfrm>
                <a:off x="10292315" y="241898"/>
                <a:ext cx="1176821" cy="1080000"/>
              </a:xfrm>
              <a:prstGeom prst="rect">
                <a:avLst/>
              </a:prstGeom>
              <a:noFill/>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grpSp>
      </p:gr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D0A13-C23C-044B-BB5A-BC9381C12B5F}" type="datetime1">
              <a:rPr lang="en-ZA" smtClean="0"/>
              <a:t>2016/12/05</a:t>
            </a:fld>
            <a:endParaRPr lang="en-GB"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INTRODUCING FORMATIVE ASSESSMENT</a:t>
            </a:r>
            <a:endParaRPr lang="en-GB" dirty="0"/>
          </a:p>
        </p:txBody>
      </p:sp>
    </p:spTree>
    <p:extLst>
      <p:ext uri="{BB962C8B-B14F-4D97-AF65-F5344CB8AC3E}">
        <p14:creationId xmlns:p14="http://schemas.microsoft.com/office/powerpoint/2010/main" val="373697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2800" b="1" kern="1200">
          <a:ln>
            <a:noFill/>
          </a:ln>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tiff"/><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icrosites.ncl.ac.uk/fasmedtoolkit/professional-development/modules-new/using-technology-formative-assessment/so-much-inform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karenmahon.com/2012/08/02/five-tips-for-using-student-response-systems-for-formative-assessm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icrosites.ncl.ac.uk/fasmedtoolkit/professional-development/modules-new/using-technology-formative-assessment/dme-and-mathspa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icrosites.ncl.ac.uk/fasmedtoolkit/professional-development/modules-new/using-technology-formative-assessment/essen-mathematics-case-stud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icrosites.ncl.ac.uk/fasmedtoolkit/professional-development/modules-new/using-technology-formative-assessment/formative-assessment-geogebr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blog.mrmeyer.com/2016/who-wore-it-best-maximizing-are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35"/>
          <p:cNvSpPr>
            <a:spLocks noGrp="1"/>
          </p:cNvSpPr>
          <p:nvPr>
            <p:ph type="ctrTitle"/>
          </p:nvPr>
        </p:nvSpPr>
        <p:spPr/>
        <p:txBody>
          <a:bodyPr/>
          <a:lstStyle/>
          <a:p>
            <a:r>
              <a:rPr lang="en-GB" sz="5400" dirty="0" smtClean="0"/>
              <a:t>TECHNOLOGY FOR FORMATIVE ASSESSMENT</a:t>
            </a:r>
            <a:endParaRPr lang="en-GB" sz="5400" dirty="0"/>
          </a:p>
        </p:txBody>
      </p:sp>
      <p:sp>
        <p:nvSpPr>
          <p:cNvPr id="37" name="Untertitel 36"/>
          <p:cNvSpPr>
            <a:spLocks noGrp="1"/>
          </p:cNvSpPr>
          <p:nvPr>
            <p:ph type="subTitle" idx="1"/>
          </p:nvPr>
        </p:nvSpPr>
        <p:spPr/>
        <p:txBody>
          <a:bodyPr>
            <a:normAutofit/>
          </a:bodyPr>
          <a:lstStyle/>
          <a:p>
            <a:r>
              <a:rPr lang="en-GB" sz="2800" dirty="0" err="1" smtClean="0"/>
              <a:t>FaSMEd</a:t>
            </a:r>
            <a:r>
              <a:rPr lang="en-GB" sz="2800" dirty="0" smtClean="0"/>
              <a:t> PROFESSIONAL DEVELOPMENT MODULE</a:t>
            </a:r>
            <a:endParaRPr lang="en-GB" sz="2800" dirty="0"/>
          </a:p>
        </p:txBody>
      </p:sp>
      <p:sp>
        <p:nvSpPr>
          <p:cNvPr id="16" name="Textfeld 15"/>
          <p:cNvSpPr txBox="1"/>
          <p:nvPr/>
        </p:nvSpPr>
        <p:spPr>
          <a:xfrm>
            <a:off x="4659199" y="6551629"/>
            <a:ext cx="184666" cy="369332"/>
          </a:xfrm>
          <a:prstGeom prst="rect">
            <a:avLst/>
          </a:prstGeom>
          <a:noFill/>
        </p:spPr>
        <p:txBody>
          <a:bodyPr wrap="none" rtlCol="0">
            <a:spAutoFit/>
          </a:bodyPr>
          <a:lstStyle/>
          <a:p>
            <a:endParaRPr lang="en-GB"/>
          </a:p>
        </p:txBody>
      </p:sp>
      <p:sp>
        <p:nvSpPr>
          <p:cNvPr id="6" name="Datumsplatzhalter 5"/>
          <p:cNvSpPr>
            <a:spLocks noGrp="1"/>
          </p:cNvSpPr>
          <p:nvPr>
            <p:ph type="dt" sz="half" idx="11"/>
          </p:nvPr>
        </p:nvSpPr>
        <p:spPr/>
        <p:txBody>
          <a:bodyPr/>
          <a:lstStyle/>
          <a:p>
            <a:fld id="{429DC556-5A99-5F4B-B5DE-96DBA9E13951}" type="datetime1">
              <a:rPr lang="en-ZA" smtClean="0"/>
              <a:t>2016/12/05</a:t>
            </a:fld>
            <a:endParaRPr lang="en-GB" dirty="0"/>
          </a:p>
        </p:txBody>
      </p:sp>
      <p:sp>
        <p:nvSpPr>
          <p:cNvPr id="2" name="Footer Placeholder 1"/>
          <p:cNvSpPr>
            <a:spLocks noGrp="1"/>
          </p:cNvSpPr>
          <p:nvPr>
            <p:ph type="ftr" sz="quarter" idx="3"/>
          </p:nvPr>
        </p:nvSpPr>
        <p:spPr/>
        <p:txBody>
          <a:bodyPr/>
          <a:lstStyle/>
          <a:p>
            <a:r>
              <a:rPr lang="en-GB" dirty="0" smtClean="0"/>
              <a:t>TECHNOLOGY FOR FORMATIVE ASSESSMENT</a:t>
            </a:r>
            <a:endParaRPr lang="en-GB" dirty="0"/>
          </a:p>
        </p:txBody>
      </p:sp>
    </p:spTree>
    <p:extLst>
      <p:ext uri="{BB962C8B-B14F-4D97-AF65-F5344CB8AC3E}">
        <p14:creationId xmlns:p14="http://schemas.microsoft.com/office/powerpoint/2010/main" val="1051740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460500"/>
            <a:ext cx="7886700" cy="4622800"/>
          </a:xfrm>
        </p:spPr>
        <p:txBody>
          <a:bodyPr>
            <a:normAutofit/>
          </a:bodyPr>
          <a:lstStyle/>
          <a:p>
            <a:pPr marL="0" lvl="0" indent="0">
              <a:buNone/>
            </a:pPr>
            <a:r>
              <a:rPr lang="en-GB" dirty="0"/>
              <a:t> </a:t>
            </a:r>
            <a:endParaRPr lang="en-ZA" dirty="0"/>
          </a:p>
        </p:txBody>
      </p:sp>
      <p:sp>
        <p:nvSpPr>
          <p:cNvPr id="3" name="Textplatzhalter 2"/>
          <p:cNvSpPr>
            <a:spLocks noGrp="1"/>
          </p:cNvSpPr>
          <p:nvPr>
            <p:ph type="body" sz="quarter" idx="10"/>
          </p:nvPr>
        </p:nvSpPr>
        <p:spPr/>
        <p:txBody>
          <a:bodyPr/>
          <a:lstStyle/>
          <a:p>
            <a:r>
              <a:rPr lang="en-GB" dirty="0" smtClean="0"/>
              <a:t>Activity B: Sending and displaying (2)</a:t>
            </a:r>
            <a:endParaRPr lang="en-GB" dirty="0"/>
          </a:p>
        </p:txBody>
      </p:sp>
      <p:sp>
        <p:nvSpPr>
          <p:cNvPr id="6" name="Datumsplatzhalter 5"/>
          <p:cNvSpPr>
            <a:spLocks noGrp="1"/>
          </p:cNvSpPr>
          <p:nvPr>
            <p:ph type="dt" sz="half" idx="11"/>
          </p:nvPr>
        </p:nvSpPr>
        <p:spPr/>
        <p:txBody>
          <a:bodyPr/>
          <a:lstStyle/>
          <a:p>
            <a:fld id="{B7DF139B-4810-444E-8508-95ECD4AD0D0E}" type="datetime1">
              <a:rPr lang="en-ZA" smtClean="0"/>
              <a:t>2016/12/05</a:t>
            </a:fld>
            <a:endParaRPr lang="en-GB" dirty="0"/>
          </a:p>
        </p:txBody>
      </p:sp>
      <p:sp>
        <p:nvSpPr>
          <p:cNvPr id="7" name="Fußzeilenplatzhalter 6"/>
          <p:cNvSpPr>
            <a:spLocks noGrp="1"/>
          </p:cNvSpPr>
          <p:nvPr>
            <p:ph type="ftr" sz="quarter" idx="12"/>
          </p:nvPr>
        </p:nvSpPr>
        <p:spPr/>
        <p:txBody>
          <a:bodyPr/>
          <a:lstStyle/>
          <a:p>
            <a:r>
              <a:rPr lang="en-GB" dirty="0"/>
              <a:t>TECHNOLOGY FOR FORMATIVE ASSESSMENT</a:t>
            </a:r>
          </a:p>
        </p:txBody>
      </p:sp>
      <p:pic>
        <p:nvPicPr>
          <p:cNvPr id="8" name="Bild 6" descr="answers on board"/>
          <p:cNvPicPr/>
          <p:nvPr/>
        </p:nvPicPr>
        <p:blipFill rotWithShape="1">
          <a:blip r:embed="rId2">
            <a:extLst>
              <a:ext uri="{28A0092B-C50C-407E-A947-70E740481C1C}">
                <a14:useLocalDpi xmlns:a14="http://schemas.microsoft.com/office/drawing/2010/main" val="0"/>
              </a:ext>
            </a:extLst>
          </a:blip>
          <a:srcRect b="64"/>
          <a:stretch/>
        </p:blipFill>
        <p:spPr bwMode="auto">
          <a:xfrm>
            <a:off x="1136650" y="1245870"/>
            <a:ext cx="2095500" cy="2647101"/>
          </a:xfrm>
          <a:prstGeom prst="rect">
            <a:avLst/>
          </a:prstGeom>
          <a:noFill/>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pic>
        <p:nvPicPr>
          <p:cNvPr id="9" name="Bild 9" descr="mini-wb"/>
          <p:cNvPicPr/>
          <p:nvPr/>
        </p:nvPicPr>
        <p:blipFill>
          <a:blip r:embed="rId3">
            <a:extLst>
              <a:ext uri="{28A0092B-C50C-407E-A947-70E740481C1C}">
                <a14:useLocalDpi xmlns:a14="http://schemas.microsoft.com/office/drawing/2010/main" val="0"/>
              </a:ext>
            </a:extLst>
          </a:blip>
          <a:srcRect/>
          <a:stretch>
            <a:fillRect/>
          </a:stretch>
        </p:blipFill>
        <p:spPr bwMode="auto">
          <a:xfrm>
            <a:off x="3363248" y="1245870"/>
            <a:ext cx="2095500" cy="2647101"/>
          </a:xfrm>
          <a:prstGeom prst="rect">
            <a:avLst/>
          </a:prstGeom>
          <a:noFill/>
          <a:ln>
            <a:noFill/>
          </a:ln>
        </p:spPr>
      </p:pic>
      <p:pic>
        <p:nvPicPr>
          <p:cNvPr id="11" name="Bild 17"/>
          <p:cNvPicPr/>
          <p:nvPr/>
        </p:nvPicPr>
        <p:blipFill>
          <a:blip r:embed="rId4">
            <a:extLst>
              <a:ext uri="{28A0092B-C50C-407E-A947-70E740481C1C}">
                <a14:useLocalDpi xmlns:a14="http://schemas.microsoft.com/office/drawing/2010/main" val="0"/>
              </a:ext>
            </a:extLst>
          </a:blip>
          <a:stretch>
            <a:fillRect/>
          </a:stretch>
        </p:blipFill>
        <p:spPr>
          <a:xfrm>
            <a:off x="4451274" y="3977276"/>
            <a:ext cx="3193068" cy="1864724"/>
          </a:xfrm>
          <a:prstGeom prst="rect">
            <a:avLst/>
          </a:prstGeom>
        </p:spPr>
      </p:pic>
      <p:pic>
        <p:nvPicPr>
          <p:cNvPr id="12" name="Bild 16"/>
          <p:cNvPicPr/>
          <p:nvPr/>
        </p:nvPicPr>
        <p:blipFill>
          <a:blip r:embed="rId5">
            <a:extLst>
              <a:ext uri="{28A0092B-C50C-407E-A947-70E740481C1C}">
                <a14:useLocalDpi xmlns:a14="http://schemas.microsoft.com/office/drawing/2010/main" val="0"/>
              </a:ext>
            </a:extLst>
          </a:blip>
          <a:stretch>
            <a:fillRect/>
          </a:stretch>
        </p:blipFill>
        <p:spPr>
          <a:xfrm>
            <a:off x="1136650" y="3977276"/>
            <a:ext cx="3274348" cy="1864724"/>
          </a:xfrm>
          <a:prstGeom prst="rect">
            <a:avLst/>
          </a:prstGeom>
        </p:spPr>
      </p:pic>
      <p:pic>
        <p:nvPicPr>
          <p:cNvPr id="13" name="Picture 12"/>
          <p:cNvPicPr/>
          <p:nvPr/>
        </p:nvPicPr>
        <p:blipFill rotWithShape="1">
          <a:blip r:embed="rId6" cstate="screen">
            <a:extLst>
              <a:ext uri="{28A0092B-C50C-407E-A947-70E740481C1C}">
                <a14:useLocalDpi xmlns:a14="http://schemas.microsoft.com/office/drawing/2010/main"/>
              </a:ext>
            </a:extLst>
          </a:blip>
          <a:srcRect/>
          <a:stretch/>
        </p:blipFill>
        <p:spPr bwMode="auto">
          <a:xfrm>
            <a:off x="5580698" y="1245869"/>
            <a:ext cx="2063644" cy="26471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0413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460500"/>
            <a:ext cx="7886700" cy="4622800"/>
          </a:xfrm>
        </p:spPr>
        <p:txBody>
          <a:bodyPr>
            <a:normAutofit/>
          </a:bodyPr>
          <a:lstStyle/>
          <a:p>
            <a:pPr marL="0" lvl="0" indent="0">
              <a:buNone/>
            </a:pPr>
            <a:r>
              <a:rPr lang="en-GB" b="1" dirty="0" smtClean="0"/>
              <a:t>Handout 4</a:t>
            </a:r>
            <a:r>
              <a:rPr lang="en-GB" dirty="0" smtClean="0"/>
              <a:t> lists some technologies which can be used to send and display work </a:t>
            </a:r>
            <a:r>
              <a:rPr lang="en-GB" b="1" dirty="0" smtClean="0"/>
              <a:t>before </a:t>
            </a:r>
            <a:r>
              <a:rPr lang="en-GB" dirty="0" smtClean="0"/>
              <a:t>a lesson.</a:t>
            </a:r>
          </a:p>
          <a:p>
            <a:pPr lvl="0">
              <a:buFont typeface="Arial"/>
              <a:buChar char="•"/>
            </a:pPr>
            <a:r>
              <a:rPr lang="en-GB" dirty="0"/>
              <a:t>How could you use technology to send work to students before a lesson?</a:t>
            </a:r>
            <a:endParaRPr lang="en-ZA" dirty="0"/>
          </a:p>
          <a:p>
            <a:pPr lvl="0">
              <a:buFont typeface="Arial"/>
              <a:buChar char="•"/>
            </a:pPr>
            <a:r>
              <a:rPr lang="en-GB" dirty="0"/>
              <a:t>How would you use students’ work, completed prior to the lesson, for formative assessment?</a:t>
            </a:r>
            <a:endParaRPr lang="en-ZA" dirty="0"/>
          </a:p>
          <a:p>
            <a:pPr>
              <a:buFont typeface="Arial"/>
              <a:buChar char="•"/>
            </a:pPr>
            <a:r>
              <a:rPr lang="en-GB" dirty="0"/>
              <a:t>What issues should teachers consider when sending work to be completed before a lesson?</a:t>
            </a:r>
            <a:r>
              <a:rPr lang="en-ZA" dirty="0"/>
              <a:t> </a:t>
            </a:r>
          </a:p>
        </p:txBody>
      </p:sp>
      <p:sp>
        <p:nvSpPr>
          <p:cNvPr id="3" name="Textplatzhalter 2"/>
          <p:cNvSpPr>
            <a:spLocks noGrp="1"/>
          </p:cNvSpPr>
          <p:nvPr>
            <p:ph type="body" sz="quarter" idx="10"/>
          </p:nvPr>
        </p:nvSpPr>
        <p:spPr/>
        <p:txBody>
          <a:bodyPr/>
          <a:lstStyle/>
          <a:p>
            <a:r>
              <a:rPr lang="en-GB" dirty="0" smtClean="0"/>
              <a:t>Activity B: Sending and displaying (3)</a:t>
            </a:r>
            <a:endParaRPr lang="en-GB" dirty="0"/>
          </a:p>
        </p:txBody>
      </p:sp>
      <p:sp>
        <p:nvSpPr>
          <p:cNvPr id="6" name="Datumsplatzhalter 5"/>
          <p:cNvSpPr>
            <a:spLocks noGrp="1"/>
          </p:cNvSpPr>
          <p:nvPr>
            <p:ph type="dt" sz="half" idx="11"/>
          </p:nvPr>
        </p:nvSpPr>
        <p:spPr/>
        <p:txBody>
          <a:bodyPr/>
          <a:lstStyle/>
          <a:p>
            <a:fld id="{B7DF139B-4810-444E-8508-95ECD4AD0D0E}" type="datetime1">
              <a:rPr lang="en-ZA" smtClean="0"/>
              <a:t>2016/12/05</a:t>
            </a:fld>
            <a:endParaRPr lang="en-GB" dirty="0"/>
          </a:p>
        </p:txBody>
      </p:sp>
      <p:sp>
        <p:nvSpPr>
          <p:cNvPr id="7" name="Fußzeilenplatzhalter 6"/>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305041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Activity C: Processing and analysing (1)</a:t>
            </a:r>
            <a:endParaRPr lang="en-GB" dirty="0"/>
          </a:p>
        </p:txBody>
      </p:sp>
      <p:sp>
        <p:nvSpPr>
          <p:cNvPr id="7" name="Inhaltsplatzhalter 1"/>
          <p:cNvSpPr>
            <a:spLocks noGrp="1"/>
          </p:cNvSpPr>
          <p:nvPr>
            <p:ph idx="1"/>
          </p:nvPr>
        </p:nvSpPr>
        <p:spPr>
          <a:xfrm>
            <a:off x="628650" y="1608667"/>
            <a:ext cx="7886700" cy="4626226"/>
          </a:xfrm>
        </p:spPr>
        <p:txBody>
          <a:bodyPr>
            <a:normAutofit/>
          </a:bodyPr>
          <a:lstStyle/>
          <a:p>
            <a:pPr marL="0" indent="0">
              <a:lnSpc>
                <a:spcPts val="2820"/>
              </a:lnSpc>
              <a:spcBef>
                <a:spcPts val="0"/>
              </a:spcBef>
              <a:spcAft>
                <a:spcPts val="1200"/>
              </a:spcAft>
              <a:buNone/>
            </a:pPr>
            <a:r>
              <a:rPr lang="en-GB" dirty="0" smtClean="0"/>
              <a:t>Discuss the questions on </a:t>
            </a:r>
            <a:r>
              <a:rPr lang="en-GB" b="1" dirty="0" smtClean="0"/>
              <a:t>Handout </a:t>
            </a:r>
            <a:r>
              <a:rPr lang="de-DE" b="1" dirty="0" smtClean="0"/>
              <a:t>5:</a:t>
            </a:r>
            <a:endParaRPr lang="de-DE" dirty="0" smtClean="0"/>
          </a:p>
          <a:p>
            <a:pPr lvl="0">
              <a:buFont typeface="Arial"/>
              <a:buChar char="•"/>
            </a:pPr>
            <a:r>
              <a:rPr lang="en-GB" dirty="0"/>
              <a:t>What are the benefits to you, as a teacher, of having information about how each student responded to each question? </a:t>
            </a:r>
            <a:endParaRPr lang="en-ZA" dirty="0"/>
          </a:p>
          <a:p>
            <a:pPr>
              <a:buFont typeface="Arial"/>
              <a:buChar char="•"/>
            </a:pPr>
            <a:r>
              <a:rPr lang="en-GB" dirty="0"/>
              <a:t>What are the challenges associated with having </a:t>
            </a:r>
            <a:r>
              <a:rPr lang="en-GB" i="1" dirty="0"/>
              <a:t>so much </a:t>
            </a:r>
            <a:r>
              <a:rPr lang="en-GB" dirty="0"/>
              <a:t>information available?</a:t>
            </a:r>
            <a:r>
              <a:rPr lang="en-ZA" dirty="0"/>
              <a:t> </a:t>
            </a:r>
            <a:endParaRPr lang="en-GB" dirty="0" smtClean="0"/>
          </a:p>
        </p:txBody>
      </p:sp>
      <p:sp>
        <p:nvSpPr>
          <p:cNvPr id="2" name="Datumsplatzhalter 1"/>
          <p:cNvSpPr>
            <a:spLocks noGrp="1"/>
          </p:cNvSpPr>
          <p:nvPr>
            <p:ph type="dt" sz="half" idx="11"/>
          </p:nvPr>
        </p:nvSpPr>
        <p:spPr/>
        <p:txBody>
          <a:bodyPr/>
          <a:lstStyle/>
          <a:p>
            <a:fld id="{CD260CEB-2E78-1849-835D-17368BF680BE}"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150983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Activity C: Processing and </a:t>
            </a:r>
            <a:r>
              <a:rPr lang="en-GB" dirty="0" smtClean="0"/>
              <a:t>analysing</a:t>
            </a:r>
            <a:r>
              <a:rPr lang="en-US" dirty="0" smtClean="0"/>
              <a:t> (2)</a:t>
            </a:r>
            <a:endParaRPr lang="en-GB" dirty="0"/>
          </a:p>
        </p:txBody>
      </p:sp>
      <p:sp>
        <p:nvSpPr>
          <p:cNvPr id="4" name="Date Placeholder 3"/>
          <p:cNvSpPr>
            <a:spLocks noGrp="1"/>
          </p:cNvSpPr>
          <p:nvPr>
            <p:ph type="dt" sz="half" idx="11"/>
          </p:nvPr>
        </p:nvSpPr>
        <p:spPr/>
        <p:txBody>
          <a:bodyPr/>
          <a:lstStyle/>
          <a:p>
            <a:fld id="{2CF765FC-F644-9441-BD1F-9FC09364C2B9}" type="datetime1">
              <a:rPr lang="en-ZA" smtClean="0"/>
              <a:t>2016/12/05</a:t>
            </a:fld>
            <a:endParaRPr lang="en-GB" dirty="0"/>
          </a:p>
        </p:txBody>
      </p:sp>
      <p:sp>
        <p:nvSpPr>
          <p:cNvPr id="5" name="Footer Placeholder 4"/>
          <p:cNvSpPr>
            <a:spLocks noGrp="1"/>
          </p:cNvSpPr>
          <p:nvPr>
            <p:ph type="ftr" sz="quarter" idx="12"/>
          </p:nvPr>
        </p:nvSpPr>
        <p:spPr/>
        <p:txBody>
          <a:bodyPr/>
          <a:lstStyle/>
          <a:p>
            <a:r>
              <a:rPr lang="en-GB" dirty="0" smtClean="0"/>
              <a:t>TECHNOLOGY FOR FORMATIVE ASSESSMENT</a:t>
            </a:r>
            <a:endParaRPr lang="en-GB" dirty="0"/>
          </a:p>
        </p:txBody>
      </p:sp>
      <p:pic>
        <p:nvPicPr>
          <p:cNvPr id="1025" name="Picture 1" descr="Lyon teach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429278"/>
            <a:ext cx="7199528" cy="3655905"/>
          </a:xfrm>
          <a:prstGeom prst="rect">
            <a:avLst/>
          </a:prstGeom>
          <a:noFill/>
          <a:ln w="53975">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28650" y="5598461"/>
            <a:ext cx="7886700" cy="523220"/>
          </a:xfrm>
          <a:prstGeom prst="rect">
            <a:avLst/>
          </a:prstGeom>
        </p:spPr>
        <p:txBody>
          <a:bodyPr wrap="square">
            <a:spAutoFit/>
          </a:bodyPr>
          <a:lstStyle/>
          <a:p>
            <a:pPr algn="ctr"/>
            <a:r>
              <a:rPr lang="en-GB" sz="2800" i="1" dirty="0">
                <a:solidFill>
                  <a:schemeClr val="tx2"/>
                </a:solidFill>
              </a:rPr>
              <a:t>Video</a:t>
            </a:r>
            <a:r>
              <a:rPr lang="en-GB" sz="2800" i="1" dirty="0" smtClean="0">
                <a:solidFill>
                  <a:schemeClr val="tx2"/>
                </a:solidFill>
              </a:rPr>
              <a:t>: </a:t>
            </a:r>
            <a:r>
              <a:rPr lang="en-US" sz="2800" dirty="0"/>
              <a:t> </a:t>
            </a:r>
            <a:r>
              <a:rPr lang="en-US" sz="2800" i="1" dirty="0" smtClean="0">
                <a:solidFill>
                  <a:schemeClr val="accent3"/>
                </a:solidFill>
              </a:rPr>
              <a:t>Teacher using Clickers</a:t>
            </a:r>
            <a:endParaRPr lang="en-ZA" sz="2800" i="1" dirty="0">
              <a:solidFill>
                <a:schemeClr val="accent3"/>
              </a:solidFill>
            </a:endParaRPr>
          </a:p>
        </p:txBody>
      </p:sp>
    </p:spTree>
    <p:extLst>
      <p:ext uri="{BB962C8B-B14F-4D97-AF65-F5344CB8AC3E}">
        <p14:creationId xmlns:p14="http://schemas.microsoft.com/office/powerpoint/2010/main" val="2674602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a:t>Activity C: Processing and analysing</a:t>
            </a:r>
            <a:r>
              <a:rPr lang="en-US" dirty="0"/>
              <a:t> </a:t>
            </a:r>
            <a:r>
              <a:rPr lang="en-US" dirty="0" smtClean="0"/>
              <a:t>(3)</a:t>
            </a:r>
            <a:endParaRPr lang="en-GB" dirty="0"/>
          </a:p>
        </p:txBody>
      </p:sp>
      <p:sp>
        <p:nvSpPr>
          <p:cNvPr id="7" name="Inhaltsplatzhalter 1"/>
          <p:cNvSpPr>
            <a:spLocks noGrp="1"/>
          </p:cNvSpPr>
          <p:nvPr>
            <p:ph idx="1"/>
          </p:nvPr>
        </p:nvSpPr>
        <p:spPr>
          <a:xfrm>
            <a:off x="628650" y="1143374"/>
            <a:ext cx="7886700" cy="685426"/>
          </a:xfrm>
        </p:spPr>
        <p:txBody>
          <a:bodyPr>
            <a:noAutofit/>
          </a:bodyPr>
          <a:lstStyle/>
          <a:p>
            <a:pPr marL="0" indent="0">
              <a:buNone/>
            </a:pPr>
            <a:r>
              <a:rPr lang="en-ZA" sz="2400" i="1" dirty="0" smtClean="0"/>
              <a:t>“Remember </a:t>
            </a:r>
            <a:r>
              <a:rPr lang="en-ZA" sz="2400" i="1" dirty="0"/>
              <a:t>that the tool is only as good as the instruction with which you are using it. Figure out what you need to know and how you want to measure it</a:t>
            </a:r>
            <a:r>
              <a:rPr lang="en-ZA" sz="2400" i="1" dirty="0" smtClean="0"/>
              <a:t>.”</a:t>
            </a:r>
            <a:endParaRPr lang="en-ZA" sz="2400" i="1" dirty="0"/>
          </a:p>
        </p:txBody>
      </p:sp>
      <p:sp>
        <p:nvSpPr>
          <p:cNvPr id="2" name="Datumsplatzhalter 1"/>
          <p:cNvSpPr>
            <a:spLocks noGrp="1"/>
          </p:cNvSpPr>
          <p:nvPr>
            <p:ph type="dt" sz="half" idx="11"/>
          </p:nvPr>
        </p:nvSpPr>
        <p:spPr/>
        <p:txBody>
          <a:bodyPr/>
          <a:lstStyle/>
          <a:p>
            <a:fld id="{EBD9751F-C57A-3946-AF1F-324815BCB5A7}"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smtClean="0"/>
              <a:t>TECHNOLOGY FOR FORMATIVE ASSESSMENT</a:t>
            </a:r>
            <a:endParaRPr lang="en-GB" dirty="0"/>
          </a:p>
        </p:txBody>
      </p:sp>
      <p:pic>
        <p:nvPicPr>
          <p:cNvPr id="4" name="Picture 3" descr="voting blog.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18" y="2241148"/>
            <a:ext cx="7816232" cy="3876017"/>
          </a:xfrm>
          <a:prstGeom prst="rect">
            <a:avLst/>
          </a:prstGeom>
        </p:spPr>
      </p:pic>
    </p:spTree>
    <p:extLst>
      <p:ext uri="{BB962C8B-B14F-4D97-AF65-F5344CB8AC3E}">
        <p14:creationId xmlns:p14="http://schemas.microsoft.com/office/powerpoint/2010/main" val="1894812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Activity D: </a:t>
            </a:r>
            <a:r>
              <a:rPr lang="en-GB" dirty="0"/>
              <a:t>Processing and </a:t>
            </a:r>
            <a:r>
              <a:rPr lang="en-GB" dirty="0" smtClean="0"/>
              <a:t>analysing</a:t>
            </a:r>
            <a:r>
              <a:rPr lang="en-ZA" dirty="0" smtClean="0"/>
              <a:t> (1)</a:t>
            </a:r>
            <a:endParaRPr lang="de-DE" dirty="0"/>
          </a:p>
        </p:txBody>
      </p:sp>
      <p:sp>
        <p:nvSpPr>
          <p:cNvPr id="2" name="Datumsplatzhalter 1"/>
          <p:cNvSpPr>
            <a:spLocks noGrp="1"/>
          </p:cNvSpPr>
          <p:nvPr>
            <p:ph type="dt" sz="half" idx="11"/>
          </p:nvPr>
        </p:nvSpPr>
        <p:spPr/>
        <p:txBody>
          <a:bodyPr/>
          <a:lstStyle/>
          <a:p>
            <a:fld id="{C20B4677-7D04-BA4C-AA75-857BDA0BCCBE}"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sp>
        <p:nvSpPr>
          <p:cNvPr id="7" name="Content Placeholder 1"/>
          <p:cNvSpPr>
            <a:spLocks noGrp="1"/>
          </p:cNvSpPr>
          <p:nvPr>
            <p:ph idx="1"/>
          </p:nvPr>
        </p:nvSpPr>
        <p:spPr>
          <a:xfrm>
            <a:off x="628650" y="1422401"/>
            <a:ext cx="7886700" cy="4812492"/>
          </a:xfrm>
        </p:spPr>
        <p:txBody>
          <a:bodyPr/>
          <a:lstStyle/>
          <a:p>
            <a:pPr marL="457200" lvl="0" indent="-457200">
              <a:buFont typeface="Arial"/>
              <a:buChar char="•"/>
            </a:pPr>
            <a:r>
              <a:rPr lang="en-GB" dirty="0" smtClean="0"/>
              <a:t>Computer-generated feedback is:</a:t>
            </a:r>
          </a:p>
          <a:p>
            <a:pPr marL="1085850" lvl="2" indent="-457200"/>
            <a:r>
              <a:rPr lang="en-GB" sz="2400" dirty="0" smtClean="0">
                <a:solidFill>
                  <a:schemeClr val="accent3"/>
                </a:solidFill>
              </a:rPr>
              <a:t>Immediate</a:t>
            </a:r>
          </a:p>
          <a:p>
            <a:pPr marL="1085850" lvl="2" indent="-457200"/>
            <a:r>
              <a:rPr lang="en-GB" sz="2400" dirty="0" smtClean="0">
                <a:solidFill>
                  <a:schemeClr val="accent3"/>
                </a:solidFill>
              </a:rPr>
              <a:t>Non-judgemental</a:t>
            </a:r>
          </a:p>
          <a:p>
            <a:pPr marL="1085850" lvl="2" indent="-457200"/>
            <a:r>
              <a:rPr lang="en-GB" sz="2400" dirty="0" smtClean="0">
                <a:solidFill>
                  <a:schemeClr val="accent3"/>
                </a:solidFill>
              </a:rPr>
              <a:t>No extra cost</a:t>
            </a:r>
          </a:p>
          <a:p>
            <a:pPr marL="457200" lvl="0" indent="-457200">
              <a:buFont typeface="Arial"/>
              <a:buChar char="•"/>
            </a:pPr>
            <a:endParaRPr lang="en-GB" dirty="0" smtClean="0"/>
          </a:p>
          <a:p>
            <a:pPr marL="457200" lvl="0" indent="-457200">
              <a:buFont typeface="Arial"/>
              <a:buChar char="•"/>
            </a:pPr>
            <a:r>
              <a:rPr lang="en-GB" dirty="0" smtClean="0"/>
              <a:t>Whether, when and how is computer feedback useful?</a:t>
            </a:r>
          </a:p>
          <a:p>
            <a:pPr marL="457200" lvl="0" indent="-457200">
              <a:buFont typeface="Arial"/>
              <a:buChar char="•"/>
            </a:pPr>
            <a:endParaRPr lang="en-GB" dirty="0"/>
          </a:p>
          <a:p>
            <a:pPr marL="457200" lvl="0" indent="-457200">
              <a:buFont typeface="Arial"/>
              <a:buChar char="•"/>
            </a:pPr>
            <a:r>
              <a:rPr lang="en-GB" dirty="0" smtClean="0"/>
              <a:t>What is your experience of using computer feedback?</a:t>
            </a:r>
            <a:endParaRPr lang="en-GB" dirty="0"/>
          </a:p>
          <a:p>
            <a:endParaRPr lang="en-US" dirty="0"/>
          </a:p>
        </p:txBody>
      </p:sp>
    </p:spTree>
    <p:extLst>
      <p:ext uri="{BB962C8B-B14F-4D97-AF65-F5344CB8AC3E}">
        <p14:creationId xmlns:p14="http://schemas.microsoft.com/office/powerpoint/2010/main" val="2222177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Activity D: </a:t>
            </a:r>
            <a:r>
              <a:rPr lang="en-GB" dirty="0"/>
              <a:t>Processing and </a:t>
            </a:r>
            <a:r>
              <a:rPr lang="en-GB" dirty="0" smtClean="0"/>
              <a:t>analysing</a:t>
            </a:r>
            <a:r>
              <a:rPr lang="en-ZA" dirty="0" smtClean="0"/>
              <a:t> (2)</a:t>
            </a:r>
            <a:endParaRPr lang="de-DE" dirty="0"/>
          </a:p>
        </p:txBody>
      </p:sp>
      <p:sp>
        <p:nvSpPr>
          <p:cNvPr id="2" name="Datumsplatzhalter 1"/>
          <p:cNvSpPr>
            <a:spLocks noGrp="1"/>
          </p:cNvSpPr>
          <p:nvPr>
            <p:ph type="dt" sz="half" idx="11"/>
          </p:nvPr>
        </p:nvSpPr>
        <p:spPr/>
        <p:txBody>
          <a:bodyPr/>
          <a:lstStyle/>
          <a:p>
            <a:fld id="{C20B4677-7D04-BA4C-AA75-857BDA0BCCBE}"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smtClean="0"/>
              <a:t>TECHNOLOGY FOR FORMATIVE ASSESSMENT</a:t>
            </a:r>
            <a:endParaRPr lang="en-GB" dirty="0"/>
          </a:p>
        </p:txBody>
      </p:sp>
      <p:pic>
        <p:nvPicPr>
          <p:cNvPr id="2049" name="Picture 1" descr="Interactive environ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7" y="1421341"/>
            <a:ext cx="7217972" cy="3878792"/>
          </a:xfrm>
          <a:prstGeom prst="rect">
            <a:avLst/>
          </a:prstGeom>
          <a:noFill/>
          <a:ln w="53975">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28650" y="5598461"/>
            <a:ext cx="7886700" cy="523220"/>
          </a:xfrm>
          <a:prstGeom prst="rect">
            <a:avLst/>
          </a:prstGeom>
        </p:spPr>
        <p:txBody>
          <a:bodyPr wrap="square">
            <a:spAutoFit/>
          </a:bodyPr>
          <a:lstStyle/>
          <a:p>
            <a:pPr algn="ctr"/>
            <a:r>
              <a:rPr lang="en-GB" sz="2800" i="1" dirty="0">
                <a:solidFill>
                  <a:schemeClr val="tx2"/>
                </a:solidFill>
              </a:rPr>
              <a:t>Video</a:t>
            </a:r>
            <a:r>
              <a:rPr lang="en-GB" sz="2800" i="1" dirty="0" smtClean="0">
                <a:solidFill>
                  <a:schemeClr val="tx2"/>
                </a:solidFill>
              </a:rPr>
              <a:t>: </a:t>
            </a:r>
            <a:r>
              <a:rPr lang="en-US" sz="2800" dirty="0"/>
              <a:t> </a:t>
            </a:r>
            <a:r>
              <a:rPr lang="en-US" sz="2800" i="1" dirty="0">
                <a:solidFill>
                  <a:schemeClr val="accent3"/>
                </a:solidFill>
              </a:rPr>
              <a:t>Using computer generated </a:t>
            </a:r>
            <a:r>
              <a:rPr lang="en-US" sz="2800" i="1" dirty="0" smtClean="0">
                <a:solidFill>
                  <a:schemeClr val="accent3"/>
                </a:solidFill>
              </a:rPr>
              <a:t>feedback</a:t>
            </a:r>
            <a:endParaRPr lang="en-ZA" sz="2800" i="1" dirty="0">
              <a:solidFill>
                <a:schemeClr val="accent3"/>
              </a:solidFill>
            </a:endParaRPr>
          </a:p>
        </p:txBody>
      </p:sp>
    </p:spTree>
    <p:extLst>
      <p:ext uri="{BB962C8B-B14F-4D97-AF65-F5344CB8AC3E}">
        <p14:creationId xmlns:p14="http://schemas.microsoft.com/office/powerpoint/2010/main" val="1692198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27199"/>
            <a:ext cx="7886700" cy="4507693"/>
          </a:xfrm>
        </p:spPr>
        <p:txBody>
          <a:bodyPr/>
          <a:lstStyle/>
          <a:p>
            <a:pPr marL="457200" lvl="0" indent="-457200">
              <a:buFont typeface="Arial"/>
              <a:buChar char="•"/>
            </a:pPr>
            <a:r>
              <a:rPr lang="en-GB" dirty="0" smtClean="0"/>
              <a:t>Would you use </a:t>
            </a:r>
            <a:r>
              <a:rPr lang="en-GB" dirty="0"/>
              <a:t>this, or similar, software with </a:t>
            </a:r>
            <a:r>
              <a:rPr lang="en-GB" dirty="0" smtClean="0"/>
              <a:t>your own classes?</a:t>
            </a:r>
            <a:endParaRPr lang="en-GB" dirty="0"/>
          </a:p>
          <a:p>
            <a:pPr marL="457200" lvl="0" indent="-457200">
              <a:buFont typeface="Arial"/>
              <a:buChar char="•"/>
            </a:pPr>
            <a:r>
              <a:rPr lang="en-GB" dirty="0" smtClean="0"/>
              <a:t>Do you prefer </a:t>
            </a:r>
            <a:r>
              <a:rPr lang="en-GB" dirty="0"/>
              <a:t>either of the </a:t>
            </a:r>
            <a:r>
              <a:rPr lang="en-GB" dirty="0" smtClean="0"/>
              <a:t>environments? Why?</a:t>
            </a:r>
            <a:endParaRPr lang="en-GB" dirty="0"/>
          </a:p>
          <a:p>
            <a:pPr marL="457200" lvl="0" indent="-457200">
              <a:buFont typeface="Arial"/>
              <a:buChar char="•"/>
            </a:pPr>
            <a:r>
              <a:rPr lang="en-GB" dirty="0" smtClean="0"/>
              <a:t>How would your </a:t>
            </a:r>
            <a:r>
              <a:rPr lang="en-GB" dirty="0"/>
              <a:t>students </a:t>
            </a:r>
            <a:r>
              <a:rPr lang="en-GB" dirty="0" smtClean="0"/>
              <a:t>respond </a:t>
            </a:r>
            <a:r>
              <a:rPr lang="en-GB" dirty="0"/>
              <a:t>to the feedback given by the </a:t>
            </a:r>
            <a:r>
              <a:rPr lang="en-GB" dirty="0" smtClean="0"/>
              <a:t>computer?</a:t>
            </a:r>
            <a:endParaRPr lang="en-GB" dirty="0"/>
          </a:p>
          <a:p>
            <a:pPr marL="457200" lvl="0" indent="-457200">
              <a:buFont typeface="Arial"/>
              <a:buChar char="•"/>
            </a:pPr>
            <a:r>
              <a:rPr lang="en-GB" dirty="0" smtClean="0"/>
              <a:t>To what extent is the feedback formative </a:t>
            </a:r>
            <a:r>
              <a:rPr lang="en-GB" dirty="0"/>
              <a:t>and helpful for student </a:t>
            </a:r>
            <a:r>
              <a:rPr lang="en-GB" dirty="0" smtClean="0"/>
              <a:t>learning?</a:t>
            </a:r>
            <a:endParaRPr lang="en-GB" dirty="0"/>
          </a:p>
          <a:p>
            <a:pPr marL="457200" lvl="0" indent="-457200">
              <a:buFont typeface="Arial"/>
              <a:buChar char="•"/>
            </a:pPr>
            <a:r>
              <a:rPr lang="en-GB" dirty="0"/>
              <a:t>H</a:t>
            </a:r>
            <a:r>
              <a:rPr lang="en-GB" dirty="0" smtClean="0"/>
              <a:t>ow would you improve </a:t>
            </a:r>
            <a:r>
              <a:rPr lang="en-GB" dirty="0"/>
              <a:t>the </a:t>
            </a:r>
            <a:r>
              <a:rPr lang="en-GB" dirty="0" smtClean="0"/>
              <a:t>feedback?</a:t>
            </a:r>
            <a:endParaRPr lang="en-GB" dirty="0"/>
          </a:p>
          <a:p>
            <a:endParaRPr lang="en-US" dirty="0"/>
          </a:p>
        </p:txBody>
      </p:sp>
      <p:sp>
        <p:nvSpPr>
          <p:cNvPr id="3" name="Text Placeholder 2"/>
          <p:cNvSpPr>
            <a:spLocks noGrp="1"/>
          </p:cNvSpPr>
          <p:nvPr>
            <p:ph type="body" sz="quarter" idx="10"/>
          </p:nvPr>
        </p:nvSpPr>
        <p:spPr/>
        <p:txBody>
          <a:bodyPr/>
          <a:lstStyle/>
          <a:p>
            <a:r>
              <a:rPr lang="en-US" dirty="0" smtClean="0"/>
              <a:t>Activity D: Processing and analysing (3)</a:t>
            </a:r>
            <a:endParaRPr lang="en-US" dirty="0"/>
          </a:p>
        </p:txBody>
      </p:sp>
      <p:sp>
        <p:nvSpPr>
          <p:cNvPr id="4" name="Date Placeholder 3"/>
          <p:cNvSpPr>
            <a:spLocks noGrp="1"/>
          </p:cNvSpPr>
          <p:nvPr>
            <p:ph type="dt" sz="half" idx="11"/>
          </p:nvPr>
        </p:nvSpPr>
        <p:spPr/>
        <p:txBody>
          <a:bodyPr/>
          <a:lstStyle/>
          <a:p>
            <a:fld id="{2CF765FC-F644-9441-BD1F-9FC09364C2B9}" type="datetime1">
              <a:rPr lang="en-ZA" smtClean="0"/>
              <a:t>2016/12/05</a:t>
            </a:fld>
            <a:endParaRPr lang="en-GB" dirty="0"/>
          </a:p>
        </p:txBody>
      </p:sp>
      <p:sp>
        <p:nvSpPr>
          <p:cNvPr id="5" name="Footer Placeholder 4"/>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557393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a:t>Activity D: Processing and analysing</a:t>
            </a:r>
            <a:r>
              <a:rPr lang="en-ZA" dirty="0"/>
              <a:t> </a:t>
            </a:r>
            <a:r>
              <a:rPr lang="en-ZA" dirty="0" smtClean="0"/>
              <a:t>(4)</a:t>
            </a:r>
            <a:endParaRPr lang="de-DE" dirty="0"/>
          </a:p>
        </p:txBody>
      </p:sp>
      <p:sp>
        <p:nvSpPr>
          <p:cNvPr id="7" name="Inhaltsplatzhalter 1"/>
          <p:cNvSpPr>
            <a:spLocks noGrp="1"/>
          </p:cNvSpPr>
          <p:nvPr>
            <p:ph idx="1"/>
          </p:nvPr>
        </p:nvSpPr>
        <p:spPr>
          <a:xfrm>
            <a:off x="628650" y="1638300"/>
            <a:ext cx="7753350" cy="4406900"/>
          </a:xfrm>
        </p:spPr>
        <p:txBody>
          <a:bodyPr>
            <a:normAutofit/>
          </a:bodyPr>
          <a:lstStyle/>
          <a:p>
            <a:pPr marL="0" lvl="0" indent="0">
              <a:lnSpc>
                <a:spcPct val="150000"/>
              </a:lnSpc>
              <a:buNone/>
            </a:pPr>
            <a:r>
              <a:rPr lang="en-GB" dirty="0" smtClean="0"/>
              <a:t>Read through </a:t>
            </a:r>
            <a:r>
              <a:rPr lang="en-GB" b="1" dirty="0" smtClean="0"/>
              <a:t>Handout 6: </a:t>
            </a:r>
            <a:r>
              <a:rPr lang="en-GB" i="1" dirty="0"/>
              <a:t>An expert’s view on using </a:t>
            </a:r>
            <a:r>
              <a:rPr lang="en-GB" i="1" dirty="0" err="1"/>
              <a:t>Mathspace</a:t>
            </a:r>
            <a:r>
              <a:rPr lang="en-ZA" dirty="0"/>
              <a:t> </a:t>
            </a:r>
            <a:r>
              <a:rPr lang="en-GB" b="1" dirty="0" smtClean="0"/>
              <a:t> </a:t>
            </a:r>
            <a:r>
              <a:rPr lang="en-GB" dirty="0" smtClean="0"/>
              <a:t>and discuss as a group which of these views you share and which you disagree with.</a:t>
            </a:r>
            <a:endParaRPr lang="en-GB" sz="2400" b="1" dirty="0"/>
          </a:p>
        </p:txBody>
      </p:sp>
      <p:sp>
        <p:nvSpPr>
          <p:cNvPr id="2" name="Datumsplatzhalter 1"/>
          <p:cNvSpPr>
            <a:spLocks noGrp="1"/>
          </p:cNvSpPr>
          <p:nvPr>
            <p:ph type="dt" sz="half" idx="11"/>
          </p:nvPr>
        </p:nvSpPr>
        <p:spPr/>
        <p:txBody>
          <a:bodyPr/>
          <a:lstStyle/>
          <a:p>
            <a:fld id="{C20B4677-7D04-BA4C-AA75-857BDA0BCCBE}"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657436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a:t>Activity D: Processing and analysing</a:t>
            </a:r>
            <a:r>
              <a:rPr lang="en-ZA" dirty="0"/>
              <a:t> </a:t>
            </a:r>
            <a:r>
              <a:rPr lang="en-ZA" dirty="0" smtClean="0"/>
              <a:t>(5)</a:t>
            </a:r>
            <a:endParaRPr lang="de-DE" dirty="0"/>
          </a:p>
        </p:txBody>
      </p:sp>
      <p:sp>
        <p:nvSpPr>
          <p:cNvPr id="7" name="Inhaltsplatzhalter 1"/>
          <p:cNvSpPr>
            <a:spLocks noGrp="1"/>
          </p:cNvSpPr>
          <p:nvPr>
            <p:ph idx="1"/>
          </p:nvPr>
        </p:nvSpPr>
        <p:spPr>
          <a:xfrm>
            <a:off x="647700" y="1578232"/>
            <a:ext cx="7867650" cy="4636301"/>
          </a:xfrm>
        </p:spPr>
        <p:txBody>
          <a:bodyPr>
            <a:normAutofit fontScale="92500"/>
          </a:bodyPr>
          <a:lstStyle/>
          <a:p>
            <a:pPr marL="342900" indent="-342900">
              <a:lnSpc>
                <a:spcPct val="150000"/>
              </a:lnSpc>
              <a:buFont typeface="Arial"/>
              <a:buChar char="•"/>
            </a:pPr>
            <a:r>
              <a:rPr lang="en-GB" sz="2400" b="1" dirty="0"/>
              <a:t>The main benefits of using the software for teachers</a:t>
            </a:r>
            <a:endParaRPr lang="en-GB" sz="2400" dirty="0"/>
          </a:p>
          <a:p>
            <a:pPr marL="271463" lvl="0" indent="0">
              <a:lnSpc>
                <a:spcPct val="150000"/>
              </a:lnSpc>
              <a:buNone/>
              <a:tabLst>
                <a:tab pos="541338" algn="l"/>
              </a:tabLst>
            </a:pPr>
            <a:r>
              <a:rPr lang="en-GB" sz="2400" dirty="0" smtClean="0"/>
              <a:t>“</a:t>
            </a:r>
            <a:r>
              <a:rPr lang="is-IS" sz="2400" dirty="0" smtClean="0"/>
              <a:t>…</a:t>
            </a:r>
            <a:r>
              <a:rPr lang="en-GB" sz="2400" dirty="0" smtClean="0"/>
              <a:t>the </a:t>
            </a:r>
            <a:r>
              <a:rPr lang="en-GB" sz="2400" dirty="0"/>
              <a:t>program provided feedback directly to individual students in the form of ‘hints’ every time they entered their next stage of working. These ‘hints’ provided suggestions of what to think about rather than simply stating the correct ‘answer’</a:t>
            </a:r>
            <a:r>
              <a:rPr lang="en-GB" sz="2400" dirty="0" smtClean="0"/>
              <a:t>.”</a:t>
            </a:r>
          </a:p>
          <a:p>
            <a:pPr marL="342900" indent="-342900">
              <a:lnSpc>
                <a:spcPct val="150000"/>
              </a:lnSpc>
              <a:buFont typeface="Arial"/>
              <a:buChar char="•"/>
            </a:pPr>
            <a:r>
              <a:rPr lang="en-GB" sz="2400" b="1" dirty="0"/>
              <a:t>The main benefits of using the software for the students.</a:t>
            </a:r>
            <a:endParaRPr lang="en-GB" sz="2400" dirty="0"/>
          </a:p>
          <a:p>
            <a:pPr marL="342900" indent="-342900">
              <a:lnSpc>
                <a:spcPct val="150000"/>
              </a:lnSpc>
              <a:buFont typeface="Arial"/>
              <a:buChar char="•"/>
            </a:pPr>
            <a:r>
              <a:rPr lang="en-GB" sz="2400" b="1" dirty="0"/>
              <a:t>What advice would you give to teachers who want to use this, or similar, </a:t>
            </a:r>
            <a:r>
              <a:rPr lang="en-GB" sz="2400" b="1" dirty="0" smtClean="0"/>
              <a:t>software</a:t>
            </a:r>
            <a:r>
              <a:rPr lang="en-GB" sz="2400" b="1" dirty="0"/>
              <a:t>?</a:t>
            </a:r>
            <a:endParaRPr lang="en-GB" sz="2400" dirty="0"/>
          </a:p>
        </p:txBody>
      </p:sp>
      <p:sp>
        <p:nvSpPr>
          <p:cNvPr id="2" name="Datumsplatzhalter 1"/>
          <p:cNvSpPr>
            <a:spLocks noGrp="1"/>
          </p:cNvSpPr>
          <p:nvPr>
            <p:ph type="dt" sz="half" idx="11"/>
          </p:nvPr>
        </p:nvSpPr>
        <p:spPr/>
        <p:txBody>
          <a:bodyPr/>
          <a:lstStyle/>
          <a:p>
            <a:fld id="{C20B4677-7D04-BA4C-AA75-857BDA0BCCBE}"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sp>
        <p:nvSpPr>
          <p:cNvPr id="4" name="TextBox 3"/>
          <p:cNvSpPr txBox="1"/>
          <p:nvPr/>
        </p:nvSpPr>
        <p:spPr>
          <a:xfrm>
            <a:off x="880533" y="1116568"/>
            <a:ext cx="4978401" cy="461665"/>
          </a:xfrm>
          <a:prstGeom prst="rect">
            <a:avLst/>
          </a:prstGeom>
          <a:noFill/>
        </p:spPr>
        <p:txBody>
          <a:bodyPr wrap="square" rtlCol="0">
            <a:spAutoFit/>
          </a:bodyPr>
          <a:lstStyle/>
          <a:p>
            <a:r>
              <a:rPr lang="en-US" sz="2400" b="1" dirty="0" smtClean="0"/>
              <a:t>Handout 6:</a:t>
            </a:r>
            <a:endParaRPr lang="en-US" sz="2400" b="1" dirty="0"/>
          </a:p>
        </p:txBody>
      </p:sp>
    </p:spTree>
    <p:extLst>
      <p:ext uri="{BB962C8B-B14F-4D97-AF65-F5344CB8AC3E}">
        <p14:creationId xmlns:p14="http://schemas.microsoft.com/office/powerpoint/2010/main" val="3279642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803400"/>
            <a:ext cx="7886700" cy="4406901"/>
          </a:xfrm>
        </p:spPr>
        <p:txBody>
          <a:bodyPr>
            <a:normAutofit/>
          </a:bodyPr>
          <a:lstStyle/>
          <a:p>
            <a:pPr marL="444500" lvl="0" indent="0">
              <a:lnSpc>
                <a:spcPct val="100000"/>
              </a:lnSpc>
              <a:spcBef>
                <a:spcPts val="0"/>
              </a:spcBef>
              <a:spcAft>
                <a:spcPts val="1200"/>
              </a:spcAft>
              <a:buNone/>
            </a:pPr>
            <a:r>
              <a:rPr lang="en-GB" dirty="0" smtClean="0"/>
              <a:t>Discuss the questions on </a:t>
            </a:r>
            <a:r>
              <a:rPr lang="en-GB" b="1" dirty="0" smtClean="0"/>
              <a:t>Handout 1</a:t>
            </a:r>
            <a:r>
              <a:rPr lang="en-GB" dirty="0" smtClean="0"/>
              <a:t>:</a:t>
            </a:r>
          </a:p>
          <a:p>
            <a:pPr marL="889000" lvl="0" indent="-444500">
              <a:lnSpc>
                <a:spcPct val="100000"/>
              </a:lnSpc>
              <a:spcBef>
                <a:spcPts val="0"/>
              </a:spcBef>
              <a:spcAft>
                <a:spcPts val="1200"/>
              </a:spcAft>
              <a:buFont typeface="Arial" charset="0"/>
              <a:buChar char="•"/>
            </a:pPr>
            <a:r>
              <a:rPr lang="en-GB" dirty="0" smtClean="0"/>
              <a:t>Which </a:t>
            </a:r>
            <a:r>
              <a:rPr lang="en-GB" dirty="0"/>
              <a:t>technologies are available for use in mathematics/science classrooms?</a:t>
            </a:r>
            <a:endParaRPr lang="en-ZA" dirty="0"/>
          </a:p>
          <a:p>
            <a:pPr marL="889000" indent="-444500">
              <a:lnSpc>
                <a:spcPct val="100000"/>
              </a:lnSpc>
              <a:spcBef>
                <a:spcPts val="0"/>
              </a:spcBef>
              <a:spcAft>
                <a:spcPts val="1200"/>
              </a:spcAft>
              <a:buFont typeface="Arial" charset="0"/>
              <a:buChar char="•"/>
            </a:pPr>
            <a:r>
              <a:rPr lang="en-GB" dirty="0"/>
              <a:t>Which technologies can help you, the teacher, with formative assessment?</a:t>
            </a:r>
            <a:r>
              <a:rPr lang="en-ZA" dirty="0"/>
              <a:t> </a:t>
            </a:r>
            <a:endParaRPr lang="en-GB" dirty="0"/>
          </a:p>
          <a:p>
            <a:pPr marL="0" indent="0">
              <a:buNone/>
            </a:pPr>
            <a:endParaRPr lang="en-GB" dirty="0" smtClean="0"/>
          </a:p>
        </p:txBody>
      </p:sp>
      <p:sp>
        <p:nvSpPr>
          <p:cNvPr id="3" name="Textplatzhalter 2"/>
          <p:cNvSpPr>
            <a:spLocks noGrp="1"/>
          </p:cNvSpPr>
          <p:nvPr>
            <p:ph type="body" sz="quarter" idx="10"/>
          </p:nvPr>
        </p:nvSpPr>
        <p:spPr/>
        <p:txBody>
          <a:bodyPr/>
          <a:lstStyle/>
          <a:p>
            <a:r>
              <a:rPr lang="en-GB" dirty="0" smtClean="0"/>
              <a:t>Activity A: </a:t>
            </a:r>
            <a:r>
              <a:rPr lang="en-GB" dirty="0"/>
              <a:t>Technology in the </a:t>
            </a:r>
            <a:r>
              <a:rPr lang="en-GB" dirty="0" smtClean="0"/>
              <a:t>classroom (1)</a:t>
            </a:r>
            <a:r>
              <a:rPr lang="en-ZA" dirty="0" smtClean="0"/>
              <a:t> </a:t>
            </a:r>
            <a:endParaRPr lang="en-GB" dirty="0"/>
          </a:p>
        </p:txBody>
      </p:sp>
      <p:sp>
        <p:nvSpPr>
          <p:cNvPr id="5" name="Datumsplatzhalter 4"/>
          <p:cNvSpPr>
            <a:spLocks noGrp="1"/>
          </p:cNvSpPr>
          <p:nvPr>
            <p:ph type="dt" sz="half" idx="11"/>
          </p:nvPr>
        </p:nvSpPr>
        <p:spPr/>
        <p:txBody>
          <a:bodyPr/>
          <a:lstStyle/>
          <a:p>
            <a:fld id="{2BB1CC0D-F6E3-CE47-BB48-4649BDAF4FEC}" type="datetime1">
              <a:rPr lang="en-ZA" smtClean="0"/>
              <a:t>2016/12/05</a:t>
            </a:fld>
            <a:endParaRPr lang="en-GB" dirty="0"/>
          </a:p>
        </p:txBody>
      </p:sp>
      <p:sp>
        <p:nvSpPr>
          <p:cNvPr id="6" name="Fußzeilenplatzhalter 5"/>
          <p:cNvSpPr>
            <a:spLocks noGrp="1"/>
          </p:cNvSpPr>
          <p:nvPr>
            <p:ph type="ftr" sz="quarter" idx="12"/>
          </p:nvPr>
        </p:nvSpPr>
        <p:spPr/>
        <p:txBody>
          <a:bodyPr/>
          <a:lstStyle/>
          <a:p>
            <a:r>
              <a:rPr lang="en-GB" dirty="0" smtClean="0"/>
              <a:t>TECHNOLOGY FOR FORMATIVE ASSESSMENT</a:t>
            </a:r>
            <a:endParaRPr lang="en-GB" dirty="0"/>
          </a:p>
        </p:txBody>
      </p:sp>
    </p:spTree>
    <p:extLst>
      <p:ext uri="{BB962C8B-B14F-4D97-AF65-F5344CB8AC3E}">
        <p14:creationId xmlns:p14="http://schemas.microsoft.com/office/powerpoint/2010/main" val="42485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sz="2300" dirty="0" smtClean="0"/>
              <a:t>Activity </a:t>
            </a:r>
            <a:r>
              <a:rPr lang="en-GB" sz="2300" dirty="0"/>
              <a:t>E</a:t>
            </a:r>
            <a:r>
              <a:rPr lang="en-GB" sz="2300" dirty="0" smtClean="0"/>
              <a:t>: </a:t>
            </a:r>
            <a:r>
              <a:rPr lang="en-GB" sz="2300" dirty="0"/>
              <a:t>Providing an interactive </a:t>
            </a:r>
            <a:r>
              <a:rPr lang="en-GB" sz="2300" dirty="0" smtClean="0"/>
              <a:t>environment (1)</a:t>
            </a:r>
            <a:r>
              <a:rPr lang="en-ZA" sz="2300" dirty="0" smtClean="0"/>
              <a:t> </a:t>
            </a:r>
            <a:endParaRPr lang="de-DE" sz="2300" dirty="0"/>
          </a:p>
        </p:txBody>
      </p:sp>
      <p:sp>
        <p:nvSpPr>
          <p:cNvPr id="2" name="Datumsplatzhalter 1"/>
          <p:cNvSpPr>
            <a:spLocks noGrp="1"/>
          </p:cNvSpPr>
          <p:nvPr>
            <p:ph type="dt" sz="half" idx="11"/>
          </p:nvPr>
        </p:nvSpPr>
        <p:spPr/>
        <p:txBody>
          <a:bodyPr/>
          <a:lstStyle/>
          <a:p>
            <a:fld id="{CC6B4723-AA03-CF47-8D0E-2DF653550153}"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pic>
        <p:nvPicPr>
          <p:cNvPr id="3073" name="Picture 1" descr="DUE examp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143372"/>
            <a:ext cx="7832725" cy="4323793"/>
          </a:xfrm>
          <a:prstGeom prst="rect">
            <a:avLst/>
          </a:prstGeom>
          <a:noFill/>
          <a:ln w="53975">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628650" y="5598461"/>
            <a:ext cx="7886700" cy="523220"/>
          </a:xfrm>
          <a:prstGeom prst="rect">
            <a:avLst/>
          </a:prstGeom>
        </p:spPr>
        <p:txBody>
          <a:bodyPr wrap="square">
            <a:spAutoFit/>
          </a:bodyPr>
          <a:lstStyle/>
          <a:p>
            <a:pPr algn="ctr"/>
            <a:r>
              <a:rPr lang="en-GB" sz="2800" i="1" dirty="0">
                <a:solidFill>
                  <a:schemeClr val="tx2"/>
                </a:solidFill>
              </a:rPr>
              <a:t>Video: Technology provides diagnostic feedback</a:t>
            </a:r>
            <a:endParaRPr lang="en-ZA" sz="2800" i="1" dirty="0">
              <a:solidFill>
                <a:schemeClr val="tx2"/>
              </a:solidFill>
            </a:endParaRPr>
          </a:p>
        </p:txBody>
      </p:sp>
    </p:spTree>
    <p:extLst>
      <p:ext uri="{BB962C8B-B14F-4D97-AF65-F5344CB8AC3E}">
        <p14:creationId xmlns:p14="http://schemas.microsoft.com/office/powerpoint/2010/main" val="1027511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sz="2300" dirty="0"/>
              <a:t>Activity E: Providing an interactive environment</a:t>
            </a:r>
            <a:r>
              <a:rPr lang="en-ZA" sz="2300" dirty="0"/>
              <a:t> </a:t>
            </a:r>
            <a:r>
              <a:rPr lang="en-ZA" sz="2300" dirty="0" smtClean="0"/>
              <a:t>(2)</a:t>
            </a:r>
            <a:endParaRPr lang="de-DE" sz="2300" dirty="0"/>
          </a:p>
        </p:txBody>
      </p:sp>
      <p:sp>
        <p:nvSpPr>
          <p:cNvPr id="7" name="Inhaltsplatzhalter 1"/>
          <p:cNvSpPr>
            <a:spLocks noGrp="1"/>
          </p:cNvSpPr>
          <p:nvPr>
            <p:ph idx="1"/>
          </p:nvPr>
        </p:nvSpPr>
        <p:spPr>
          <a:xfrm>
            <a:off x="828675" y="1981200"/>
            <a:ext cx="7315200" cy="4152092"/>
          </a:xfrm>
        </p:spPr>
        <p:txBody>
          <a:bodyPr>
            <a:normAutofit/>
          </a:bodyPr>
          <a:lstStyle/>
          <a:p>
            <a:pPr lvl="0">
              <a:buFont typeface="Arial"/>
              <a:buChar char="•"/>
            </a:pPr>
            <a:r>
              <a:rPr lang="en-GB" dirty="0"/>
              <a:t>What are the implications of using this software for your teaching?</a:t>
            </a:r>
            <a:endParaRPr lang="en-ZA" dirty="0"/>
          </a:p>
          <a:p>
            <a:pPr lvl="0">
              <a:buFont typeface="Arial"/>
              <a:buChar char="•"/>
            </a:pPr>
            <a:r>
              <a:rPr lang="en-GB" dirty="0"/>
              <a:t>How would your students respond to the software?</a:t>
            </a:r>
            <a:endParaRPr lang="en-ZA" dirty="0"/>
          </a:p>
          <a:p>
            <a:pPr>
              <a:buFont typeface="Arial"/>
              <a:buChar char="•"/>
            </a:pPr>
            <a:r>
              <a:rPr lang="en-GB" dirty="0"/>
              <a:t>To what extent would you describe this software as formative?</a:t>
            </a:r>
            <a:r>
              <a:rPr lang="en-ZA" dirty="0"/>
              <a:t> </a:t>
            </a:r>
            <a:endParaRPr lang="de-DE" dirty="0"/>
          </a:p>
        </p:txBody>
      </p:sp>
      <p:sp>
        <p:nvSpPr>
          <p:cNvPr id="2" name="Datumsplatzhalter 1"/>
          <p:cNvSpPr>
            <a:spLocks noGrp="1"/>
          </p:cNvSpPr>
          <p:nvPr>
            <p:ph type="dt" sz="half" idx="11"/>
          </p:nvPr>
        </p:nvSpPr>
        <p:spPr/>
        <p:txBody>
          <a:bodyPr/>
          <a:lstStyle/>
          <a:p>
            <a:fld id="{C8AC1DB9-E1A5-4F41-8431-2A45C4FD3B22}"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sp>
        <p:nvSpPr>
          <p:cNvPr id="8" name="Inhaltsplatzhalter 1"/>
          <p:cNvSpPr txBox="1">
            <a:spLocks/>
          </p:cNvSpPr>
          <p:nvPr/>
        </p:nvSpPr>
        <p:spPr>
          <a:xfrm>
            <a:off x="828675" y="1244600"/>
            <a:ext cx="7410450" cy="711200"/>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800" b="0" kern="1200">
                <a:solidFill>
                  <a:schemeClr val="tx2"/>
                </a:solidFill>
                <a:latin typeface="+mn-lt"/>
                <a:ea typeface="+mn-ea"/>
                <a:cs typeface="+mn-cs"/>
              </a:defRPr>
            </a:lvl1pPr>
            <a:lvl2pPr marL="534988" indent="0" algn="l" defTabSz="914400" rtl="0" eaLnBrk="1" latinLnBrk="0" hangingPunct="1">
              <a:lnSpc>
                <a:spcPct val="90000"/>
              </a:lnSpc>
              <a:spcBef>
                <a:spcPts val="500"/>
              </a:spcBef>
              <a:buFontTx/>
              <a:buNone/>
              <a:tabLst/>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b="1" dirty="0"/>
              <a:t>Handout </a:t>
            </a:r>
            <a:r>
              <a:rPr lang="en-GB" sz="2400" b="1" dirty="0" smtClean="0"/>
              <a:t>7</a:t>
            </a:r>
            <a:r>
              <a:rPr lang="en-GB" sz="2400" dirty="0" smtClean="0"/>
              <a:t>: </a:t>
            </a:r>
            <a:r>
              <a:rPr lang="en-GB" sz="2400" i="1" dirty="0" smtClean="0"/>
              <a:t>Diagnostic feedback</a:t>
            </a:r>
            <a:endParaRPr lang="en-ZA" sz="2400" i="1" dirty="0"/>
          </a:p>
        </p:txBody>
      </p:sp>
    </p:spTree>
    <p:extLst>
      <p:ext uri="{BB962C8B-B14F-4D97-AF65-F5344CB8AC3E}">
        <p14:creationId xmlns:p14="http://schemas.microsoft.com/office/powerpoint/2010/main" val="266463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sz="2300" dirty="0" smtClean="0"/>
              <a:t>Activity F: </a:t>
            </a:r>
            <a:r>
              <a:rPr lang="en-GB" sz="2300" dirty="0"/>
              <a:t>Providing an interactive </a:t>
            </a:r>
            <a:r>
              <a:rPr lang="en-GB" sz="2300" dirty="0" smtClean="0"/>
              <a:t>environment (1)</a:t>
            </a:r>
            <a:r>
              <a:rPr lang="en-ZA" sz="2300" dirty="0" smtClean="0"/>
              <a:t> </a:t>
            </a:r>
            <a:endParaRPr lang="de-DE" sz="2300" dirty="0"/>
          </a:p>
        </p:txBody>
      </p:sp>
      <p:sp>
        <p:nvSpPr>
          <p:cNvPr id="2" name="Datumsplatzhalter 1"/>
          <p:cNvSpPr>
            <a:spLocks noGrp="1"/>
          </p:cNvSpPr>
          <p:nvPr>
            <p:ph type="dt" sz="half" idx="11"/>
          </p:nvPr>
        </p:nvSpPr>
        <p:spPr/>
        <p:txBody>
          <a:bodyPr/>
          <a:lstStyle/>
          <a:p>
            <a:fld id="{C8AC1DB9-E1A5-4F41-8431-2A45C4FD3B22}"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pic>
        <p:nvPicPr>
          <p:cNvPr id="4097" name="Picture 1" descr="formative assessment geogeb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291696"/>
            <a:ext cx="4937224" cy="4003155"/>
          </a:xfrm>
          <a:prstGeom prst="rect">
            <a:avLst/>
          </a:prstGeom>
          <a:noFill/>
          <a:ln w="53975">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7239" y="5543601"/>
            <a:ext cx="6809539" cy="523220"/>
          </a:xfrm>
          <a:prstGeom prst="rect">
            <a:avLst/>
          </a:prstGeom>
          <a:noFill/>
        </p:spPr>
        <p:txBody>
          <a:bodyPr wrap="none" rtlCol="0">
            <a:spAutoFit/>
          </a:bodyPr>
          <a:lstStyle/>
          <a:p>
            <a:r>
              <a:rPr lang="en-GB" sz="2800" i="1" dirty="0">
                <a:solidFill>
                  <a:schemeClr val="tx2"/>
                </a:solidFill>
              </a:rPr>
              <a:t>Video: </a:t>
            </a:r>
            <a:r>
              <a:rPr lang="en-GB" sz="2800" i="1" dirty="0" smtClean="0">
                <a:solidFill>
                  <a:schemeClr val="tx2"/>
                </a:solidFill>
              </a:rPr>
              <a:t>Formative Assessment with GeoGebra </a:t>
            </a:r>
            <a:endParaRPr lang="en-US" sz="2800" dirty="0"/>
          </a:p>
        </p:txBody>
      </p:sp>
    </p:spTree>
    <p:extLst>
      <p:ext uri="{BB962C8B-B14F-4D97-AF65-F5344CB8AC3E}">
        <p14:creationId xmlns:p14="http://schemas.microsoft.com/office/powerpoint/2010/main" val="3950569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sz="2300" dirty="0" smtClean="0"/>
              <a:t>Activity F: </a:t>
            </a:r>
            <a:r>
              <a:rPr lang="en-GB" sz="2300" dirty="0"/>
              <a:t>Providing an interactive </a:t>
            </a:r>
            <a:r>
              <a:rPr lang="en-GB" sz="2300" dirty="0" smtClean="0"/>
              <a:t>environment (2)</a:t>
            </a:r>
            <a:r>
              <a:rPr lang="en-ZA" sz="2300" dirty="0" smtClean="0"/>
              <a:t> </a:t>
            </a:r>
            <a:endParaRPr lang="de-DE" sz="2300" dirty="0"/>
          </a:p>
        </p:txBody>
      </p:sp>
      <p:sp>
        <p:nvSpPr>
          <p:cNvPr id="7" name="Inhaltsplatzhalter 1"/>
          <p:cNvSpPr>
            <a:spLocks noGrp="1"/>
          </p:cNvSpPr>
          <p:nvPr>
            <p:ph idx="1"/>
          </p:nvPr>
        </p:nvSpPr>
        <p:spPr>
          <a:xfrm>
            <a:off x="828675" y="1981200"/>
            <a:ext cx="7315200" cy="4152092"/>
          </a:xfrm>
        </p:spPr>
        <p:txBody>
          <a:bodyPr>
            <a:normAutofit/>
          </a:bodyPr>
          <a:lstStyle/>
          <a:p>
            <a:pPr lvl="0">
              <a:buFont typeface="Arial"/>
              <a:buChar char="•"/>
            </a:pPr>
            <a:r>
              <a:rPr lang="en-GB" dirty="0"/>
              <a:t>What is the role of the </a:t>
            </a:r>
            <a:r>
              <a:rPr lang="en-GB" dirty="0" smtClean="0"/>
              <a:t>GeoGebra in </a:t>
            </a:r>
            <a:r>
              <a:rPr lang="en-GB" dirty="0"/>
              <a:t>providing formative assessment?</a:t>
            </a:r>
            <a:endParaRPr lang="en-ZA" dirty="0"/>
          </a:p>
          <a:p>
            <a:pPr lvl="0">
              <a:buFont typeface="Arial"/>
              <a:buChar char="•"/>
            </a:pPr>
            <a:r>
              <a:rPr lang="en-GB" dirty="0"/>
              <a:t>What is the role of the teacher?</a:t>
            </a:r>
            <a:endParaRPr lang="en-ZA" dirty="0"/>
          </a:p>
          <a:p>
            <a:pPr>
              <a:buFont typeface="Arial"/>
              <a:buChar char="•"/>
            </a:pPr>
            <a:r>
              <a:rPr lang="en-GB" dirty="0"/>
              <a:t>What sort of classroom norms would you need to establish in order to use GeoGebra in this way for effective formative assessment?</a:t>
            </a:r>
            <a:r>
              <a:rPr lang="en-ZA" dirty="0"/>
              <a:t> </a:t>
            </a:r>
            <a:endParaRPr lang="de-DE" dirty="0">
              <a:solidFill>
                <a:srgbClr val="FF0000"/>
              </a:solidFill>
            </a:endParaRPr>
          </a:p>
        </p:txBody>
      </p:sp>
      <p:sp>
        <p:nvSpPr>
          <p:cNvPr id="2" name="Datumsplatzhalter 1"/>
          <p:cNvSpPr>
            <a:spLocks noGrp="1"/>
          </p:cNvSpPr>
          <p:nvPr>
            <p:ph type="dt" sz="half" idx="11"/>
          </p:nvPr>
        </p:nvSpPr>
        <p:spPr/>
        <p:txBody>
          <a:bodyPr/>
          <a:lstStyle/>
          <a:p>
            <a:fld id="{C8AC1DB9-E1A5-4F41-8431-2A45C4FD3B22}"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sp>
        <p:nvSpPr>
          <p:cNvPr id="8" name="Inhaltsplatzhalter 1"/>
          <p:cNvSpPr txBox="1">
            <a:spLocks/>
          </p:cNvSpPr>
          <p:nvPr/>
        </p:nvSpPr>
        <p:spPr>
          <a:xfrm>
            <a:off x="828675" y="1244600"/>
            <a:ext cx="7410450" cy="567267"/>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800" b="0" kern="1200">
                <a:solidFill>
                  <a:schemeClr val="tx2"/>
                </a:solidFill>
                <a:latin typeface="+mn-lt"/>
                <a:ea typeface="+mn-ea"/>
                <a:cs typeface="+mn-cs"/>
              </a:defRPr>
            </a:lvl1pPr>
            <a:lvl2pPr marL="534988" indent="0" algn="l" defTabSz="914400" rtl="0" eaLnBrk="1" latinLnBrk="0" hangingPunct="1">
              <a:lnSpc>
                <a:spcPct val="90000"/>
              </a:lnSpc>
              <a:spcBef>
                <a:spcPts val="500"/>
              </a:spcBef>
              <a:buFontTx/>
              <a:buNone/>
              <a:tabLst/>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dirty="0" smtClean="0"/>
              <a:t>Questions from </a:t>
            </a:r>
            <a:r>
              <a:rPr lang="en-GB" sz="2400" b="1" dirty="0" smtClean="0"/>
              <a:t>Handout </a:t>
            </a:r>
            <a:r>
              <a:rPr lang="en-GB" sz="2400" b="1" dirty="0"/>
              <a:t>8</a:t>
            </a:r>
            <a:r>
              <a:rPr lang="en-GB" sz="2400" dirty="0" smtClean="0"/>
              <a:t>: </a:t>
            </a:r>
            <a:r>
              <a:rPr lang="en-GB" sz="2400" i="1" dirty="0" smtClean="0"/>
              <a:t>Examples from GeoGebra</a:t>
            </a:r>
            <a:endParaRPr lang="en-GB" sz="2400" i="1" dirty="0"/>
          </a:p>
        </p:txBody>
      </p:sp>
    </p:spTree>
    <p:extLst>
      <p:ext uri="{BB962C8B-B14F-4D97-AF65-F5344CB8AC3E}">
        <p14:creationId xmlns:p14="http://schemas.microsoft.com/office/powerpoint/2010/main" val="3409496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sz="2300" dirty="0" smtClean="0"/>
              <a:t>Activity F: </a:t>
            </a:r>
            <a:r>
              <a:rPr lang="en-GB" sz="2300" dirty="0"/>
              <a:t>Providing an interactive </a:t>
            </a:r>
            <a:r>
              <a:rPr lang="en-GB" sz="2300" dirty="0" smtClean="0"/>
              <a:t>environment (2)</a:t>
            </a:r>
            <a:r>
              <a:rPr lang="en-ZA" sz="2300" dirty="0" smtClean="0"/>
              <a:t> </a:t>
            </a:r>
            <a:endParaRPr lang="de-DE" sz="2300" dirty="0"/>
          </a:p>
        </p:txBody>
      </p:sp>
      <p:sp>
        <p:nvSpPr>
          <p:cNvPr id="7" name="Inhaltsplatzhalter 1"/>
          <p:cNvSpPr>
            <a:spLocks noGrp="1"/>
          </p:cNvSpPr>
          <p:nvPr>
            <p:ph idx="1"/>
          </p:nvPr>
        </p:nvSpPr>
        <p:spPr>
          <a:xfrm>
            <a:off x="628650" y="1270000"/>
            <a:ext cx="7886699" cy="4863292"/>
          </a:xfrm>
        </p:spPr>
        <p:txBody>
          <a:bodyPr>
            <a:normAutofit fontScale="92500" lnSpcReduction="10000"/>
          </a:bodyPr>
          <a:lstStyle/>
          <a:p>
            <a:pPr marL="0" lvl="0" indent="0" algn="ctr">
              <a:lnSpc>
                <a:spcPct val="110000"/>
              </a:lnSpc>
              <a:buNone/>
            </a:pPr>
            <a:r>
              <a:rPr lang="en-GB" i="1" dirty="0" smtClean="0"/>
              <a:t>“My </a:t>
            </a:r>
            <a:r>
              <a:rPr lang="en-GB" i="1" dirty="0"/>
              <a:t>concern with the GeoGebra applet is that the person who made the applet has done the most interesting mathematical thinking. </a:t>
            </a:r>
            <a:r>
              <a:rPr lang="en-GB" i="1" dirty="0" smtClean="0"/>
              <a:t>I</a:t>
            </a:r>
            <a:r>
              <a:rPr lang="en-GB" i="1" dirty="0"/>
              <a:t> love creating GeoGebra applets. I generally don’t have a good story for what students do with those applets, though. In this example, I suspect the student will drag the slider backwards and forwards, watching for when the numbers go from small to big and then small again, and then notice that the rectangle at that point is a square. The person who made the applet did much more interesting work</a:t>
            </a:r>
            <a:r>
              <a:rPr lang="en-GB" i="1" dirty="0" smtClean="0"/>
              <a:t>.”</a:t>
            </a:r>
          </a:p>
          <a:p>
            <a:pPr marL="0" lvl="0" indent="0" algn="ctr">
              <a:buNone/>
            </a:pPr>
            <a:r>
              <a:rPr lang="en-GB" dirty="0" smtClean="0">
                <a:solidFill>
                  <a:schemeClr val="tx1"/>
                </a:solidFill>
              </a:rPr>
              <a:t>Dan Meyer</a:t>
            </a:r>
          </a:p>
          <a:p>
            <a:pPr marL="0" indent="0" algn="ctr">
              <a:buNone/>
            </a:pPr>
            <a:r>
              <a:rPr lang="en-GB" sz="1600" u="sng" dirty="0">
                <a:hlinkClick r:id="rId2"/>
              </a:rPr>
              <a:t>http://blog.mrmeyer.com/2016/who-wore-it-best-maximizing-area/</a:t>
            </a:r>
            <a:endParaRPr lang="en-ZA" sz="1600" dirty="0"/>
          </a:p>
          <a:p>
            <a:pPr marL="0" lvl="0" indent="0" algn="ctr">
              <a:buNone/>
            </a:pPr>
            <a:endParaRPr lang="de-DE" dirty="0">
              <a:solidFill>
                <a:srgbClr val="FF0000"/>
              </a:solidFill>
            </a:endParaRPr>
          </a:p>
        </p:txBody>
      </p:sp>
      <p:sp>
        <p:nvSpPr>
          <p:cNvPr id="2" name="Datumsplatzhalter 1"/>
          <p:cNvSpPr>
            <a:spLocks noGrp="1"/>
          </p:cNvSpPr>
          <p:nvPr>
            <p:ph type="dt" sz="half" idx="11"/>
          </p:nvPr>
        </p:nvSpPr>
        <p:spPr/>
        <p:txBody>
          <a:bodyPr/>
          <a:lstStyle/>
          <a:p>
            <a:fld id="{C8AC1DB9-E1A5-4F41-8431-2A45C4FD3B22}" type="datetime1">
              <a:rPr lang="en-ZA" smtClean="0"/>
              <a:t>2016/12/05</a:t>
            </a:fld>
            <a:endParaRPr lang="en-GB" dirty="0"/>
          </a:p>
        </p:txBody>
      </p:sp>
      <p:sp>
        <p:nvSpPr>
          <p:cNvPr id="5" name="Fußzeilenplatzhalter 4"/>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1043475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endParaRPr lang="en-GB" dirty="0" smtClean="0"/>
          </a:p>
          <a:p>
            <a:pPr marL="0" lvl="0" indent="0">
              <a:buNone/>
            </a:pPr>
            <a:r>
              <a:rPr lang="en-GB" dirty="0" smtClean="0"/>
              <a:t>The FaSMEd framework</a:t>
            </a:r>
          </a:p>
          <a:p>
            <a:pPr marL="457200" lvl="0" indent="-457200">
              <a:buFont typeface="Arial"/>
              <a:buChar char="•"/>
            </a:pPr>
            <a:r>
              <a:rPr lang="en-GB" dirty="0" smtClean="0"/>
              <a:t>Sending </a:t>
            </a:r>
            <a:r>
              <a:rPr lang="en-GB" dirty="0"/>
              <a:t>and displaying</a:t>
            </a:r>
          </a:p>
          <a:p>
            <a:pPr marL="457200" lvl="0" indent="-457200">
              <a:buFont typeface="Arial"/>
              <a:buChar char="•"/>
            </a:pPr>
            <a:r>
              <a:rPr lang="en-GB" dirty="0"/>
              <a:t>Processing and analysing</a:t>
            </a:r>
          </a:p>
          <a:p>
            <a:pPr marL="457200" lvl="0" indent="-457200">
              <a:buFont typeface="Arial"/>
              <a:buChar char="•"/>
            </a:pPr>
            <a:r>
              <a:rPr lang="en-GB" dirty="0"/>
              <a:t>Providing an interactive environment</a:t>
            </a:r>
            <a:r>
              <a:rPr lang="en-GB" dirty="0" smtClean="0"/>
              <a:t>.</a:t>
            </a:r>
          </a:p>
          <a:p>
            <a:pPr marL="457200" lvl="0" indent="-457200">
              <a:buFont typeface="Arial"/>
              <a:buChar char="•"/>
            </a:pPr>
            <a:endParaRPr lang="en-GB" dirty="0"/>
          </a:p>
          <a:p>
            <a:pPr marL="0" lvl="0" indent="0">
              <a:buNone/>
            </a:pPr>
            <a:r>
              <a:rPr lang="en-GB" dirty="0" smtClean="0"/>
              <a:t>What’s missing?</a:t>
            </a:r>
          </a:p>
          <a:p>
            <a:pPr marL="0" lvl="0" indent="0">
              <a:buNone/>
            </a:pPr>
            <a:r>
              <a:rPr lang="en-GB" dirty="0" smtClean="0"/>
              <a:t>What should be taken out?</a:t>
            </a:r>
            <a:endParaRPr lang="en-GB" dirty="0"/>
          </a:p>
          <a:p>
            <a:endParaRPr lang="en-US" dirty="0"/>
          </a:p>
        </p:txBody>
      </p:sp>
      <p:sp>
        <p:nvSpPr>
          <p:cNvPr id="3" name="Text Placeholder 2"/>
          <p:cNvSpPr>
            <a:spLocks noGrp="1"/>
          </p:cNvSpPr>
          <p:nvPr>
            <p:ph type="body" sz="quarter" idx="10"/>
          </p:nvPr>
        </p:nvSpPr>
        <p:spPr/>
        <p:txBody>
          <a:bodyPr/>
          <a:lstStyle/>
          <a:p>
            <a:r>
              <a:rPr lang="en-US" dirty="0" smtClean="0"/>
              <a:t>Overview</a:t>
            </a:r>
            <a:endParaRPr lang="en-US" dirty="0"/>
          </a:p>
        </p:txBody>
      </p:sp>
      <p:sp>
        <p:nvSpPr>
          <p:cNvPr id="4" name="Date Placeholder 3"/>
          <p:cNvSpPr>
            <a:spLocks noGrp="1"/>
          </p:cNvSpPr>
          <p:nvPr>
            <p:ph type="dt" sz="half" idx="11"/>
          </p:nvPr>
        </p:nvSpPr>
        <p:spPr/>
        <p:txBody>
          <a:bodyPr/>
          <a:lstStyle/>
          <a:p>
            <a:fld id="{2CF765FC-F644-9441-BD1F-9FC09364C2B9}" type="datetime1">
              <a:rPr lang="en-ZA" smtClean="0"/>
              <a:t>2016/12/05</a:t>
            </a:fld>
            <a:endParaRPr lang="en-GB" dirty="0"/>
          </a:p>
        </p:txBody>
      </p:sp>
      <p:sp>
        <p:nvSpPr>
          <p:cNvPr id="5" name="Footer Placeholder 4"/>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4251725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270000"/>
            <a:ext cx="7886700" cy="4940301"/>
          </a:xfrm>
        </p:spPr>
        <p:txBody>
          <a:bodyPr>
            <a:normAutofit fontScale="62500" lnSpcReduction="20000"/>
          </a:bodyPr>
          <a:lstStyle/>
          <a:p>
            <a:pPr marL="0" indent="0">
              <a:lnSpc>
                <a:spcPts val="3040"/>
              </a:lnSpc>
              <a:buNone/>
            </a:pPr>
            <a:r>
              <a:rPr lang="en-GB" dirty="0"/>
              <a:t>Around the world, teachers use a wide range of technologies in classrooms. The term technology is often taken to mean digital technology, or computer technology, but it frequently refers to non-digital technologies as well.</a:t>
            </a:r>
          </a:p>
          <a:p>
            <a:pPr marL="0" indent="0">
              <a:buNone/>
            </a:pPr>
            <a:endParaRPr lang="en-GB" b="1" dirty="0" smtClean="0"/>
          </a:p>
          <a:p>
            <a:pPr marL="0" indent="0">
              <a:buNone/>
            </a:pPr>
            <a:r>
              <a:rPr lang="en-GB" b="1" dirty="0" smtClean="0"/>
              <a:t>Examples </a:t>
            </a:r>
            <a:r>
              <a:rPr lang="en-GB" b="1" dirty="0"/>
              <a:t>of digital technologies:</a:t>
            </a:r>
          </a:p>
          <a:p>
            <a:pPr lvl="0">
              <a:buFont typeface="Arial"/>
              <a:buChar char="•"/>
            </a:pPr>
            <a:r>
              <a:rPr lang="en-GB" dirty="0"/>
              <a:t>Computers, tablets, smart phones, calculators;</a:t>
            </a:r>
          </a:p>
          <a:p>
            <a:pPr lvl="0">
              <a:buFont typeface="Arial"/>
              <a:buChar char="•"/>
            </a:pPr>
            <a:r>
              <a:rPr lang="en-GB" dirty="0"/>
              <a:t>Projection technology, including interactive whiteboards;</a:t>
            </a:r>
          </a:p>
          <a:p>
            <a:pPr lvl="0">
              <a:buFont typeface="Arial"/>
              <a:buChar char="•"/>
            </a:pPr>
            <a:r>
              <a:rPr lang="en-GB" dirty="0"/>
              <a:t>Data logging, dynamic geometry software, computer algebra systems</a:t>
            </a:r>
            <a:r>
              <a:rPr lang="en-GB" dirty="0" smtClean="0"/>
              <a:t>.</a:t>
            </a:r>
          </a:p>
          <a:p>
            <a:pPr marL="0" lvl="0" indent="0">
              <a:buNone/>
            </a:pPr>
            <a:r>
              <a:rPr lang="en-GB" dirty="0"/>
              <a:t> </a:t>
            </a:r>
          </a:p>
          <a:p>
            <a:pPr marL="0" indent="0">
              <a:buNone/>
            </a:pPr>
            <a:r>
              <a:rPr lang="en-GB" b="1" dirty="0"/>
              <a:t>Examples of non-digital technologies:</a:t>
            </a:r>
          </a:p>
          <a:p>
            <a:pPr lvl="0">
              <a:buFont typeface="Arial"/>
              <a:buChar char="•"/>
            </a:pPr>
            <a:r>
              <a:rPr lang="en-GB" dirty="0"/>
              <a:t>Pens, pencils, chalk;</a:t>
            </a:r>
          </a:p>
          <a:p>
            <a:pPr lvl="0">
              <a:buFont typeface="Arial"/>
              <a:buChar char="•"/>
            </a:pPr>
            <a:r>
              <a:rPr lang="en-GB" dirty="0"/>
              <a:t>Paper, mini-whiteboards; </a:t>
            </a:r>
          </a:p>
          <a:p>
            <a:pPr lvl="0">
              <a:buFont typeface="Arial"/>
              <a:buChar char="•"/>
            </a:pPr>
            <a:r>
              <a:rPr lang="en-GB" dirty="0"/>
              <a:t>Cuisenaire rods, </a:t>
            </a:r>
            <a:r>
              <a:rPr lang="en-GB" dirty="0" err="1"/>
              <a:t>vernier</a:t>
            </a:r>
            <a:r>
              <a:rPr lang="en-GB" dirty="0"/>
              <a:t> </a:t>
            </a:r>
            <a:r>
              <a:rPr lang="en-GB" dirty="0" err="1"/>
              <a:t>calipers</a:t>
            </a:r>
            <a:r>
              <a:rPr lang="en-GB" dirty="0"/>
              <a:t>, counters, playing cards.</a:t>
            </a:r>
          </a:p>
          <a:p>
            <a:pPr marL="0" indent="0">
              <a:buNone/>
            </a:pPr>
            <a:endParaRPr lang="en-GB" dirty="0" smtClean="0"/>
          </a:p>
        </p:txBody>
      </p:sp>
      <p:sp>
        <p:nvSpPr>
          <p:cNvPr id="3" name="Textplatzhalter 2"/>
          <p:cNvSpPr>
            <a:spLocks noGrp="1"/>
          </p:cNvSpPr>
          <p:nvPr>
            <p:ph type="body" sz="quarter" idx="10"/>
          </p:nvPr>
        </p:nvSpPr>
        <p:spPr/>
        <p:txBody>
          <a:bodyPr/>
          <a:lstStyle/>
          <a:p>
            <a:r>
              <a:rPr lang="en-GB" dirty="0" smtClean="0"/>
              <a:t>Activity A: </a:t>
            </a:r>
            <a:r>
              <a:rPr lang="en-GB" dirty="0"/>
              <a:t>Technology in the </a:t>
            </a:r>
            <a:r>
              <a:rPr lang="en-GB" dirty="0" smtClean="0"/>
              <a:t>classroom (1)</a:t>
            </a:r>
            <a:r>
              <a:rPr lang="en-ZA" dirty="0" smtClean="0"/>
              <a:t> </a:t>
            </a:r>
            <a:endParaRPr lang="en-GB" dirty="0"/>
          </a:p>
        </p:txBody>
      </p:sp>
      <p:sp>
        <p:nvSpPr>
          <p:cNvPr id="5" name="Datumsplatzhalter 4"/>
          <p:cNvSpPr>
            <a:spLocks noGrp="1"/>
          </p:cNvSpPr>
          <p:nvPr>
            <p:ph type="dt" sz="half" idx="11"/>
          </p:nvPr>
        </p:nvSpPr>
        <p:spPr/>
        <p:txBody>
          <a:bodyPr/>
          <a:lstStyle/>
          <a:p>
            <a:fld id="{2BB1CC0D-F6E3-CE47-BB48-4649BDAF4FEC}" type="datetime1">
              <a:rPr lang="en-ZA" smtClean="0"/>
              <a:t>2016/12/05</a:t>
            </a:fld>
            <a:endParaRPr lang="en-GB" dirty="0"/>
          </a:p>
        </p:txBody>
      </p:sp>
      <p:sp>
        <p:nvSpPr>
          <p:cNvPr id="6" name="Fußzeilenplatzhalter 5"/>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3058712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86267" y="1151468"/>
            <a:ext cx="8754533" cy="5058834"/>
          </a:xfrm>
        </p:spPr>
        <p:txBody>
          <a:bodyPr>
            <a:normAutofit fontScale="77500" lnSpcReduction="20000"/>
          </a:bodyPr>
          <a:lstStyle/>
          <a:p>
            <a:pPr marL="0" indent="0">
              <a:lnSpc>
                <a:spcPts val="3020"/>
              </a:lnSpc>
              <a:buNone/>
            </a:pPr>
            <a:r>
              <a:rPr lang="en-GB" b="1" dirty="0"/>
              <a:t>Fred: </a:t>
            </a:r>
            <a:r>
              <a:rPr lang="en-GB" dirty="0"/>
              <a:t>“I use ‘traffic lights’ in my classroom. When I ask the children if they understand, they hold up a red light if they don’t understand, an orange light if they are ok, and a green light if they are happy with the concept. Traffic lights are the main technology I use for formative assessment.”</a:t>
            </a:r>
          </a:p>
          <a:p>
            <a:pPr marL="0" indent="0">
              <a:lnSpc>
                <a:spcPts val="3020"/>
              </a:lnSpc>
              <a:buNone/>
            </a:pPr>
            <a:r>
              <a:rPr lang="en-GB" b="1" dirty="0"/>
              <a:t>Archie: </a:t>
            </a:r>
            <a:r>
              <a:rPr lang="en-GB" dirty="0"/>
              <a:t>“We have a set of ‘clickers’. These are quite versatile. The children can enter their answer to one of my questions and all the answers are displayed on the whiteboard. I can quickly see who doesn’t understand. I can also see how many children don’t understand.’</a:t>
            </a:r>
          </a:p>
          <a:p>
            <a:pPr marL="0" indent="0">
              <a:lnSpc>
                <a:spcPts val="3020"/>
              </a:lnSpc>
              <a:buNone/>
            </a:pPr>
            <a:r>
              <a:rPr lang="en-GB" b="1" dirty="0"/>
              <a:t>Jane: </a:t>
            </a:r>
            <a:r>
              <a:rPr lang="en-GB" dirty="0"/>
              <a:t>“I use a range of approaches in my classroom. It’s not about the technology as such, though, is it? It’s about my understanding of what my students are struggling with and what they can do. I suppose almost any technology could help me with that.”</a:t>
            </a:r>
          </a:p>
          <a:p>
            <a:pPr marL="0" indent="0">
              <a:buNone/>
            </a:pPr>
            <a:endParaRPr lang="en-GB" dirty="0" smtClean="0"/>
          </a:p>
        </p:txBody>
      </p:sp>
      <p:sp>
        <p:nvSpPr>
          <p:cNvPr id="3" name="Textplatzhalter 2"/>
          <p:cNvSpPr>
            <a:spLocks noGrp="1"/>
          </p:cNvSpPr>
          <p:nvPr>
            <p:ph type="body" sz="quarter" idx="10"/>
          </p:nvPr>
        </p:nvSpPr>
        <p:spPr/>
        <p:txBody>
          <a:bodyPr/>
          <a:lstStyle/>
          <a:p>
            <a:r>
              <a:rPr lang="en-GB" dirty="0" smtClean="0"/>
              <a:t>Activity A: </a:t>
            </a:r>
            <a:r>
              <a:rPr lang="en-GB" dirty="0"/>
              <a:t>Technology in the </a:t>
            </a:r>
            <a:r>
              <a:rPr lang="en-GB" dirty="0" smtClean="0"/>
              <a:t>classroom (1)</a:t>
            </a:r>
            <a:r>
              <a:rPr lang="en-ZA" dirty="0" smtClean="0"/>
              <a:t> </a:t>
            </a:r>
            <a:endParaRPr lang="en-GB" dirty="0"/>
          </a:p>
        </p:txBody>
      </p:sp>
      <p:sp>
        <p:nvSpPr>
          <p:cNvPr id="5" name="Datumsplatzhalter 4"/>
          <p:cNvSpPr>
            <a:spLocks noGrp="1"/>
          </p:cNvSpPr>
          <p:nvPr>
            <p:ph type="dt" sz="half" idx="11"/>
          </p:nvPr>
        </p:nvSpPr>
        <p:spPr/>
        <p:txBody>
          <a:bodyPr/>
          <a:lstStyle/>
          <a:p>
            <a:fld id="{2BB1CC0D-F6E3-CE47-BB48-4649BDAF4FEC}" type="datetime1">
              <a:rPr lang="en-ZA" smtClean="0"/>
              <a:t>2016/12/05</a:t>
            </a:fld>
            <a:endParaRPr lang="en-GB" dirty="0"/>
          </a:p>
        </p:txBody>
      </p:sp>
      <p:sp>
        <p:nvSpPr>
          <p:cNvPr id="6" name="Fußzeilenplatzhalter 5"/>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80275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8000" y="1303868"/>
            <a:ext cx="8007350" cy="4906434"/>
          </a:xfrm>
        </p:spPr>
        <p:txBody>
          <a:bodyPr>
            <a:normAutofit fontScale="92500"/>
          </a:bodyPr>
          <a:lstStyle/>
          <a:p>
            <a:pPr marL="0" indent="0" algn="ctr">
              <a:lnSpc>
                <a:spcPct val="140000"/>
              </a:lnSpc>
              <a:buNone/>
            </a:pPr>
            <a:r>
              <a:rPr lang="en-GB" i="1" dirty="0"/>
              <a:t>"… all those activities undertaken by teachers, and by their students in assessing themselves, which provide information to be used as feedback to modify the teaching and learning activities in which they are engaged. </a:t>
            </a:r>
            <a:r>
              <a:rPr lang="en-GB" i="1" dirty="0" smtClean="0"/>
              <a:t/>
            </a:r>
            <a:br>
              <a:rPr lang="en-GB" i="1" dirty="0" smtClean="0"/>
            </a:br>
            <a:r>
              <a:rPr lang="en-GB" i="1" dirty="0" smtClean="0"/>
              <a:t>Such </a:t>
            </a:r>
            <a:r>
              <a:rPr lang="en-GB" i="1" dirty="0"/>
              <a:t>assessment becomes ‘formative assessment’ when the evidence is actually used to adapt the teaching work to meet the needs." </a:t>
            </a:r>
            <a:r>
              <a:rPr lang="en-GB" i="1" dirty="0" smtClean="0"/>
              <a:t/>
            </a:r>
            <a:br>
              <a:rPr lang="en-GB" i="1" dirty="0" smtClean="0"/>
            </a:br>
            <a:r>
              <a:rPr lang="en-GB" i="1" dirty="0" smtClean="0"/>
              <a:t>(</a:t>
            </a:r>
            <a:r>
              <a:rPr lang="en-GB" i="1" dirty="0"/>
              <a:t>Black &amp; Wiliam, 1998 </a:t>
            </a:r>
            <a:r>
              <a:rPr lang="en-GB" i="1" dirty="0" err="1"/>
              <a:t>para</a:t>
            </a:r>
            <a:r>
              <a:rPr lang="en-GB" i="1" dirty="0"/>
              <a:t>, 91)</a:t>
            </a:r>
            <a:endParaRPr lang="en-ZA" dirty="0"/>
          </a:p>
          <a:p>
            <a:pPr marL="0" indent="0">
              <a:buNone/>
            </a:pPr>
            <a:endParaRPr lang="en-GB" dirty="0" smtClean="0"/>
          </a:p>
        </p:txBody>
      </p:sp>
      <p:sp>
        <p:nvSpPr>
          <p:cNvPr id="3" name="Textplatzhalter 2"/>
          <p:cNvSpPr>
            <a:spLocks noGrp="1"/>
          </p:cNvSpPr>
          <p:nvPr>
            <p:ph type="body" sz="quarter" idx="10"/>
          </p:nvPr>
        </p:nvSpPr>
        <p:spPr/>
        <p:txBody>
          <a:bodyPr/>
          <a:lstStyle/>
          <a:p>
            <a:r>
              <a:rPr lang="en-GB" dirty="0" smtClean="0"/>
              <a:t>Activity A: </a:t>
            </a:r>
            <a:r>
              <a:rPr lang="en-GB" dirty="0"/>
              <a:t>Technology in the </a:t>
            </a:r>
            <a:r>
              <a:rPr lang="en-GB" dirty="0" smtClean="0"/>
              <a:t>classroom (2)</a:t>
            </a:r>
            <a:r>
              <a:rPr lang="en-ZA" dirty="0" smtClean="0"/>
              <a:t> </a:t>
            </a:r>
            <a:endParaRPr lang="en-GB" dirty="0"/>
          </a:p>
        </p:txBody>
      </p:sp>
      <p:sp>
        <p:nvSpPr>
          <p:cNvPr id="5" name="Datumsplatzhalter 4"/>
          <p:cNvSpPr>
            <a:spLocks noGrp="1"/>
          </p:cNvSpPr>
          <p:nvPr>
            <p:ph type="dt" sz="half" idx="11"/>
          </p:nvPr>
        </p:nvSpPr>
        <p:spPr/>
        <p:txBody>
          <a:bodyPr/>
          <a:lstStyle/>
          <a:p>
            <a:fld id="{2BB1CC0D-F6E3-CE47-BB48-4649BDAF4FEC}" type="datetime1">
              <a:rPr lang="en-ZA" smtClean="0"/>
              <a:t>2016/12/05</a:t>
            </a:fld>
            <a:endParaRPr lang="en-GB" dirty="0"/>
          </a:p>
        </p:txBody>
      </p:sp>
      <p:sp>
        <p:nvSpPr>
          <p:cNvPr id="6" name="Fußzeilenplatzhalter 5"/>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1121406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803400"/>
            <a:ext cx="7886700" cy="4406901"/>
          </a:xfrm>
        </p:spPr>
        <p:txBody>
          <a:bodyPr>
            <a:normAutofit/>
          </a:bodyPr>
          <a:lstStyle/>
          <a:p>
            <a:pPr marL="0" lvl="0" indent="0">
              <a:buNone/>
            </a:pPr>
            <a:r>
              <a:rPr lang="en-GB" dirty="0" smtClean="0"/>
              <a:t>Further questions on </a:t>
            </a:r>
            <a:r>
              <a:rPr lang="en-GB" b="1" dirty="0" err="1" smtClean="0"/>
              <a:t>Handout</a:t>
            </a:r>
            <a:r>
              <a:rPr lang="en-GB" b="1" dirty="0" smtClean="0"/>
              <a:t> 1</a:t>
            </a:r>
            <a:r>
              <a:rPr lang="en-GB" dirty="0" smtClean="0"/>
              <a:t>:</a:t>
            </a:r>
          </a:p>
          <a:p>
            <a:pPr lvl="0">
              <a:buFont typeface="Arial"/>
              <a:buChar char="•"/>
            </a:pPr>
            <a:r>
              <a:rPr lang="en-GB" dirty="0"/>
              <a:t>How can technologies contribute to the processes of formative assessment?</a:t>
            </a:r>
            <a:endParaRPr lang="en-ZA" dirty="0"/>
          </a:p>
          <a:p>
            <a:pPr lvl="0">
              <a:buFont typeface="Arial"/>
              <a:buChar char="•"/>
            </a:pPr>
            <a:r>
              <a:rPr lang="en-GB" dirty="0"/>
              <a:t>What is the role of the teacher in formative assessment (when technology is used)?</a:t>
            </a:r>
            <a:endParaRPr lang="en-ZA" dirty="0"/>
          </a:p>
          <a:p>
            <a:pPr>
              <a:buFont typeface="Arial"/>
              <a:buChar char="•"/>
            </a:pPr>
            <a:r>
              <a:rPr lang="en-GB" dirty="0"/>
              <a:t>Suggest better questions to ask!</a:t>
            </a:r>
            <a:r>
              <a:rPr lang="en-ZA" dirty="0"/>
              <a:t> </a:t>
            </a:r>
          </a:p>
        </p:txBody>
      </p:sp>
      <p:sp>
        <p:nvSpPr>
          <p:cNvPr id="3" name="Textplatzhalter 2"/>
          <p:cNvSpPr>
            <a:spLocks noGrp="1"/>
          </p:cNvSpPr>
          <p:nvPr>
            <p:ph type="body" sz="quarter" idx="10"/>
          </p:nvPr>
        </p:nvSpPr>
        <p:spPr/>
        <p:txBody>
          <a:bodyPr/>
          <a:lstStyle/>
          <a:p>
            <a:r>
              <a:rPr lang="en-GB" dirty="0" smtClean="0"/>
              <a:t>Activity A: Technology in the classroom (3)</a:t>
            </a:r>
            <a:r>
              <a:rPr lang="en-ZA" dirty="0" smtClean="0"/>
              <a:t> </a:t>
            </a:r>
            <a:endParaRPr lang="en-GB" dirty="0"/>
          </a:p>
        </p:txBody>
      </p:sp>
      <p:sp>
        <p:nvSpPr>
          <p:cNvPr id="5" name="Datumsplatzhalter 4"/>
          <p:cNvSpPr>
            <a:spLocks noGrp="1"/>
          </p:cNvSpPr>
          <p:nvPr>
            <p:ph type="dt" sz="half" idx="11"/>
          </p:nvPr>
        </p:nvSpPr>
        <p:spPr/>
        <p:txBody>
          <a:bodyPr/>
          <a:lstStyle/>
          <a:p>
            <a:fld id="{2BB1CC0D-F6E3-CE47-BB48-4649BDAF4FEC}" type="datetime1">
              <a:rPr lang="en-ZA" smtClean="0"/>
              <a:t>2016/12/05</a:t>
            </a:fld>
            <a:endParaRPr lang="en-GB" dirty="0"/>
          </a:p>
        </p:txBody>
      </p:sp>
      <p:sp>
        <p:nvSpPr>
          <p:cNvPr id="6" name="Fußzeilenplatzhalter 5"/>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376791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Activity A: Technology in the classroom (4)</a:t>
            </a:r>
            <a:r>
              <a:rPr lang="en-ZA" dirty="0" smtClean="0"/>
              <a:t> </a:t>
            </a:r>
            <a:endParaRPr lang="en-GB" dirty="0"/>
          </a:p>
        </p:txBody>
      </p:sp>
      <p:sp>
        <p:nvSpPr>
          <p:cNvPr id="5" name="Datumsplatzhalter 4"/>
          <p:cNvSpPr>
            <a:spLocks noGrp="1"/>
          </p:cNvSpPr>
          <p:nvPr>
            <p:ph type="dt" sz="half" idx="11"/>
          </p:nvPr>
        </p:nvSpPr>
        <p:spPr/>
        <p:txBody>
          <a:bodyPr/>
          <a:lstStyle/>
          <a:p>
            <a:fld id="{2BB1CC0D-F6E3-CE47-BB48-4649BDAF4FEC}" type="datetime1">
              <a:rPr lang="en-ZA" smtClean="0"/>
              <a:t>2016/12/05</a:t>
            </a:fld>
            <a:endParaRPr lang="en-GB" dirty="0"/>
          </a:p>
        </p:txBody>
      </p:sp>
      <p:sp>
        <p:nvSpPr>
          <p:cNvPr id="6" name="Fußzeilenplatzhalter 5"/>
          <p:cNvSpPr>
            <a:spLocks noGrp="1"/>
          </p:cNvSpPr>
          <p:nvPr>
            <p:ph type="ftr" sz="quarter" idx="12"/>
          </p:nvPr>
        </p:nvSpPr>
        <p:spPr/>
        <p:txBody>
          <a:bodyPr/>
          <a:lstStyle/>
          <a:p>
            <a:r>
              <a:rPr lang="en-GB" dirty="0"/>
              <a:t>TECHNOLOGY FOR FORMATIVE ASSESSMENT</a:t>
            </a:r>
          </a:p>
        </p:txBody>
      </p:sp>
      <p:pic>
        <p:nvPicPr>
          <p:cNvPr id="9" name="Bild 6"/>
          <p:cNvPicPr/>
          <p:nvPr/>
        </p:nvPicPr>
        <p:blipFill>
          <a:blip r:embed="rId2">
            <a:extLst>
              <a:ext uri="{28A0092B-C50C-407E-A947-70E740481C1C}">
                <a14:useLocalDpi xmlns:a14="http://schemas.microsoft.com/office/drawing/2010/main" val="0"/>
              </a:ext>
            </a:extLst>
          </a:blip>
          <a:srcRect/>
          <a:stretch>
            <a:fillRect/>
          </a:stretch>
        </p:blipFill>
        <p:spPr bwMode="auto">
          <a:xfrm>
            <a:off x="372254" y="1185332"/>
            <a:ext cx="8468402" cy="4775201"/>
          </a:xfrm>
          <a:prstGeom prst="rect">
            <a:avLst/>
          </a:prstGeom>
          <a:noFill/>
          <a:ln>
            <a:noFill/>
          </a:ln>
        </p:spPr>
      </p:pic>
      <p:sp>
        <p:nvSpPr>
          <p:cNvPr id="10" name="TextBox 9"/>
          <p:cNvSpPr txBox="1"/>
          <p:nvPr/>
        </p:nvSpPr>
        <p:spPr>
          <a:xfrm>
            <a:off x="5858933" y="5604933"/>
            <a:ext cx="1747193" cy="523220"/>
          </a:xfrm>
          <a:prstGeom prst="rect">
            <a:avLst/>
          </a:prstGeom>
          <a:noFill/>
        </p:spPr>
        <p:txBody>
          <a:bodyPr wrap="none" rtlCol="0">
            <a:spAutoFit/>
          </a:bodyPr>
          <a:lstStyle/>
          <a:p>
            <a:r>
              <a:rPr lang="en-US" sz="2800" b="1" dirty="0" smtClean="0"/>
              <a:t>Handout 2</a:t>
            </a:r>
            <a:endParaRPr lang="en-US" sz="2800" b="1" dirty="0"/>
          </a:p>
        </p:txBody>
      </p:sp>
    </p:spTree>
    <p:extLst>
      <p:ext uri="{BB962C8B-B14F-4D97-AF65-F5344CB8AC3E}">
        <p14:creationId xmlns:p14="http://schemas.microsoft.com/office/powerpoint/2010/main" val="3749783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803400"/>
            <a:ext cx="7886700" cy="4406901"/>
          </a:xfrm>
        </p:spPr>
        <p:txBody>
          <a:bodyPr>
            <a:normAutofit/>
          </a:bodyPr>
          <a:lstStyle/>
          <a:p>
            <a:pPr>
              <a:buFont typeface="Arial"/>
              <a:buChar char="•"/>
            </a:pPr>
            <a:r>
              <a:rPr lang="en-GB" dirty="0"/>
              <a:t>Is there something missing in the framework? </a:t>
            </a:r>
            <a:endParaRPr lang="en-GB" dirty="0" smtClean="0"/>
          </a:p>
          <a:p>
            <a:pPr>
              <a:buFont typeface="Arial"/>
              <a:buChar char="•"/>
            </a:pPr>
            <a:endParaRPr lang="en-GB" dirty="0" smtClean="0"/>
          </a:p>
          <a:p>
            <a:pPr>
              <a:buFont typeface="Arial"/>
              <a:buChar char="•"/>
            </a:pPr>
            <a:r>
              <a:rPr lang="en-GB" dirty="0" smtClean="0"/>
              <a:t>What </a:t>
            </a:r>
            <a:r>
              <a:rPr lang="en-GB" dirty="0"/>
              <a:t>is present and should not </a:t>
            </a:r>
            <a:r>
              <a:rPr lang="en-GB" dirty="0" smtClean="0"/>
              <a:t>be?</a:t>
            </a:r>
            <a:endParaRPr lang="en-ZA" dirty="0"/>
          </a:p>
        </p:txBody>
      </p:sp>
      <p:sp>
        <p:nvSpPr>
          <p:cNvPr id="3" name="Textplatzhalter 2"/>
          <p:cNvSpPr>
            <a:spLocks noGrp="1"/>
          </p:cNvSpPr>
          <p:nvPr>
            <p:ph type="body" sz="quarter" idx="10"/>
          </p:nvPr>
        </p:nvSpPr>
        <p:spPr/>
        <p:txBody>
          <a:bodyPr/>
          <a:lstStyle/>
          <a:p>
            <a:r>
              <a:rPr lang="en-GB" dirty="0" smtClean="0"/>
              <a:t>Activity A: Technology in the classroom (5)</a:t>
            </a:r>
            <a:r>
              <a:rPr lang="en-ZA" dirty="0" smtClean="0"/>
              <a:t> </a:t>
            </a:r>
            <a:endParaRPr lang="en-GB" dirty="0"/>
          </a:p>
        </p:txBody>
      </p:sp>
      <p:sp>
        <p:nvSpPr>
          <p:cNvPr id="5" name="Datumsplatzhalter 4"/>
          <p:cNvSpPr>
            <a:spLocks noGrp="1"/>
          </p:cNvSpPr>
          <p:nvPr>
            <p:ph type="dt" sz="half" idx="11"/>
          </p:nvPr>
        </p:nvSpPr>
        <p:spPr/>
        <p:txBody>
          <a:bodyPr/>
          <a:lstStyle/>
          <a:p>
            <a:fld id="{2BB1CC0D-F6E3-CE47-BB48-4649BDAF4FEC}" type="datetime1">
              <a:rPr lang="en-ZA" smtClean="0"/>
              <a:t>2016/12/05</a:t>
            </a:fld>
            <a:endParaRPr lang="en-GB" dirty="0"/>
          </a:p>
        </p:txBody>
      </p:sp>
      <p:sp>
        <p:nvSpPr>
          <p:cNvPr id="6" name="Fußzeilenplatzhalter 5"/>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509487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8650" y="1460499"/>
            <a:ext cx="7886700" cy="4895851"/>
          </a:xfrm>
        </p:spPr>
        <p:txBody>
          <a:bodyPr>
            <a:normAutofit/>
          </a:bodyPr>
          <a:lstStyle/>
          <a:p>
            <a:pPr marL="0" lvl="0" indent="0">
              <a:buNone/>
            </a:pPr>
            <a:r>
              <a:rPr lang="en-GB" b="1" dirty="0" smtClean="0"/>
              <a:t>Handout 3</a:t>
            </a:r>
            <a:r>
              <a:rPr lang="en-GB" dirty="0" smtClean="0"/>
              <a:t> lists some technologies which can be used to send and display work </a:t>
            </a:r>
            <a:r>
              <a:rPr lang="en-GB" b="1" dirty="0" smtClean="0"/>
              <a:t>during</a:t>
            </a:r>
            <a:r>
              <a:rPr lang="en-GB" dirty="0" smtClean="0"/>
              <a:t> a lesson.</a:t>
            </a:r>
          </a:p>
          <a:p>
            <a:pPr lvl="0">
              <a:buFont typeface="Arial"/>
              <a:buChar char="•"/>
            </a:pPr>
            <a:r>
              <a:rPr lang="en-GB" dirty="0" smtClean="0"/>
              <a:t>Which </a:t>
            </a:r>
            <a:r>
              <a:rPr lang="en-GB" dirty="0"/>
              <a:t>technologies could help you understand the current levels of understanding of individual students?</a:t>
            </a:r>
            <a:endParaRPr lang="en-ZA" dirty="0"/>
          </a:p>
          <a:p>
            <a:pPr lvl="0">
              <a:buFont typeface="Arial"/>
              <a:buChar char="•"/>
            </a:pPr>
            <a:r>
              <a:rPr lang="en-GB" dirty="0"/>
              <a:t>Can you think of technologies which help students understand their own, or their peers’, current understanding? </a:t>
            </a:r>
            <a:endParaRPr lang="en-ZA" dirty="0"/>
          </a:p>
          <a:p>
            <a:pPr>
              <a:buFont typeface="Arial"/>
              <a:buChar char="•"/>
            </a:pPr>
            <a:r>
              <a:rPr lang="en-GB" dirty="0"/>
              <a:t>What issues arise when student work is displayed for the whole class to see?</a:t>
            </a:r>
            <a:r>
              <a:rPr lang="en-ZA" dirty="0"/>
              <a:t> </a:t>
            </a:r>
            <a:r>
              <a:rPr lang="en-GB" dirty="0"/>
              <a:t> </a:t>
            </a:r>
            <a:endParaRPr lang="en-ZA" dirty="0"/>
          </a:p>
        </p:txBody>
      </p:sp>
      <p:sp>
        <p:nvSpPr>
          <p:cNvPr id="3" name="Textplatzhalter 2"/>
          <p:cNvSpPr>
            <a:spLocks noGrp="1"/>
          </p:cNvSpPr>
          <p:nvPr>
            <p:ph type="body" sz="quarter" idx="10"/>
          </p:nvPr>
        </p:nvSpPr>
        <p:spPr/>
        <p:txBody>
          <a:bodyPr/>
          <a:lstStyle/>
          <a:p>
            <a:r>
              <a:rPr lang="en-GB" dirty="0" smtClean="0"/>
              <a:t>Activity B: Sending and displaying (1)</a:t>
            </a:r>
            <a:endParaRPr lang="en-GB" dirty="0"/>
          </a:p>
        </p:txBody>
      </p:sp>
      <p:sp>
        <p:nvSpPr>
          <p:cNvPr id="6" name="Datumsplatzhalter 5"/>
          <p:cNvSpPr>
            <a:spLocks noGrp="1"/>
          </p:cNvSpPr>
          <p:nvPr>
            <p:ph type="dt" sz="half" idx="11"/>
          </p:nvPr>
        </p:nvSpPr>
        <p:spPr/>
        <p:txBody>
          <a:bodyPr/>
          <a:lstStyle/>
          <a:p>
            <a:fld id="{B7DF139B-4810-444E-8508-95ECD4AD0D0E}" type="datetime1">
              <a:rPr lang="en-ZA" smtClean="0"/>
              <a:t>2016/12/05</a:t>
            </a:fld>
            <a:endParaRPr lang="en-GB" dirty="0"/>
          </a:p>
        </p:txBody>
      </p:sp>
      <p:sp>
        <p:nvSpPr>
          <p:cNvPr id="7" name="Fußzeilenplatzhalter 6"/>
          <p:cNvSpPr>
            <a:spLocks noGrp="1"/>
          </p:cNvSpPr>
          <p:nvPr>
            <p:ph type="ftr" sz="quarter" idx="12"/>
          </p:nvPr>
        </p:nvSpPr>
        <p:spPr/>
        <p:txBody>
          <a:bodyPr/>
          <a:lstStyle/>
          <a:p>
            <a:r>
              <a:rPr lang="en-GB" dirty="0"/>
              <a:t>TECHNOLOGY FOR FORMATIVE ASSESSMENT</a:t>
            </a:r>
          </a:p>
        </p:txBody>
      </p:sp>
    </p:spTree>
    <p:extLst>
      <p:ext uri="{BB962C8B-B14F-4D97-AF65-F5344CB8AC3E}">
        <p14:creationId xmlns:p14="http://schemas.microsoft.com/office/powerpoint/2010/main" val="947775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MEd">
  <a:themeElements>
    <a:clrScheme name="FaSMEd">
      <a:dk1>
        <a:srgbClr val="000000"/>
      </a:dk1>
      <a:lt1>
        <a:srgbClr val="FFFFFF"/>
      </a:lt1>
      <a:dk2>
        <a:srgbClr val="1F497D"/>
      </a:dk2>
      <a:lt2>
        <a:srgbClr val="D9D9D9"/>
      </a:lt2>
      <a:accent1>
        <a:srgbClr val="9BBB59"/>
      </a:accent1>
      <a:accent2>
        <a:srgbClr val="F79646"/>
      </a:accent2>
      <a:accent3>
        <a:srgbClr val="345A8A"/>
      </a:accent3>
      <a:accent4>
        <a:srgbClr val="3C9981"/>
      </a:accent4>
      <a:accent5>
        <a:srgbClr val="644B9C"/>
      </a:accent5>
      <a:accent6>
        <a:srgbClr val="BFBFBF"/>
      </a:accent6>
      <a:hlink>
        <a:srgbClr val="345A8A"/>
      </a:hlink>
      <a:folHlink>
        <a:srgbClr val="345A8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12093</TotalTime>
  <Words>1275</Words>
  <Application>Microsoft Office PowerPoint</Application>
  <PresentationFormat>On-screen Show (4:3)</PresentationFormat>
  <Paragraphs>158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FaSMEd</vt:lpstr>
      <vt:lpstr>TECHNOLOGY FOR FORMATIVE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Aimssec Intern</cp:lastModifiedBy>
  <cp:revision>124</cp:revision>
  <cp:lastPrinted>2016-10-19T11:15:58Z</cp:lastPrinted>
  <dcterms:created xsi:type="dcterms:W3CDTF">2016-05-12T08:34:04Z</dcterms:created>
  <dcterms:modified xsi:type="dcterms:W3CDTF">2016-12-05T08:51:34Z</dcterms:modified>
</cp:coreProperties>
</file>