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91" r:id="rId5"/>
    <p:sldMasterId id="2147483673" r:id="rId6"/>
    <p:sldMasterId id="2147483665" r:id="rId7"/>
    <p:sldMasterId id="2147483699" r:id="rId8"/>
  </p:sldMasterIdLst>
  <p:notesMasterIdLst>
    <p:notesMasterId r:id="rId19"/>
  </p:notesMasterIdLst>
  <p:sldIdLst>
    <p:sldId id="258" r:id="rId9"/>
    <p:sldId id="302" r:id="rId10"/>
    <p:sldId id="299" r:id="rId11"/>
    <p:sldId id="304" r:id="rId12"/>
    <p:sldId id="270" r:id="rId13"/>
    <p:sldId id="300" r:id="rId14"/>
    <p:sldId id="301" r:id="rId15"/>
    <p:sldId id="296" r:id="rId16"/>
    <p:sldId id="264" r:id="rId17"/>
    <p:sldId id="290" r:id="rId18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3D517E-519F-4B66-174E-7AEC4D3091DD}" name="Kylie Byers" initials="KB" userId="S::nka109@newcastle.ac.uk::dce5fd04-e6af-4153-a9ea-3c1e03b88f09" providerId="AD"/>
  <p188:author id="{ACC08A96-A9C1-AF7B-EFFC-5D9544E50EF9}" name="Katie Parker" initials="KP" userId="S::nkp86@newcastle.ac.uk::76daa4cf-24b4-4f67-a20a-e40a2df13829" providerId="AD"/>
  <p188:author id="{DCFE09DF-61F6-95DE-4D06-E4E0DEE0B7D7}" name="Gabrielle Foggon" initials="GF" userId="S::ngf61@newcastle.ac.uk::b2ab0b5e-6a73-4fe5-963c-81cec0d99ef8" providerId="AD"/>
  <p188:author id="{7D77B1F5-BEFB-886C-10DF-6FA303514F45}" name="Chris Roberts" initials="CR" userId="S::ncr183@newcastle.ac.uk::7449d3e1-45e7-49b2-90da-088b4045f4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435"/>
    <a:srgbClr val="92ACCA"/>
    <a:srgbClr val="003A65"/>
    <a:srgbClr val="29B7EA"/>
    <a:srgbClr val="007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66" autoAdjust="0"/>
  </p:normalViewPr>
  <p:slideViewPr>
    <p:cSldViewPr snapToGrid="0">
      <p:cViewPr varScale="1">
        <p:scale>
          <a:sx n="30" d="100"/>
          <a:sy n="30" d="100"/>
        </p:scale>
        <p:origin x="8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B0E60-5F72-4CB0-A543-F00E8DBAB86A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F4162-B7E6-4CF9-A815-BCD4E7D76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2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82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6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18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1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1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4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06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2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w to use this template">
            <a:extLst>
              <a:ext uri="{FF2B5EF4-FFF2-40B4-BE49-F238E27FC236}">
                <a16:creationId xmlns:a16="http://schemas.microsoft.com/office/drawing/2014/main" id="{27B1B147-E3C7-9F4F-C087-581B9F8C3154}"/>
              </a:ext>
            </a:extLst>
          </p:cNvPr>
          <p:cNvSpPr txBox="1"/>
          <p:nvPr userDrawn="1"/>
        </p:nvSpPr>
        <p:spPr>
          <a:xfrm>
            <a:off x="1062975" y="2812086"/>
            <a:ext cx="9348200" cy="1801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4800" b="1" spc="4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rPr lang="en-GB"/>
              <a:t>Newcastle University Business</a:t>
            </a:r>
          </a:p>
          <a:p>
            <a:r>
              <a:rPr lang="en-GB"/>
              <a:t>School PowerPoint Template</a:t>
            </a:r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B143F60E-A13D-5AFC-0A82-13E050902F87}"/>
              </a:ext>
            </a:extLst>
          </p:cNvPr>
          <p:cNvSpPr/>
          <p:nvPr userDrawn="1"/>
        </p:nvSpPr>
        <p:spPr>
          <a:xfrm>
            <a:off x="725155" y="4634639"/>
            <a:ext cx="9070516" cy="90000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• How to add a slide: click the down arrow under the ‘New slide’ function’…">
            <a:extLst>
              <a:ext uri="{FF2B5EF4-FFF2-40B4-BE49-F238E27FC236}">
                <a16:creationId xmlns:a16="http://schemas.microsoft.com/office/drawing/2014/main" id="{2591F1B8-1131-1E1B-0690-FCA096E93BAE}"/>
              </a:ext>
            </a:extLst>
          </p:cNvPr>
          <p:cNvSpPr txBox="1"/>
          <p:nvPr userDrawn="1"/>
        </p:nvSpPr>
        <p:spPr>
          <a:xfrm>
            <a:off x="1062975" y="5474225"/>
            <a:ext cx="520824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lang="en-GB" sz="3600" b="1"/>
              <a:t>Created May 2024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0545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on benches outside&#10;&#10;Description automatically generated">
            <a:extLst>
              <a:ext uri="{FF2B5EF4-FFF2-40B4-BE49-F238E27FC236}">
                <a16:creationId xmlns:a16="http://schemas.microsoft.com/office/drawing/2014/main" id="{373DD106-6E1E-BD48-CBDD-E71AC641FF7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51297" y="2248743"/>
            <a:ext cx="23666400" cy="114624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31FCB2A1-10E5-45D4-6B16-EB9EF33AEC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806016"/>
            <a:ext cx="8553865" cy="3411903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7FCAC-127F-777E-D7C1-FFA2BA810E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334800" y="4053600"/>
            <a:ext cx="7884000" cy="914400"/>
          </a:xfrm>
          <a:prstGeom prst="rect">
            <a:avLst/>
          </a:prstGeom>
        </p:spPr>
        <p:txBody>
          <a:bodyPr lIns="50400" tIns="50400" rIns="50400" bIns="50400" anchor="ctr" anchorCtr="0"/>
          <a:lstStyle>
            <a:lvl1pPr marL="0" indent="0">
              <a:buNone/>
              <a:defRPr sz="48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Section header title here</a:t>
            </a:r>
          </a:p>
        </p:txBody>
      </p:sp>
    </p:spTree>
    <p:extLst>
      <p:ext uri="{BB962C8B-B14F-4D97-AF65-F5344CB8AC3E}">
        <p14:creationId xmlns:p14="http://schemas.microsoft.com/office/powerpoint/2010/main" val="2246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lternativ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aerial view of a city&#10;&#10;Description automatically generated">
            <a:extLst>
              <a:ext uri="{FF2B5EF4-FFF2-40B4-BE49-F238E27FC236}">
                <a16:creationId xmlns:a16="http://schemas.microsoft.com/office/drawing/2014/main" id="{FCE9BCDB-BFDD-E91E-862C-264A0561775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00" y="2246400"/>
            <a:ext cx="23666400" cy="114624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78C62DE7-A58D-65A7-69DB-6B0E34B67C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806016"/>
            <a:ext cx="8553865" cy="3411903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F0213-7594-E77B-67CE-84D3D27EAE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334800" y="4053600"/>
            <a:ext cx="7884000" cy="914400"/>
          </a:xfrm>
          <a:prstGeom prst="rect">
            <a:avLst/>
          </a:prstGeom>
        </p:spPr>
        <p:txBody>
          <a:bodyPr lIns="50400" tIns="50400" rIns="50400" bIns="50400" anchor="ctr" anchorCtr="0"/>
          <a:lstStyle>
            <a:lvl1pPr marL="0" indent="0">
              <a:buNone/>
              <a:defRPr sz="48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Section header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941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hort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on benches outside&#10;&#10;Description automatically generated">
            <a:extLst>
              <a:ext uri="{FF2B5EF4-FFF2-40B4-BE49-F238E27FC236}">
                <a16:creationId xmlns:a16="http://schemas.microsoft.com/office/drawing/2014/main" id="{373DD106-6E1E-BD48-CBDD-E71AC641FF7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51297" y="2248743"/>
            <a:ext cx="23666400" cy="114624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11EAD3B5-4574-604B-03A2-D6BFD6B178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32708" y="0"/>
            <a:ext cx="6400801" cy="4545874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D6D4A-5A57-C5C7-6248-0B031EF992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8400" y="1368000"/>
            <a:ext cx="6094800" cy="1800000"/>
          </a:xfrm>
          <a:prstGeom prst="rect">
            <a:avLst/>
          </a:prstGeom>
        </p:spPr>
        <p:txBody>
          <a:bodyPr lIns="50400" tIns="50400" rIns="50400" bIns="50400" anchor="ctr" anchorCtr="0"/>
          <a:lstStyle>
            <a:lvl1pPr marL="0" indent="0">
              <a:buNone/>
              <a:defRPr sz="48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Section header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22863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hort Title Al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aerial view of a city&#10;&#10;Description automatically generated">
            <a:extLst>
              <a:ext uri="{FF2B5EF4-FFF2-40B4-BE49-F238E27FC236}">
                <a16:creationId xmlns:a16="http://schemas.microsoft.com/office/drawing/2014/main" id="{FCE9BCDB-BFDD-E91E-862C-264A0561775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00" y="2246400"/>
            <a:ext cx="23666400" cy="114624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5464C679-E3CF-40CA-72F4-03B3505490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32708" y="0"/>
            <a:ext cx="6400801" cy="4545874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236A8-633B-C529-B883-A0BFFB2316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688400" y="1368000"/>
            <a:ext cx="6094800" cy="1800000"/>
          </a:xfrm>
          <a:prstGeom prst="rect">
            <a:avLst/>
          </a:prstGeom>
        </p:spPr>
        <p:txBody>
          <a:bodyPr lIns="50400" tIns="50400" rIns="50400" bIns="50400" anchor="ctr" anchorCtr="0"/>
          <a:lstStyle>
            <a:lvl1pPr marL="0" indent="0">
              <a:buNone/>
              <a:defRPr sz="48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Section header title here</a:t>
            </a:r>
          </a:p>
        </p:txBody>
      </p:sp>
    </p:spTree>
    <p:extLst>
      <p:ext uri="{BB962C8B-B14F-4D97-AF65-F5344CB8AC3E}">
        <p14:creationId xmlns:p14="http://schemas.microsoft.com/office/powerpoint/2010/main" val="109411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2D9B3AFA-2050-DC4C-8238-0A728AB911E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0388" y="3554929"/>
            <a:ext cx="9591255" cy="80217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637BB-2CB9-DACB-914C-26B1DE2C31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D1548E-6500-1FE0-2B5F-2BF3B3A2F3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30263" y="3556800"/>
            <a:ext cx="11361737" cy="802163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879811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lking to another person&#10;&#10;Description automatically generated">
            <a:extLst>
              <a:ext uri="{FF2B5EF4-FFF2-40B4-BE49-F238E27FC236}">
                <a16:creationId xmlns:a16="http://schemas.microsoft.com/office/drawing/2014/main" id="{65BABBF7-5D51-9E98-1EA1-95A804944D1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374" y="3554929"/>
            <a:ext cx="9581803" cy="801748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790BB-66C2-71B3-CD0F-D80C7B9BAA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F92B305-6ED9-894D-22EE-8D18DB7395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1027810" y="3571528"/>
            <a:ext cx="12506816" cy="802163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534292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3F870-7ECA-DE63-B16A-29A0D496F6D6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0388" y="3554929"/>
            <a:ext cx="9591255" cy="80217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B6CA1-87B0-F04D-2140-8B398A030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F80C52E-5CAD-00EE-F144-9F66E1506C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30263" y="3556800"/>
            <a:ext cx="11361737" cy="802163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811459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86AB8B8-C69D-9D68-5C71-51E74D2DD4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322" y="3554929"/>
            <a:ext cx="9581803" cy="801641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94DB2-E0B4-54E9-EF7E-876F480D3D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861E574-E915-538E-F41A-D036A677EF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1027810" y="3571528"/>
            <a:ext cx="12506816" cy="802163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085292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E6CCDC8-76E6-9A98-476E-47673D98F3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E031173-3FC1-2C75-08E8-E04A296C00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30262" y="2991600"/>
            <a:ext cx="22712400" cy="87588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One column, full width.</a:t>
            </a:r>
          </a:p>
        </p:txBody>
      </p:sp>
    </p:spTree>
    <p:extLst>
      <p:ext uri="{BB962C8B-B14F-4D97-AF65-F5344CB8AC3E}">
        <p14:creationId xmlns:p14="http://schemas.microsoft.com/office/powerpoint/2010/main" val="1086115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E36BA45-39F5-7BFE-3531-0C9A08B045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08365F3-727C-49D4-DB05-102D09981B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42400" y="2988000"/>
            <a:ext cx="109260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Two column layout.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1F8D490-EF36-C2B7-F10D-2445A5B2A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12615600" y="2988000"/>
            <a:ext cx="109260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Two column layout.</a:t>
            </a:r>
          </a:p>
        </p:txBody>
      </p:sp>
    </p:spTree>
    <p:extLst>
      <p:ext uri="{BB962C8B-B14F-4D97-AF65-F5344CB8AC3E}">
        <p14:creationId xmlns:p14="http://schemas.microsoft.com/office/powerpoint/2010/main" val="195202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w to use this template">
            <a:extLst>
              <a:ext uri="{FF2B5EF4-FFF2-40B4-BE49-F238E27FC236}">
                <a16:creationId xmlns:a16="http://schemas.microsoft.com/office/drawing/2014/main" id="{3219BC10-BB3C-39D4-0A02-5D13C10DFCED}"/>
              </a:ext>
            </a:extLst>
          </p:cNvPr>
          <p:cNvSpPr txBox="1"/>
          <p:nvPr userDrawn="1"/>
        </p:nvSpPr>
        <p:spPr>
          <a:xfrm>
            <a:off x="1291943" y="2829291"/>
            <a:ext cx="7899598" cy="914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4800" b="1" spc="4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t>How to use this template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44E47851-FAB2-E9FA-5972-74838324DF39}"/>
              </a:ext>
            </a:extLst>
          </p:cNvPr>
          <p:cNvSpPr/>
          <p:nvPr userDrawn="1"/>
        </p:nvSpPr>
        <p:spPr>
          <a:xfrm>
            <a:off x="725155" y="3857761"/>
            <a:ext cx="8086570" cy="90000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• How to add a slide: click the down arrow under the ‘New slide’ function’…">
            <a:extLst>
              <a:ext uri="{FF2B5EF4-FFF2-40B4-BE49-F238E27FC236}">
                <a16:creationId xmlns:a16="http://schemas.microsoft.com/office/drawing/2014/main" id="{7F80F8C1-8938-FC38-26AA-FE4FDC6728EE}"/>
              </a:ext>
            </a:extLst>
          </p:cNvPr>
          <p:cNvSpPr txBox="1"/>
          <p:nvPr userDrawn="1"/>
        </p:nvSpPr>
        <p:spPr>
          <a:xfrm>
            <a:off x="1291943" y="4522869"/>
            <a:ext cx="18501303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	</a:t>
            </a:r>
            <a:r>
              <a:rPr b="1">
                <a:solidFill>
                  <a:srgbClr val="FDC82F"/>
                </a:solidFill>
              </a:rPr>
              <a:t>How to add a slide: </a:t>
            </a:r>
            <a:r>
              <a:t>click the down arrow under the </a:t>
            </a:r>
            <a:r>
              <a:rPr b="1"/>
              <a:t>‘New slide’ </a:t>
            </a:r>
            <a:r>
              <a:t>function 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</a:t>
            </a:r>
            <a:r>
              <a:rPr b="1">
                <a:solidFill>
                  <a:srgbClr val="FDC82F"/>
                </a:solidFill>
              </a:rPr>
              <a:t>Choose a layout from the different options:</a:t>
            </a:r>
            <a:r>
              <a:t> there are options for title slides, </a:t>
            </a:r>
            <a:br>
              <a:rPr/>
            </a:br>
            <a:r>
              <a:t>content slides and section header slides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endParaRPr/>
          </a:p>
          <a:p>
            <a:pPr marL="596900" indent="-596900" defTabSz="457200">
              <a:spcBef>
                <a:spcPts val="0"/>
              </a:spcBef>
              <a:defRPr sz="2800" b="1" spc="29">
                <a:solidFill>
                  <a:srgbClr val="FDC82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t>Things to note</a:t>
            </a:r>
            <a:endParaRPr b="0"/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If you want to select a different </a:t>
            </a:r>
            <a:r>
              <a:rPr lang="en-GB"/>
              <a:t>layout</a:t>
            </a:r>
            <a:r>
              <a:t>, select the </a:t>
            </a:r>
            <a:r>
              <a:rPr b="1"/>
              <a:t>‘Layout’</a:t>
            </a:r>
            <a:r>
              <a:t> function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If you want to re</a:t>
            </a:r>
            <a:r>
              <a:rPr lang="en-GB"/>
              <a:t>s</a:t>
            </a:r>
            <a:r>
              <a:t>et the layout at any point, select </a:t>
            </a:r>
            <a:r>
              <a:rPr b="1"/>
              <a:t>‘Reset’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For any further guidance, please email the NUBS </a:t>
            </a:r>
            <a:r>
              <a:rPr lang="en-GB"/>
              <a:t>Marketing</a:t>
            </a:r>
            <a:r>
              <a:t> </a:t>
            </a:r>
            <a:r>
              <a:rPr lang="en-GB"/>
              <a:t>Team</a:t>
            </a:r>
            <a:r>
              <a:t> via: </a:t>
            </a:r>
            <a:br>
              <a:rPr/>
            </a:br>
            <a:r>
              <a:rPr b="1"/>
              <a:t>nubsmarketing@newcastle.ac.uk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endParaRPr b="1"/>
          </a:p>
          <a:p>
            <a:pPr marL="596900" indent="-596900" defTabSz="457200">
              <a:spcBef>
                <a:spcPts val="0"/>
              </a:spcBef>
              <a:defRPr sz="2800" b="1" spc="29">
                <a:solidFill>
                  <a:srgbClr val="FDC82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t>Key to slides</a:t>
            </a:r>
            <a:endParaRPr b="0"/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</a:t>
            </a:r>
            <a:r>
              <a:rPr b="1"/>
              <a:t>Title slides:</a:t>
            </a:r>
            <a:r>
              <a:t> used at beginning and end of presentations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</a:t>
            </a:r>
            <a:r>
              <a:rPr b="1"/>
              <a:t>Content slides:</a:t>
            </a:r>
            <a:r>
              <a:t> used for the main body of the presentation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</a:t>
            </a:r>
            <a:r>
              <a:rPr b="1"/>
              <a:t>Section header slides:</a:t>
            </a:r>
            <a:r>
              <a:t> used to introduce new sections </a:t>
            </a:r>
            <a:br>
              <a:rPr/>
            </a:br>
            <a:r>
              <a:t>within the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FE28B-7111-227F-3667-7646B8EA1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1233" y="4511793"/>
            <a:ext cx="802766" cy="128101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CCFB3-694F-B37B-157F-D406B9F1E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9522" y="6096000"/>
            <a:ext cx="1229060" cy="129208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DD73D9-28CE-2BB7-C934-EE5DC8DC4A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1528" y="4521960"/>
            <a:ext cx="5197488" cy="71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49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A2C789C-1B12-6F34-4314-2F0E937122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26361FC-F7B9-D341-B9AA-7552CF3B86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31600" y="2988000"/>
            <a:ext cx="7027200" cy="87696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  <a:lvl2pPr marL="914400" indent="0">
              <a:buNone/>
              <a:defRPr lang="en-GB" sz="3000" kern="1200" dirty="0" smtClean="0">
                <a:solidFill>
                  <a:srgbClr val="002060"/>
                </a:solidFill>
                <a:latin typeface="Derailed" panose="020B0503030101060003" pitchFamily="34" charset="0"/>
                <a:ea typeface="+mn-ea"/>
                <a:cs typeface="+mn-cs"/>
              </a:defRPr>
            </a:lvl2pPr>
            <a:lvl3pPr marL="1828800" indent="0">
              <a:buNone/>
              <a:defRPr/>
            </a:lvl3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Three column layout.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04A618B-56AD-0FA8-57F2-FF35227443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8612269" y="2988000"/>
            <a:ext cx="7027200" cy="87696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Three column layout.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3C2BCE-6E84-D83C-B86D-D862AB4194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392939" y="2988000"/>
            <a:ext cx="7027200" cy="87696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Three column layout.</a:t>
            </a:r>
          </a:p>
        </p:txBody>
      </p:sp>
    </p:spTree>
    <p:extLst>
      <p:ext uri="{BB962C8B-B14F-4D97-AF65-F5344CB8AC3E}">
        <p14:creationId xmlns:p14="http://schemas.microsoft.com/office/powerpoint/2010/main" val="2837554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tandar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E6CCDC8-76E6-9A98-476E-47673D98F3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E031173-3FC1-2C75-08E8-E04A296C00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30262" y="2991600"/>
            <a:ext cx="22712400" cy="87588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One column, full width.</a:t>
            </a:r>
          </a:p>
        </p:txBody>
      </p:sp>
    </p:spTree>
    <p:extLst>
      <p:ext uri="{BB962C8B-B14F-4D97-AF65-F5344CB8AC3E}">
        <p14:creationId xmlns:p14="http://schemas.microsoft.com/office/powerpoint/2010/main" val="3473975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E36BA45-39F5-7BFE-3531-0C9A08B045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08365F3-727C-49D4-DB05-102D09981B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42400" y="2988000"/>
            <a:ext cx="109260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Two column layout.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1F8D490-EF36-C2B7-F10D-2445A5B2A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12615600" y="2988000"/>
            <a:ext cx="109260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Two column layout.</a:t>
            </a:r>
          </a:p>
        </p:txBody>
      </p:sp>
    </p:spTree>
    <p:extLst>
      <p:ext uri="{BB962C8B-B14F-4D97-AF65-F5344CB8AC3E}">
        <p14:creationId xmlns:p14="http://schemas.microsoft.com/office/powerpoint/2010/main" val="578833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A2C789C-1B12-6F34-4314-2F0E937122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748FC11-D1CD-A8BB-FDB0-6F45305B81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842400" y="2988000"/>
            <a:ext cx="70272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Three column layout.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E42AA02-B5D9-6D3B-0CE9-6BBDFA3E8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8660130" y="2988000"/>
            <a:ext cx="70272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Three column layout.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FCB2C47-510E-FA33-7A12-3C6A2A2773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16477861" y="2988000"/>
            <a:ext cx="70272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Three column layout.</a:t>
            </a:r>
          </a:p>
        </p:txBody>
      </p:sp>
    </p:spTree>
    <p:extLst>
      <p:ext uri="{BB962C8B-B14F-4D97-AF65-F5344CB8AC3E}">
        <p14:creationId xmlns:p14="http://schemas.microsoft.com/office/powerpoint/2010/main" val="4173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iversity partner logos white.png" descr="University partner logos white.png">
            <a:extLst>
              <a:ext uri="{FF2B5EF4-FFF2-40B4-BE49-F238E27FC236}">
                <a16:creationId xmlns:a16="http://schemas.microsoft.com/office/drawing/2014/main" id="{13734B92-6373-CD75-263C-3EF046ED0A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87" y="12136374"/>
            <a:ext cx="8553865" cy="132893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reating together">
            <a:extLst>
              <a:ext uri="{FF2B5EF4-FFF2-40B4-BE49-F238E27FC236}">
                <a16:creationId xmlns:a16="http://schemas.microsoft.com/office/drawing/2014/main" id="{660E1B66-645E-9F0E-9609-86FBDB51A5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940043" y="12411217"/>
            <a:ext cx="4699941" cy="77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3400" b="1" spc="34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rPr sz="4000"/>
              <a:t>Creating together 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CA7BFAFC-5E03-C38C-B969-A0982146FE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011676" y="13215964"/>
            <a:ext cx="5400000" cy="90000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BA907D-3F76-D99D-AEDC-D11A3349C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3747600" y="5902859"/>
            <a:ext cx="16887600" cy="794282"/>
          </a:xfrm>
          <a:prstGeom prst="rect">
            <a:avLst/>
          </a:prstGeom>
        </p:spPr>
        <p:txBody>
          <a:bodyPr lIns="50400" tIns="50400" rIns="50400" bIns="50400" anchor="ctr" anchorCtr="0">
            <a:sp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0A9850-7EAA-6006-7278-84C5D12579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3748088" y="7923600"/>
            <a:ext cx="16887825" cy="368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5311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U Slide Image-1.png" descr="NU Slide Image-1.png">
            <a:extLst>
              <a:ext uri="{FF2B5EF4-FFF2-40B4-BE49-F238E27FC236}">
                <a16:creationId xmlns:a16="http://schemas.microsoft.com/office/drawing/2014/main" id="{9567DEA6-2405-A7CD-EB4D-98AC2A01498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1315085" y="2284746"/>
            <a:ext cx="13096800" cy="114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University partner logos white.png" descr="University partner logos white.png">
            <a:extLst>
              <a:ext uri="{FF2B5EF4-FFF2-40B4-BE49-F238E27FC236}">
                <a16:creationId xmlns:a16="http://schemas.microsoft.com/office/drawing/2014/main" id="{13734B92-6373-CD75-263C-3EF046ED0A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87" y="12136374"/>
            <a:ext cx="8553865" cy="132893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AD8BBC9-CE41-23FD-4128-6FF238430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022400" y="2803259"/>
            <a:ext cx="9986400" cy="794282"/>
          </a:xfrm>
          <a:prstGeom prst="rect">
            <a:avLst/>
          </a:prstGeom>
        </p:spPr>
        <p:txBody>
          <a:bodyPr lIns="50400" tIns="50400" rIns="50400" bIns="50400" anchor="ctr" anchorCtr="0">
            <a:spAutoFit/>
          </a:bodyPr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C7B7E4-49E1-1610-C811-105846FD0A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54800" y="4114800"/>
            <a:ext cx="9946800" cy="73188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l">
              <a:buNone/>
              <a:defRPr sz="30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80486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ight Imag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iversity partner logos white.png" descr="University partner logos white.png">
            <a:extLst>
              <a:ext uri="{FF2B5EF4-FFF2-40B4-BE49-F238E27FC236}">
                <a16:creationId xmlns:a16="http://schemas.microsoft.com/office/drawing/2014/main" id="{13734B92-6373-CD75-263C-3EF046ED0A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87" y="12136374"/>
            <a:ext cx="8553865" cy="13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4C0B6535-054F-15E2-30BA-162E00C8E598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8586" y="2284330"/>
            <a:ext cx="13095111" cy="11431669"/>
          </a:xfrm>
          <a:prstGeom prst="rect">
            <a:avLst/>
          </a:prstGeom>
        </p:spPr>
      </p:pic>
      <p:sp>
        <p:nvSpPr>
          <p:cNvPr id="2" name="Creating together">
            <a:extLst>
              <a:ext uri="{FF2B5EF4-FFF2-40B4-BE49-F238E27FC236}">
                <a16:creationId xmlns:a16="http://schemas.microsoft.com/office/drawing/2014/main" id="{4D4378CF-2EC9-EFE6-7880-703AC45B30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921382" y="12411217"/>
            <a:ext cx="4699941" cy="77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3400" b="1" spc="34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rPr sz="4000">
                <a:solidFill>
                  <a:srgbClr val="002060"/>
                </a:solidFill>
              </a:rPr>
              <a:t>Creating together 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7DDE65BB-B1CE-BFC0-AA24-938BE6FF6F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993015" y="13215964"/>
            <a:ext cx="5400000" cy="90000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D5610-E944-668F-B638-2E3D7C3468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022400" y="2803259"/>
            <a:ext cx="9986400" cy="794282"/>
          </a:xfrm>
          <a:prstGeom prst="rect">
            <a:avLst/>
          </a:prstGeom>
        </p:spPr>
        <p:txBody>
          <a:bodyPr lIns="50400" tIns="50400" rIns="50400" bIns="50400" anchor="ctr" anchorCtr="0">
            <a:spAutoFit/>
          </a:bodyPr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1850B89-FFA7-8B74-4215-C8ACCEF13F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54800" y="4114800"/>
            <a:ext cx="9946800" cy="73188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l">
              <a:buNone/>
              <a:defRPr sz="30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43275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U Slide Image-3.jpg" descr="NU Slide Image-3.jpg">
            <a:extLst>
              <a:ext uri="{FF2B5EF4-FFF2-40B4-BE49-F238E27FC236}">
                <a16:creationId xmlns:a16="http://schemas.microsoft.com/office/drawing/2014/main" id="{C1F581C6-24FB-2289-0839-4323F57FD28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156" y="2283699"/>
            <a:ext cx="23666400" cy="1143404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5D27C709-0E4C-D79B-0A34-E42E8706A0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25156" y="2284331"/>
            <a:ext cx="10781014" cy="5231860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University partner logos white.png" descr="University partner logos white.png">
            <a:extLst>
              <a:ext uri="{FF2B5EF4-FFF2-40B4-BE49-F238E27FC236}">
                <a16:creationId xmlns:a16="http://schemas.microsoft.com/office/drawing/2014/main" id="{FDDDF0A5-F89F-B96C-80EA-8187CD4C24F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40" y="5972079"/>
            <a:ext cx="8553865" cy="132893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06AFC77-8244-4D55-076A-C0DC424056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022400" y="2803259"/>
            <a:ext cx="9986400" cy="794282"/>
          </a:xfrm>
          <a:prstGeom prst="rect">
            <a:avLst/>
          </a:prstGeom>
        </p:spPr>
        <p:txBody>
          <a:bodyPr lIns="50400" tIns="50400" rIns="50400" bIns="50400" anchor="ctr" anchorCtr="0">
            <a:spAutoFit/>
          </a:bodyPr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61125CC-5045-7B8C-C6AF-FC6608644D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54800" y="4114800"/>
            <a:ext cx="9946800" cy="18576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l">
              <a:buNone/>
              <a:defRPr sz="30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36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AF634-7DF3-3D24-4511-98ACF24562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7981200" y="6858000"/>
            <a:ext cx="9212400" cy="914400"/>
          </a:xfrm>
          <a:prstGeom prst="rect">
            <a:avLst/>
          </a:prstGeom>
        </p:spPr>
        <p:txBody>
          <a:bodyPr lIns="50400" tIns="50400" rIns="50400" bIns="50400" anchor="ctr" anchorCtr="1"/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  <a:lvl2pPr>
              <a:defRPr sz="4800" b="1">
                <a:latin typeface="Derailed" panose="020B0503030101060003" pitchFamily="34" charset="0"/>
              </a:defRPr>
            </a:lvl2pPr>
            <a:lvl3pPr>
              <a:defRPr sz="4800" b="1">
                <a:latin typeface="Derailed" panose="020B0503030101060003" pitchFamily="34" charset="0"/>
              </a:defRPr>
            </a:lvl3pPr>
            <a:lvl4pPr>
              <a:defRPr sz="4800" b="1">
                <a:latin typeface="Derailed" panose="020B0503030101060003" pitchFamily="34" charset="0"/>
              </a:defRPr>
            </a:lvl4pPr>
            <a:lvl5pPr>
              <a:defRPr sz="4800" b="1">
                <a:latin typeface="Derailed" panose="020B0503030101060003" pitchFamily="34" charset="0"/>
              </a:defRPr>
            </a:lvl5pPr>
          </a:lstStyle>
          <a:p>
            <a:pPr lvl="0"/>
            <a:r>
              <a:rPr lang="en-US"/>
              <a:t>Section header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4512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23A1F2-E4C8-7312-DAEA-2E25EDDB67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91839" y="5610167"/>
            <a:ext cx="21092159" cy="4680000"/>
          </a:xfrm>
          <a:prstGeom prst="rect">
            <a:avLst/>
          </a:prstGeom>
          <a:solidFill>
            <a:srgbClr val="003A6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Graphik Light"/>
              <a:ea typeface="Graphik Light"/>
              <a:cs typeface="Graphik Light"/>
              <a:sym typeface="Graphik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6157D-B36A-849C-F5FB-A9B12D7DAE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6159600" y="7520400"/>
            <a:ext cx="14932800" cy="914400"/>
          </a:xfrm>
          <a:prstGeom prst="rect">
            <a:avLst/>
          </a:prstGeom>
        </p:spPr>
        <p:txBody>
          <a:bodyPr lIns="50400" tIns="50400" rIns="50400" bIns="50400" anchor="ctr" anchorCtr="1"/>
          <a:lstStyle>
            <a:lvl1pPr marL="0" indent="0">
              <a:buNone/>
              <a:defRPr sz="48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Section header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3708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n Header Blue Band and 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47C226-E7F9-0B62-7DE5-18D54873E8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41384" y="5617366"/>
            <a:ext cx="21092400" cy="4680000"/>
          </a:xfrm>
          <a:prstGeom prst="rect">
            <a:avLst/>
          </a:prstGeom>
          <a:solidFill>
            <a:srgbClr val="003A6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Graphik Light"/>
              <a:ea typeface="Graphik Light"/>
              <a:cs typeface="Graphik Light"/>
              <a:sym typeface="Graphik 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E6C908-5C00-54A4-7DC2-E096CA9C76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20232" y="3606842"/>
            <a:ext cx="9422675" cy="2520000"/>
          </a:xfrm>
          <a:prstGeom prst="rect">
            <a:avLst/>
          </a:prstGeom>
          <a:solidFill>
            <a:srgbClr val="0073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Graphik Light"/>
              <a:ea typeface="Graphik Light"/>
              <a:cs typeface="Graphik Light"/>
              <a:sym typeface="Graphik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5A910-1E00-579F-E218-9DE400E753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219200" y="7520400"/>
            <a:ext cx="14648400" cy="914400"/>
          </a:xfrm>
          <a:prstGeom prst="rect">
            <a:avLst/>
          </a:prstGeom>
        </p:spPr>
        <p:txBody>
          <a:bodyPr lIns="50400" tIns="50400" rIns="50400" bIns="50400" anchor="ctr" anchorCtr="1"/>
          <a:lstStyle>
            <a:lvl1pPr marL="0" indent="0">
              <a:buNone/>
              <a:defRPr sz="48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Section header title goes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4CF483B-D783-3174-1169-ED11E7E4EF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990800" y="4478400"/>
            <a:ext cx="8881200" cy="781200"/>
          </a:xfrm>
          <a:prstGeom prst="rect">
            <a:avLst/>
          </a:prstGeom>
        </p:spPr>
        <p:txBody>
          <a:bodyPr lIns="50400" tIns="50400" rIns="50400" bIns="50400" anchor="ctr" anchorCtr="1"/>
          <a:lstStyle>
            <a:lvl1pPr marL="0" indent="0">
              <a:buNone/>
              <a:defRPr sz="40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344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C7D2EA5-1533-DC56-FA76-FB4F623592CB}"/>
              </a:ext>
            </a:extLst>
          </p:cNvPr>
          <p:cNvSpPr/>
          <p:nvPr userDrawn="1"/>
        </p:nvSpPr>
        <p:spPr>
          <a:xfrm>
            <a:off x="725155" y="2284331"/>
            <a:ext cx="23666400" cy="11431669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1C4EA604-9B7A-2644-FDAF-B8BADB666042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642" y="813957"/>
            <a:ext cx="5969001" cy="101852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reating together">
            <a:extLst>
              <a:ext uri="{FF2B5EF4-FFF2-40B4-BE49-F238E27FC236}">
                <a16:creationId xmlns:a16="http://schemas.microsoft.com/office/drawing/2014/main" id="{8BE26087-A605-F060-62D1-450705A0A76E}"/>
              </a:ext>
            </a:extLst>
          </p:cNvPr>
          <p:cNvSpPr txBox="1"/>
          <p:nvPr userDrawn="1"/>
        </p:nvSpPr>
        <p:spPr>
          <a:xfrm>
            <a:off x="18921382" y="12411217"/>
            <a:ext cx="4699941" cy="77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3400" b="1" spc="34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rPr sz="4000"/>
              <a:t>Creating together </a:t>
            </a:r>
          </a:p>
        </p:txBody>
      </p:sp>
    </p:spTree>
    <p:extLst>
      <p:ext uri="{BB962C8B-B14F-4D97-AF65-F5344CB8AC3E}">
        <p14:creationId xmlns:p14="http://schemas.microsoft.com/office/powerpoint/2010/main" val="61780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C7D2EA5-1533-DC56-FA76-FB4F623592CB}"/>
              </a:ext>
            </a:extLst>
          </p:cNvPr>
          <p:cNvSpPr/>
          <p:nvPr userDrawn="1"/>
        </p:nvSpPr>
        <p:spPr>
          <a:xfrm>
            <a:off x="725155" y="2284331"/>
            <a:ext cx="23666400" cy="11431669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1C4EA604-9B7A-2644-FDAF-B8BADB666042}"/>
              </a:ext>
            </a:extLst>
          </p:cNvPr>
          <p:cNvPicPr/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642" y="813957"/>
            <a:ext cx="5969001" cy="10185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474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2" r:id="rId2"/>
    <p:sldLayoutId id="2147483693" r:id="rId3"/>
    <p:sldLayoutId id="2147483694" r:id="rId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1C4EA604-9B7A-2644-FDAF-B8BADB666042}"/>
              </a:ext>
            </a:extLst>
          </p:cNvPr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642" y="813957"/>
            <a:ext cx="5969001" cy="10185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8CF4AC8F-600E-EA4B-1B63-E645FFAC23C7}"/>
              </a:ext>
            </a:extLst>
          </p:cNvPr>
          <p:cNvSpPr/>
          <p:nvPr userDrawn="1"/>
        </p:nvSpPr>
        <p:spPr>
          <a:xfrm>
            <a:off x="752400" y="2246400"/>
            <a:ext cx="23666400" cy="11462613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99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3" r:id="rId4"/>
    <p:sldLayoutId id="2147483684" r:id="rId5"/>
    <p:sldLayoutId id="2147483686" r:id="rId6"/>
    <p:sldLayoutId id="2147483687" r:id="rId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1C4EA604-9B7A-2644-FDAF-B8BADB666042}"/>
              </a:ext>
            </a:extLst>
          </p:cNvPr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642" y="813957"/>
            <a:ext cx="5969001" cy="101852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reating together">
            <a:extLst>
              <a:ext uri="{FF2B5EF4-FFF2-40B4-BE49-F238E27FC236}">
                <a16:creationId xmlns:a16="http://schemas.microsoft.com/office/drawing/2014/main" id="{631090A2-BCE1-AE07-5862-5FCC724E41F7}"/>
              </a:ext>
            </a:extLst>
          </p:cNvPr>
          <p:cNvSpPr txBox="1"/>
          <p:nvPr userDrawn="1"/>
        </p:nvSpPr>
        <p:spPr>
          <a:xfrm>
            <a:off x="19054732" y="12411217"/>
            <a:ext cx="4699941" cy="77925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3400" b="1" spc="34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rPr sz="4000">
                <a:solidFill>
                  <a:srgbClr val="FF0000"/>
                </a:solidFill>
              </a:rPr>
              <a:t>Creating together 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AE522D88-E711-0614-1A88-963B36E00CAE}"/>
              </a:ext>
            </a:extLst>
          </p:cNvPr>
          <p:cNvSpPr/>
          <p:nvPr userDrawn="1"/>
        </p:nvSpPr>
        <p:spPr>
          <a:xfrm>
            <a:off x="0" y="12116597"/>
            <a:ext cx="23541644" cy="88900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CC42E-B915-CF33-79AE-DFF75618E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45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68" r:id="rId4"/>
    <p:sldLayoutId id="2147483670" r:id="rId5"/>
    <p:sldLayoutId id="2147483671" r:id="rId6"/>
    <p:sldLayoutId id="2147483672" r:id="rId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3400" kern="1200">
          <a:solidFill>
            <a:srgbClr val="051435"/>
          </a:solidFill>
          <a:latin typeface="Derailed" panose="020B0503030101060003" pitchFamily="34" charset="0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rgbClr val="051435"/>
          </a:solidFill>
          <a:latin typeface="Derailed" panose="020B0503030101060003" pitchFamily="34" charset="0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51435"/>
          </a:solidFill>
          <a:latin typeface="Derailed" panose="020B0503030101060003" pitchFamily="34" charset="0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51435"/>
          </a:solidFill>
          <a:latin typeface="Derailed" panose="020B0503030101060003" pitchFamily="34" charset="0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51435"/>
          </a:solidFill>
          <a:latin typeface="Derailed" panose="020B0503030101060003" pitchFamily="34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E6EB176-AA53-96EF-BE35-6DC4CE99F011}"/>
              </a:ext>
            </a:extLst>
          </p:cNvPr>
          <p:cNvSpPr/>
          <p:nvPr userDrawn="1"/>
        </p:nvSpPr>
        <p:spPr>
          <a:xfrm>
            <a:off x="752400" y="2246400"/>
            <a:ext cx="23666400" cy="11462613"/>
          </a:xfrm>
          <a:prstGeom prst="rect">
            <a:avLst/>
          </a:prstGeom>
          <a:solidFill>
            <a:srgbClr val="003A6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1C4EA604-9B7A-2644-FDAF-B8BADB666042}"/>
              </a:ext>
            </a:extLst>
          </p:cNvPr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642" y="813957"/>
            <a:ext cx="5969001" cy="101852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reating together">
            <a:extLst>
              <a:ext uri="{FF2B5EF4-FFF2-40B4-BE49-F238E27FC236}">
                <a16:creationId xmlns:a16="http://schemas.microsoft.com/office/drawing/2014/main" id="{631090A2-BCE1-AE07-5862-5FCC724E41F7}"/>
              </a:ext>
            </a:extLst>
          </p:cNvPr>
          <p:cNvSpPr txBox="1"/>
          <p:nvPr userDrawn="1"/>
        </p:nvSpPr>
        <p:spPr>
          <a:xfrm>
            <a:off x="19054732" y="12411217"/>
            <a:ext cx="4699941" cy="77925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3400" b="1" spc="34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rPr sz="4000">
                <a:solidFill>
                  <a:schemeClr val="bg1"/>
                </a:solidFill>
              </a:rPr>
              <a:t>Creating together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CC42E-B915-CF33-79AE-DFF75618E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D70DD34-B581-AD17-25B6-2679CDF54948}"/>
              </a:ext>
            </a:extLst>
          </p:cNvPr>
          <p:cNvSpPr/>
          <p:nvPr userDrawn="1"/>
        </p:nvSpPr>
        <p:spPr>
          <a:xfrm>
            <a:off x="752400" y="12159776"/>
            <a:ext cx="22789244" cy="90000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78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9" r:id="rId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3400" kern="1200">
          <a:solidFill>
            <a:schemeClr val="bg1"/>
          </a:solidFill>
          <a:latin typeface="Derailed" panose="020B0503030101060003" pitchFamily="34" charset="0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Derailed" panose="020B0503030101060003" pitchFamily="34" charset="0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Derailed" panose="020B0503030101060003" pitchFamily="34" charset="0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Derailed" panose="020B0503030101060003" pitchFamily="34" charset="0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Derailed" panose="020B0503030101060003" pitchFamily="34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F90C5B-E6A8-02D7-6791-196B2E0B66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9287" y="4651880"/>
            <a:ext cx="23158938" cy="6792847"/>
          </a:xfrm>
        </p:spPr>
        <p:txBody>
          <a:bodyPr/>
          <a:lstStyle/>
          <a:p>
            <a:r>
              <a:rPr lang="en-GB" sz="7200" dirty="0">
                <a:latin typeface="Derailed SemiBold" panose="020B0703030101060003" pitchFamily="34" charset="0"/>
              </a:rPr>
              <a:t>Newcastle University Business School</a:t>
            </a:r>
          </a:p>
          <a:p>
            <a:r>
              <a:rPr lang="en-GB" sz="7200" dirty="0">
                <a:latin typeface="Derailed SemiBold" panose="020B0703030101060003" pitchFamily="34" charset="0"/>
              </a:rPr>
              <a:t>Research Marketing Discussion</a:t>
            </a:r>
          </a:p>
          <a:p>
            <a:r>
              <a:rPr lang="en-GB" sz="7200" dirty="0">
                <a:latin typeface="Derailed SemiBold" panose="020B0703030101060003" pitchFamily="34" charset="0"/>
              </a:rPr>
              <a:t>December 2025</a:t>
            </a:r>
          </a:p>
          <a:p>
            <a:endParaRPr lang="en-GB" dirty="0">
              <a:latin typeface="Derailed SemiBold" panose="020B0703030101060003" pitchFamily="34" charset="0"/>
            </a:endParaRPr>
          </a:p>
          <a:p>
            <a:endParaRPr lang="en-GB" dirty="0">
              <a:latin typeface="Derailed SemiBold" panose="020B0703030101060003" pitchFamily="34" charset="0"/>
            </a:endParaRPr>
          </a:p>
          <a:p>
            <a:pPr algn="l"/>
            <a:endParaRPr lang="en-GB" sz="2800" dirty="0"/>
          </a:p>
          <a:p>
            <a:pPr algn="l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342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2B29CF-EED8-ADF5-0A42-F6123A828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15F33-5E26-A5A5-639A-5289B01DA3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78995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BE84A-67BA-B75D-3285-1C4A48857E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Content since the reporting period (August – now)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B1B88-3CCE-0604-92D4-3C24E4C4B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865" y="5435319"/>
            <a:ext cx="5670327" cy="3024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51CC79-A4C9-A9DC-417A-809585A68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72" y="4811012"/>
            <a:ext cx="3176961" cy="3648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3CC74B-A378-AB41-3C4C-59C149DDA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63" y="8459493"/>
            <a:ext cx="2713740" cy="3233392"/>
          </a:xfrm>
          <a:prstGeom prst="rect">
            <a:avLst/>
          </a:prstGeom>
        </p:spPr>
      </p:pic>
      <p:sp>
        <p:nvSpPr>
          <p:cNvPr id="11" name="TextBox 24">
            <a:extLst>
              <a:ext uri="{FF2B5EF4-FFF2-40B4-BE49-F238E27FC236}">
                <a16:creationId xmlns:a16="http://schemas.microsoft.com/office/drawing/2014/main" id="{648CBE65-56B9-7FAF-9AFD-79D59452D5C3}"/>
              </a:ext>
            </a:extLst>
          </p:cNvPr>
          <p:cNvSpPr txBox="1"/>
          <p:nvPr/>
        </p:nvSpPr>
        <p:spPr>
          <a:xfrm>
            <a:off x="797472" y="2760906"/>
            <a:ext cx="9496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0000"/>
                </a:solidFill>
                <a:latin typeface="Derailed" panose="020B0503030101060003" pitchFamily="34" charset="0"/>
              </a:rPr>
              <a:t>3 From blogs </a:t>
            </a: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(1 currently in production) – all included in centrals paid campaign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832217-5E88-525C-7696-812A86006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6931" y="3468390"/>
            <a:ext cx="3959470" cy="3385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5C858C-DA23-FA65-5650-82ED59657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3605" y="3518321"/>
            <a:ext cx="3504788" cy="3385797"/>
          </a:xfrm>
          <a:prstGeom prst="rect">
            <a:avLst/>
          </a:prstGeom>
        </p:spPr>
      </p:pic>
      <p:sp>
        <p:nvSpPr>
          <p:cNvPr id="16" name="TextBox 24">
            <a:extLst>
              <a:ext uri="{FF2B5EF4-FFF2-40B4-BE49-F238E27FC236}">
                <a16:creationId xmlns:a16="http://schemas.microsoft.com/office/drawing/2014/main" id="{2001CDF4-5680-81E0-C182-D7E7DEFA64B3}"/>
              </a:ext>
            </a:extLst>
          </p:cNvPr>
          <p:cNvSpPr txBox="1"/>
          <p:nvPr/>
        </p:nvSpPr>
        <p:spPr>
          <a:xfrm>
            <a:off x="12969644" y="2144951"/>
            <a:ext cx="949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0000"/>
                </a:solidFill>
                <a:latin typeface="Derailed" panose="020B0503030101060003" pitchFamily="34" charset="0"/>
              </a:rPr>
              <a:t>18 </a:t>
            </a: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news stories on NUBS website (and promoted across our channels)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936A78FA-EAD9-0C1C-A0E2-305AA8ED669C}"/>
              </a:ext>
            </a:extLst>
          </p:cNvPr>
          <p:cNvSpPr txBox="1"/>
          <p:nvPr/>
        </p:nvSpPr>
        <p:spPr>
          <a:xfrm>
            <a:off x="6717388" y="8604997"/>
            <a:ext cx="94969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0000"/>
                </a:solidFill>
                <a:latin typeface="Derailed" panose="020B0503030101060003" pitchFamily="34" charset="0"/>
              </a:rPr>
              <a:t>40 </a:t>
            </a: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social media posts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0000"/>
                </a:solidFill>
                <a:latin typeface="Derailed" panose="020B0503030101060003" pitchFamily="34" charset="0"/>
              </a:rPr>
              <a:t>45,038 </a:t>
            </a: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impressions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0000"/>
                </a:solidFill>
                <a:latin typeface="Derailed" panose="020B0503030101060003" pitchFamily="34" charset="0"/>
              </a:rPr>
              <a:t>3,117 </a:t>
            </a: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engagements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0000"/>
                </a:solidFill>
                <a:latin typeface="Derailed" panose="020B0503030101060003" pitchFamily="34" charset="0"/>
              </a:rPr>
              <a:t>6.9% </a:t>
            </a: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engagement rate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0000"/>
                </a:solidFill>
                <a:latin typeface="Derailed" panose="020B0503030101060003" pitchFamily="34" charset="0"/>
              </a:rPr>
              <a:t>1,731 </a:t>
            </a: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link clicks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B8E312-1C32-E67B-BE22-F2AF338762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98836" y="8459493"/>
            <a:ext cx="10754901" cy="29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7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B2858-1268-953D-9BD2-12C57E9B1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DFAB4-3DDB-CC82-B7A7-00EBA4AF1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Discussion: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8F5BB287-66B8-B1E9-68B4-5CC970C9409E}"/>
              </a:ext>
            </a:extLst>
          </p:cNvPr>
          <p:cNvSpPr txBox="1">
            <a:spLocks/>
          </p:cNvSpPr>
          <p:nvPr/>
        </p:nvSpPr>
        <p:spPr>
          <a:xfrm>
            <a:off x="830263" y="3107157"/>
            <a:ext cx="22029737" cy="8021637"/>
          </a:xfrm>
          <a:prstGeom prst="rect">
            <a:avLst/>
          </a:prstGeom>
        </p:spPr>
        <p:txBody>
          <a:bodyPr vert="horz" lIns="50400" tIns="50400" rIns="50400" bIns="50400" rtlCol="0">
            <a:norm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Process of collecting research (collating info once instead of leading by channel)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Thoughts on research evangelists? </a:t>
            </a:r>
          </a:p>
          <a:p>
            <a:pPr marL="1943100" lvl="1" indent="-571500">
              <a:buFont typeface="Courier New" panose="02070309020205020404" pitchFamily="49" charset="0"/>
              <a:buChar char="o"/>
            </a:pPr>
            <a:r>
              <a:rPr lang="en-GB" sz="3600" dirty="0"/>
              <a:t>Could SGHs send Research Manager, Gabrielle (research marketing lead) or Kylie thoughts on new initiative of evangelists / recommendations of who they could be?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Making messages more topical, relevant and quicker to get out (more informal / opinion based). </a:t>
            </a:r>
          </a:p>
          <a:p>
            <a:pPr marL="1943100" lvl="1" indent="-571500">
              <a:buFont typeface="Courier New" panose="02070309020205020404" pitchFamily="49" charset="0"/>
              <a:buChar char="o"/>
            </a:pPr>
            <a:r>
              <a:rPr lang="en-GB" sz="3600" dirty="0"/>
              <a:t>Could the new research impact leads do a piece each?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Publications we want to appear in (professional bodies, specialist non-academic publications etc)?</a:t>
            </a:r>
          </a:p>
        </p:txBody>
      </p:sp>
    </p:spTree>
    <p:extLst>
      <p:ext uri="{BB962C8B-B14F-4D97-AF65-F5344CB8AC3E}">
        <p14:creationId xmlns:p14="http://schemas.microsoft.com/office/powerpoint/2010/main" val="420224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E3F76-8080-DBCE-EE9C-C47F0EEA2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FE4BC1-6085-3E8F-A0DF-ADB31E354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NUBS website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1F019-25FC-42A4-AC18-D0255DF71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How the Research section is performing</a:t>
            </a:r>
            <a:endParaRPr lang="en-GB" dirty="0"/>
          </a:p>
          <a:p>
            <a:pPr lvl="0"/>
            <a:r>
              <a:rPr lang="en-GB" dirty="0"/>
              <a:t>The research section has attracted </a:t>
            </a:r>
            <a:r>
              <a:rPr lang="en-GB" b="1" dirty="0"/>
              <a:t>6,185 users</a:t>
            </a:r>
            <a:r>
              <a:rPr lang="en-GB" dirty="0"/>
              <a:t> and </a:t>
            </a:r>
            <a:r>
              <a:rPr lang="en-GB" b="1" dirty="0"/>
              <a:t>16,275 pageviews</a:t>
            </a:r>
            <a:r>
              <a:rPr lang="en-GB" dirty="0"/>
              <a:t> since launch in February.</a:t>
            </a:r>
          </a:p>
          <a:p>
            <a:pPr lvl="0"/>
            <a:r>
              <a:rPr lang="en-GB" dirty="0"/>
              <a:t>Research group pages collectively receive the highest traffic within the section.</a:t>
            </a:r>
          </a:p>
          <a:p>
            <a:pPr lvl="0"/>
            <a:r>
              <a:rPr lang="en-GB" dirty="0"/>
              <a:t>Research news and events continue to draw regular visits.</a:t>
            </a:r>
          </a:p>
          <a:p>
            <a:pPr lvl="0"/>
            <a:r>
              <a:rPr lang="en-GB" dirty="0"/>
              <a:t>Some individual news stories and event listings have gained more page views than subject group pages.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636B11-CBC6-FCFE-07EE-37D071D3F6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How will we keep the research section up to date?</a:t>
            </a:r>
          </a:p>
          <a:p>
            <a:r>
              <a:rPr lang="en-GB" dirty="0"/>
              <a:t>Specifically:</a:t>
            </a:r>
          </a:p>
          <a:p>
            <a:pPr lvl="0"/>
            <a:r>
              <a:rPr lang="en-GB" b="1" dirty="0"/>
              <a:t>Spotlights</a:t>
            </a:r>
            <a:r>
              <a:rPr lang="en-GB" dirty="0"/>
              <a:t> – when and how do we refresh them?</a:t>
            </a:r>
          </a:p>
          <a:p>
            <a:pPr lvl="0"/>
            <a:r>
              <a:rPr lang="en-GB" b="1" dirty="0"/>
              <a:t>Research news</a:t>
            </a:r>
            <a:r>
              <a:rPr lang="en-GB" dirty="0"/>
              <a:t> – how do we ensure a steady flow of research-led stories?</a:t>
            </a:r>
          </a:p>
          <a:p>
            <a:pPr lvl="0"/>
            <a:r>
              <a:rPr lang="en-GB" b="1" dirty="0"/>
              <a:t>Events</a:t>
            </a:r>
            <a:r>
              <a:rPr lang="en-GB" dirty="0"/>
              <a:t> – how do we maintain accurate, timely and comprehensive listings?</a:t>
            </a:r>
          </a:p>
          <a:p>
            <a:pPr lvl="0"/>
            <a:r>
              <a:rPr lang="en-GB" b="1" dirty="0"/>
              <a:t>Subject group updates</a:t>
            </a:r>
            <a:r>
              <a:rPr lang="en-GB" dirty="0"/>
              <a:t> – how often these should be reviewed, and by whom?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1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ACF850-FD5E-AA3D-9709-4385C58226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Upcoming themes: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we need your help!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BFE3E1-5868-2BF2-E9F1-CE3175906E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400" y="2988000"/>
            <a:ext cx="16828912" cy="872640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Themes</a:t>
            </a:r>
          </a:p>
          <a:p>
            <a:r>
              <a:rPr lang="en-GB" dirty="0"/>
              <a:t>January and February: Creative Industries</a:t>
            </a:r>
          </a:p>
          <a:p>
            <a:r>
              <a:rPr lang="en-GB" dirty="0"/>
              <a:t>March and April: Health and Wellbeing (tying in ethics and responsibility)</a:t>
            </a:r>
          </a:p>
          <a:p>
            <a:endParaRPr lang="en-GB" dirty="0"/>
          </a:p>
          <a:p>
            <a:r>
              <a:rPr lang="en-GB" b="1" dirty="0"/>
              <a:t>Topical content around awareness days </a:t>
            </a:r>
            <a:r>
              <a:rPr lang="en-GB" dirty="0"/>
              <a:t>(we are looking for academics to do comment pieces on the below)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International day of clean energy 26 January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World Wildlife Day 3 March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World Water Day 22 March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Global Day of Parents 1 June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G7 Summit 14 June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Small and medium sized enterprises day 27 June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9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9205B-8EDF-DB83-EC8A-FAA835715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Social tagging and handles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FBF42-02C0-210A-0340-78525EEFD843}"/>
              </a:ext>
            </a:extLst>
          </p:cNvPr>
          <p:cNvSpPr/>
          <p:nvPr/>
        </p:nvSpPr>
        <p:spPr>
          <a:xfrm>
            <a:off x="14046051" y="1918010"/>
            <a:ext cx="9507549" cy="9924585"/>
          </a:xfrm>
          <a:prstGeom prst="rect">
            <a:avLst/>
          </a:prstGeom>
          <a:solidFill>
            <a:srgbClr val="0073BC"/>
          </a:solidFill>
          <a:ln>
            <a:solidFill>
              <a:srgbClr val="0073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18CEEE1-948A-E9BA-6D05-C55A8176A631}"/>
              </a:ext>
            </a:extLst>
          </p:cNvPr>
          <p:cNvSpPr txBox="1"/>
          <p:nvPr/>
        </p:nvSpPr>
        <p:spPr>
          <a:xfrm>
            <a:off x="14385415" y="2195185"/>
            <a:ext cx="8828819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bg1"/>
                </a:solidFill>
                <a:latin typeface="Derailed SemiBold" panose="020B0703030101060003" pitchFamily="34" charset="0"/>
              </a:rPr>
              <a:t>NUBS LinkedIn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@Newcastle University Business School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NUBS X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 @NCLBusiness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HaSS LinkedIn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TBC, currently being set up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HaSS X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@HaSSFacultyNCL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HaSS BlueSky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@hassfacultyncl.bsky.social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NCL LinkedIn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@Newcastle University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NCL X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@uniofNewcastle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NCL BlueSky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@newcastleuni.bsky.social</a:t>
            </a:r>
          </a:p>
          <a:p>
            <a:endParaRPr lang="en-GB" sz="4000" dirty="0">
              <a:solidFill>
                <a:schemeClr val="bg1"/>
              </a:solidFill>
              <a:latin typeface="Derailed" panose="020B0503030101060003" pitchFamily="34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#NCLBusiness #WeAreNCL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4443972-0977-4607-90FC-7C97F6B68F2A}"/>
              </a:ext>
            </a:extLst>
          </p:cNvPr>
          <p:cNvSpPr>
            <a:spLocks noGrp="1"/>
          </p:cNvSpPr>
          <p:nvPr/>
        </p:nvSpPr>
        <p:spPr>
          <a:xfrm>
            <a:off x="522994" y="2733791"/>
            <a:ext cx="12832325" cy="3399379"/>
          </a:xfrm>
          <a:prstGeom prst="rect">
            <a:avLst/>
          </a:prstGeom>
        </p:spPr>
        <p:txBody>
          <a:bodyPr vert="horz" lIns="50400" tIns="50400" rIns="50400" bIns="50400" rtlCol="0">
            <a:no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Tag the School and University accounts, use hashtags.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SGHs and R&amp;ILs to encourage within their own groups.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2910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3A0A8-C7F4-80CA-BD9E-0EA8FFBB0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2AF781-87EB-1C1F-2FE2-A23DABE9E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399" y="922992"/>
            <a:ext cx="12238829" cy="1810800"/>
          </a:xfrm>
        </p:spPr>
        <p:txBody>
          <a:bodyPr/>
          <a:lstStyle/>
          <a:p>
            <a:r>
              <a:rPr lang="en-GB" dirty="0"/>
              <a:t>Case study – Professor Benjamin Badar</a:t>
            </a:r>
          </a:p>
          <a:p>
            <a:r>
              <a:rPr lang="en-GB" dirty="0"/>
              <a:t>‘Work in progress’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77523C47-A340-D31A-36B9-829DF327E4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9608" y="2733792"/>
            <a:ext cx="11617832" cy="859180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Ben’s research was still ongoing, and he was recruiting participants for his study.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Central marketing spotted his LinkedIn posts and contacted NUBS marketing to introduce Ben and pitch the From blog opportunity.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With copy and research materials provided by Ben, central marketing produced a From blog that supported the recruitment of participants for Ben’s study but also to give an overview of the relevance and impact of the research so far.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This was promoted in central paid research campaign.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FB4A6-797F-0255-EC5C-E1E3F170C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485" y="2390402"/>
            <a:ext cx="4751794" cy="5331825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3EC154B-43FA-81D6-899F-BD6B3740CAFF}"/>
              </a:ext>
            </a:extLst>
          </p:cNvPr>
          <p:cNvSpPr txBox="1">
            <a:spLocks/>
          </p:cNvSpPr>
          <p:nvPr/>
        </p:nvSpPr>
        <p:spPr>
          <a:xfrm>
            <a:off x="12720411" y="8382210"/>
            <a:ext cx="11361737" cy="886594"/>
          </a:xfrm>
          <a:prstGeom prst="rect">
            <a:avLst/>
          </a:prstGeom>
        </p:spPr>
        <p:txBody>
          <a:bodyPr vert="horz" lIns="50400" tIns="50400" rIns="50400" bIns="50400" rtlCol="0">
            <a:norm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Web stats from 18 November – 4 December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421044-E2D8-6376-61EA-C52F6C6C1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0411" y="9114070"/>
            <a:ext cx="10734791" cy="22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8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10A14-873E-5510-B63E-ADB352A42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D5E3CF-D2D0-DA36-149F-F2B8C8C8C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468" y="675342"/>
            <a:ext cx="11361600" cy="1810800"/>
          </a:xfrm>
        </p:spPr>
        <p:txBody>
          <a:bodyPr/>
          <a:lstStyle/>
          <a:p>
            <a:r>
              <a:rPr lang="en-GB" dirty="0"/>
              <a:t>Case study – Dr Brian Varian</a:t>
            </a:r>
          </a:p>
          <a:p>
            <a:r>
              <a:rPr lang="en-GB" dirty="0"/>
              <a:t>Repurposing content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BE9D107E-A70E-7CAF-7DAE-208F4D278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0468" y="3095742"/>
            <a:ext cx="12066450" cy="8021637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Brian had already taken part in a radio interview on LBC Radio with host Matt Frei. This was very topical in April/May time when Trump imposed tariffs.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NUBS marketing spotted Brian’s post on LinkedIn and reached out to see if he would be happy to provide some context and research papers to repurpose the interview into a news article.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Brian approved the copy, and we set the article live on the NUBS website and promoted across our channels.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5B1EC-936B-13DE-B72E-FBE5CBEB4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283" y="2318273"/>
            <a:ext cx="5885920" cy="5484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F3A2D-B55D-2C20-2084-89A73FD2A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2283" y="9310790"/>
            <a:ext cx="8941260" cy="2330570"/>
          </a:xfrm>
          <a:prstGeom prst="rect">
            <a:avLst/>
          </a:prstGeom>
        </p:spPr>
      </p:pic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6EB0EB9F-1137-01D4-77BF-0E79D7E070D6}"/>
              </a:ext>
            </a:extLst>
          </p:cNvPr>
          <p:cNvSpPr txBox="1">
            <a:spLocks/>
          </p:cNvSpPr>
          <p:nvPr/>
        </p:nvSpPr>
        <p:spPr>
          <a:xfrm>
            <a:off x="13282283" y="8424196"/>
            <a:ext cx="11361737" cy="886594"/>
          </a:xfrm>
          <a:prstGeom prst="rect">
            <a:avLst/>
          </a:prstGeom>
        </p:spPr>
        <p:txBody>
          <a:bodyPr vert="horz" lIns="50400" tIns="50400" rIns="50400" bIns="50400" rtlCol="0">
            <a:norm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Web stats from 6 June – 4 December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1EEF48-F168-FBE6-A338-4640587F1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2904" y="2318273"/>
            <a:ext cx="2924216" cy="59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3F6AC6-3DE1-9972-A129-2F165A236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Case study – Dr Patricia Prado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DE358387-72E7-45A8-AD41-637F6F7224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920" y="2151678"/>
            <a:ext cx="11361737" cy="528807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NUBS marketing identified the UN SDG awareness day for food waste. Hannah Lynch recommended Patricia as someone who had done research in this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Patricia was approached and was happy to get involved. She tailored Q&amp;A questions around her research project and provided answers to form a Q&amp;A article.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Marketing proofed Patricia’s copy and set the article live on the NUBS website and promoted it across our channels.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C9FDDB73-CD60-DBD3-EEBC-4D028461813B}"/>
              </a:ext>
            </a:extLst>
          </p:cNvPr>
          <p:cNvSpPr txBox="1">
            <a:spLocks/>
          </p:cNvSpPr>
          <p:nvPr/>
        </p:nvSpPr>
        <p:spPr>
          <a:xfrm>
            <a:off x="9281986" y="9306817"/>
            <a:ext cx="11361737" cy="886594"/>
          </a:xfrm>
          <a:prstGeom prst="rect">
            <a:avLst/>
          </a:prstGeom>
        </p:spPr>
        <p:txBody>
          <a:bodyPr vert="horz" lIns="50400" tIns="50400" rIns="50400" bIns="50400" rtlCol="0">
            <a:norm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Web stats from 25 September – 4 </a:t>
            </a:r>
            <a:r>
              <a:rPr lang="en-GB" sz="4000" dirty="0"/>
              <a:t>December</a:t>
            </a:r>
            <a:r>
              <a:rPr lang="en-GB" dirty="0"/>
              <a:t>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48064-F2C5-D033-C3A7-3D02B5FAF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798" y="10193411"/>
            <a:ext cx="8344329" cy="1492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394726-E2BB-6F67-B846-650972B49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999" y="2835968"/>
            <a:ext cx="6338444" cy="6122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9D1182-646F-0FE4-65EE-DA979AE2F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5127" y="3117657"/>
            <a:ext cx="5049331" cy="55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17699"/>
      </p:ext>
    </p:extLst>
  </p:cSld>
  <p:clrMapOvr>
    <a:masterClrMapping/>
  </p:clrMapOvr>
</p:sld>
</file>

<file path=ppt/theme/theme1.xml><?xml version="1.0" encoding="utf-8"?>
<a:theme xmlns:a="http://schemas.openxmlformats.org/drawingml/2006/main" name="INSTRUCTIONS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 SLIDES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SECTION HEADER SLID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ONTENT SLID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CONTENT SLID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E709D5B338354094F86F4CCA3F91BD" ma:contentTypeVersion="21" ma:contentTypeDescription="Create a new document." ma:contentTypeScope="" ma:versionID="ea2bb7bc00c323cc31af37e096b44aff">
  <xsd:schema xmlns:xsd="http://www.w3.org/2001/XMLSchema" xmlns:xs="http://www.w3.org/2001/XMLSchema" xmlns:p="http://schemas.microsoft.com/office/2006/metadata/properties" xmlns:ns1="http://schemas.microsoft.com/sharepoint/v3" xmlns:ns2="b839386e-b7d7-4cb6-bf9c-419cde42c50a" xmlns:ns3="28fe22fd-5c07-43d8-805f-604c8630e16a" targetNamespace="http://schemas.microsoft.com/office/2006/metadata/properties" ma:root="true" ma:fieldsID="e3bf908ce5513ab0d23879fb82102679" ns1:_="" ns2:_="" ns3:_="">
    <xsd:import namespace="http://schemas.microsoft.com/sharepoint/v3"/>
    <xsd:import namespace="b839386e-b7d7-4cb6-bf9c-419cde42c50a"/>
    <xsd:import namespace="28fe22fd-5c07-43d8-805f-604c8630e16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romotedContent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9386e-b7d7-4cb6-bf9c-419cde42c50a" elementFormDefault="qualified">
    <xsd:import namespace="http://schemas.microsoft.com/office/2006/documentManagement/types"/>
    <xsd:import namespace="http://schemas.microsoft.com/office/infopath/2007/PartnerControls"/>
    <xsd:element name="PromotedContent" ma:index="10" nillable="true" ma:displayName="Promoted Content" ma:default="No" ma:format="Dropdown" ma:internalName="PromotedContent">
      <xsd:simpleType>
        <xsd:restriction base="dms:Choice">
          <xsd:enumeration value="No"/>
          <xsd:enumeration value="Yes"/>
        </xsd:restriction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fd10aac-35f8-4c4a-9afa-c8b199466a05}" ma:internalName="TaxCatchAll" ma:showField="CatchAllData" ma:web="b839386e-b7d7-4cb6-bf9c-419cde42c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e22fd-5c07-43d8-805f-604c8630e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motedContent xmlns="b839386e-b7d7-4cb6-bf9c-419cde42c50a">No</PromotedContent>
    <lcf76f155ced4ddcb4097134ff3c332f xmlns="28fe22fd-5c07-43d8-805f-604c8630e16a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  <TaxCatchAll xmlns="b839386e-b7d7-4cb6-bf9c-419cde42c50a" xsi:nil="true"/>
  </documentManagement>
</p:properties>
</file>

<file path=customXml/itemProps1.xml><?xml version="1.0" encoding="utf-8"?>
<ds:datastoreItem xmlns:ds="http://schemas.openxmlformats.org/officeDocument/2006/customXml" ds:itemID="{E1952AE4-DF69-43A9-B3DE-04C9D16305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006798-B7B8-459F-A138-3DCB2495E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39386e-b7d7-4cb6-bf9c-419cde42c50a"/>
    <ds:schemaRef ds:uri="28fe22fd-5c07-43d8-805f-604c8630e1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20FDA0-7B85-4287-9D62-2226088D0C05}">
  <ds:schemaRefs>
    <ds:schemaRef ds:uri="http://schemas.microsoft.com/office/2006/metadata/properties"/>
    <ds:schemaRef ds:uri="http://schemas.microsoft.com/office/infopath/2007/PartnerControls"/>
    <ds:schemaRef ds:uri="b839386e-b7d7-4cb6-bf9c-419cde42c50a"/>
    <ds:schemaRef ds:uri="28fe22fd-5c07-43d8-805f-604c8630e16a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4688</TotalTime>
  <Words>758</Words>
  <Application>Microsoft Office PowerPoint</Application>
  <PresentationFormat>Custom</PresentationFormat>
  <Paragraphs>86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Arial</vt:lpstr>
      <vt:lpstr>Courier New</vt:lpstr>
      <vt:lpstr>Derailed</vt:lpstr>
      <vt:lpstr>Derailed Light</vt:lpstr>
      <vt:lpstr>Derailed SemiBold</vt:lpstr>
      <vt:lpstr>Graphik Light</vt:lpstr>
      <vt:lpstr>INSTRUCTIONS</vt:lpstr>
      <vt:lpstr>TITLE SLIDES</vt:lpstr>
      <vt:lpstr>SECTION HEADER SLIDE</vt:lpstr>
      <vt:lpstr>CONTENT SLIDE</vt:lpstr>
      <vt:lpstr>1_CONTENT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McLoram</dc:creator>
  <cp:lastModifiedBy>Gabrielle Foggon</cp:lastModifiedBy>
  <cp:revision>66</cp:revision>
  <dcterms:created xsi:type="dcterms:W3CDTF">2024-05-02T19:59:53Z</dcterms:created>
  <dcterms:modified xsi:type="dcterms:W3CDTF">2025-12-11T09:34:20Z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0x0101006CE709D5B338354094F86F4CCA3F91BD</vt:lpwstr>
  </property>
</Properties>
</file>