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91" r:id="rId5"/>
    <p:sldMasterId id="2147483673" r:id="rId6"/>
    <p:sldMasterId id="2147483665" r:id="rId7"/>
    <p:sldMasterId id="2147483699" r:id="rId8"/>
  </p:sldMasterIdLst>
  <p:notesMasterIdLst>
    <p:notesMasterId r:id="rId20"/>
  </p:notesMasterIdLst>
  <p:sldIdLst>
    <p:sldId id="258" r:id="rId9"/>
    <p:sldId id="262" r:id="rId10"/>
    <p:sldId id="298" r:id="rId11"/>
    <p:sldId id="294" r:id="rId12"/>
    <p:sldId id="305" r:id="rId13"/>
    <p:sldId id="295" r:id="rId14"/>
    <p:sldId id="306" r:id="rId15"/>
    <p:sldId id="300" r:id="rId16"/>
    <p:sldId id="297" r:id="rId17"/>
    <p:sldId id="303" r:id="rId18"/>
    <p:sldId id="290" r:id="rId1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C6CB6C-F2FC-9B95-77FE-0E9193C3BF13}" name="Alistair Pringle" initials="AP" userId="S::nap228@newcastle.ac.uk::d038fde5-c616-4a07-afa5-3c56ca0c252b" providerId="AD"/>
  <p188:author id="{683D517E-519F-4B66-174E-7AEC4D3091DD}" name="Kylie Byers" initials="KB" userId="S::nka109@newcastle.ac.uk::dce5fd04-e6af-4153-a9ea-3c1e03b88f09" providerId="AD"/>
  <p188:author id="{ACC08A96-A9C1-AF7B-EFFC-5D9544E50EF9}" name="Katie Parker" initials="KP" userId="S::nkp86@newcastle.ac.uk::76daa4cf-24b4-4f67-a20a-e40a2df13829" providerId="AD"/>
  <p188:author id="{DCFE09DF-61F6-95DE-4D06-E4E0DEE0B7D7}" name="Gabrielle Foggon" initials="GF" userId="S::ngf61@newcastle.ac.uk::b2ab0b5e-6a73-4fe5-963c-81cec0d99ef8" providerId="AD"/>
  <p188:author id="{7D77B1F5-BEFB-886C-10DF-6FA303514F45}" name="Chris Roberts" initials="CR" userId="S::ncr183@newcastle.ac.uk::7449d3e1-45e7-49b2-90da-088b4045f4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435"/>
    <a:srgbClr val="92ACCA"/>
    <a:srgbClr val="003A65"/>
    <a:srgbClr val="29B7EA"/>
    <a:srgbClr val="007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B0E60-5F72-4CB0-A543-F00E8DBAB86A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4162-B7E6-4CF9-A815-BCD4E7D76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2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2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5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0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3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9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2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4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F102-2E83-D444-EA01-1A86D69A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9F030-B491-561B-1C21-6DCEF2FCC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1A7E3-1061-A567-2430-07C18093E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A4524-63A1-6CAF-AFBE-F10788027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4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4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F4162-B7E6-4CF9-A815-BCD4E7D769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6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w to use this template">
            <a:extLst>
              <a:ext uri="{FF2B5EF4-FFF2-40B4-BE49-F238E27FC236}">
                <a16:creationId xmlns:a16="http://schemas.microsoft.com/office/drawing/2014/main" id="{27B1B147-E3C7-9F4F-C087-581B9F8C3154}"/>
              </a:ext>
            </a:extLst>
          </p:cNvPr>
          <p:cNvSpPr txBox="1"/>
          <p:nvPr userDrawn="1"/>
        </p:nvSpPr>
        <p:spPr>
          <a:xfrm>
            <a:off x="1062975" y="2812086"/>
            <a:ext cx="9348200" cy="1801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4800" b="1" spc="4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lang="en-GB"/>
              <a:t>Newcastle University Business</a:t>
            </a:r>
          </a:p>
          <a:p>
            <a:r>
              <a:rPr lang="en-GB"/>
              <a:t>School PowerPoint Template</a:t>
            </a:r>
            <a:endParaRPr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B143F60E-A13D-5AFC-0A82-13E050902F87}"/>
              </a:ext>
            </a:extLst>
          </p:cNvPr>
          <p:cNvSpPr/>
          <p:nvPr userDrawn="1"/>
        </p:nvSpPr>
        <p:spPr>
          <a:xfrm>
            <a:off x="725155" y="4634639"/>
            <a:ext cx="9070516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• How to add a slide: click the down arrow under the ‘New slide’ function’…">
            <a:extLst>
              <a:ext uri="{FF2B5EF4-FFF2-40B4-BE49-F238E27FC236}">
                <a16:creationId xmlns:a16="http://schemas.microsoft.com/office/drawing/2014/main" id="{2591F1B8-1131-1E1B-0690-FCA096E93BAE}"/>
              </a:ext>
            </a:extLst>
          </p:cNvPr>
          <p:cNvSpPr txBox="1"/>
          <p:nvPr userDrawn="1"/>
        </p:nvSpPr>
        <p:spPr>
          <a:xfrm>
            <a:off x="1062975" y="5474225"/>
            <a:ext cx="520824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lang="en-GB" sz="3600" b="1"/>
              <a:t>Created May 2024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054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benches outside&#10;&#10;Description automatically generated">
            <a:extLst>
              <a:ext uri="{FF2B5EF4-FFF2-40B4-BE49-F238E27FC236}">
                <a16:creationId xmlns:a16="http://schemas.microsoft.com/office/drawing/2014/main" id="{373DD106-6E1E-BD48-CBDD-E71AC641FF7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51297" y="2248743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31FCB2A1-10E5-45D4-6B16-EB9EF33AE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806016"/>
            <a:ext cx="8553865" cy="3411903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7FCAC-127F-777E-D7C1-FFA2BA810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34800" y="4053600"/>
            <a:ext cx="7884000" cy="9144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4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ernativ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city&#10;&#10;Description automatically generated">
            <a:extLst>
              <a:ext uri="{FF2B5EF4-FFF2-40B4-BE49-F238E27FC236}">
                <a16:creationId xmlns:a16="http://schemas.microsoft.com/office/drawing/2014/main" id="{FCE9BCDB-BFDD-E91E-862C-264A0561775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00" y="2246400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78C62DE7-A58D-65A7-69DB-6B0E34B67C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806016"/>
            <a:ext cx="8553865" cy="3411903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F0213-7594-E77B-67CE-84D3D27EAE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34800" y="4053600"/>
            <a:ext cx="7884000" cy="9144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941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hort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on benches outside&#10;&#10;Description automatically generated">
            <a:extLst>
              <a:ext uri="{FF2B5EF4-FFF2-40B4-BE49-F238E27FC236}">
                <a16:creationId xmlns:a16="http://schemas.microsoft.com/office/drawing/2014/main" id="{373DD106-6E1E-BD48-CBDD-E71AC641FF7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51297" y="2248743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11EAD3B5-4574-604B-03A2-D6BFD6B178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32708" y="0"/>
            <a:ext cx="6400801" cy="4545874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D6D4A-5A57-C5C7-6248-0B031EF99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8400" y="1368000"/>
            <a:ext cx="6094800" cy="18000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2286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hort Title Al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erial view of a city&#10;&#10;Description automatically generated">
            <a:extLst>
              <a:ext uri="{FF2B5EF4-FFF2-40B4-BE49-F238E27FC236}">
                <a16:creationId xmlns:a16="http://schemas.microsoft.com/office/drawing/2014/main" id="{FCE9BCDB-BFDD-E91E-862C-264A0561775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00" y="2246400"/>
            <a:ext cx="23666400" cy="11462400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5464C679-E3CF-40CA-72F4-03B3505490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32708" y="0"/>
            <a:ext cx="6400801" cy="4545874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236A8-633B-C529-B883-A0BFFB2316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688400" y="1368000"/>
            <a:ext cx="6094800" cy="1800000"/>
          </a:xfrm>
          <a:prstGeom prst="rect">
            <a:avLst/>
          </a:prstGeom>
        </p:spPr>
        <p:txBody>
          <a:bodyPr lIns="50400" tIns="50400" rIns="50400" bIns="50400" anchor="ctr" anchorCtr="0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here</a:t>
            </a:r>
          </a:p>
        </p:txBody>
      </p:sp>
    </p:spTree>
    <p:extLst>
      <p:ext uri="{BB962C8B-B14F-4D97-AF65-F5344CB8AC3E}">
        <p14:creationId xmlns:p14="http://schemas.microsoft.com/office/powerpoint/2010/main" val="109411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2D9B3AFA-2050-DC4C-8238-0A728AB911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0388" y="3554929"/>
            <a:ext cx="9591255" cy="80217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637BB-2CB9-DACB-914C-26B1DE2C31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D1548E-6500-1FE0-2B5F-2BF3B3A2F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3" y="3556800"/>
            <a:ext cx="11361737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87981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65BABBF7-5D51-9E98-1EA1-95A804944D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74" y="3554929"/>
            <a:ext cx="9581803" cy="80174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790BB-66C2-71B3-CD0F-D80C7B9BA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92B305-6ED9-894D-22EE-8D18DB7395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1027810" y="3571528"/>
            <a:ext cx="12506816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53429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3F870-7ECA-DE63-B16A-29A0D496F6D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0388" y="3554929"/>
            <a:ext cx="9591255" cy="802178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B6CA1-87B0-F04D-2140-8B398A030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F80C52E-5CAD-00EE-F144-9F66E1506C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3" y="3556800"/>
            <a:ext cx="11361737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811459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lternative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86AB8B8-C69D-9D68-5C71-51E74D2DD4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22" y="3554929"/>
            <a:ext cx="9581803" cy="80164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94DB2-E0B4-54E9-EF7E-876F480D3D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861E574-E915-538E-F41A-D036A677EF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1027810" y="3571528"/>
            <a:ext cx="12506816" cy="802163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08529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andar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6CCDC8-76E6-9A98-476E-47673D98F3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031173-3FC1-2C75-08E8-E04A296C0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2" y="2991600"/>
            <a:ext cx="22712400" cy="875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One column, full width.</a:t>
            </a:r>
          </a:p>
        </p:txBody>
      </p:sp>
    </p:spTree>
    <p:extLst>
      <p:ext uri="{BB962C8B-B14F-4D97-AF65-F5344CB8AC3E}">
        <p14:creationId xmlns:p14="http://schemas.microsoft.com/office/powerpoint/2010/main" val="108611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E36BA45-39F5-7BFE-3531-0C9A08B045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08365F3-727C-49D4-DB05-102D09981B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24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F8D490-EF36-C2B7-F10D-2445A5B2A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26156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19520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w to use this template">
            <a:extLst>
              <a:ext uri="{FF2B5EF4-FFF2-40B4-BE49-F238E27FC236}">
                <a16:creationId xmlns:a16="http://schemas.microsoft.com/office/drawing/2014/main" id="{3219BC10-BB3C-39D4-0A02-5D13C10DFCED}"/>
              </a:ext>
            </a:extLst>
          </p:cNvPr>
          <p:cNvSpPr txBox="1"/>
          <p:nvPr userDrawn="1"/>
        </p:nvSpPr>
        <p:spPr>
          <a:xfrm>
            <a:off x="1291943" y="2829291"/>
            <a:ext cx="7899598" cy="914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4800" b="1" spc="4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t>How to use this template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44E47851-FAB2-E9FA-5972-74838324DF39}"/>
              </a:ext>
            </a:extLst>
          </p:cNvPr>
          <p:cNvSpPr/>
          <p:nvPr userDrawn="1"/>
        </p:nvSpPr>
        <p:spPr>
          <a:xfrm>
            <a:off x="725155" y="3857761"/>
            <a:ext cx="808657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• How to add a slide: click the down arrow under the ‘New slide’ function’…">
            <a:extLst>
              <a:ext uri="{FF2B5EF4-FFF2-40B4-BE49-F238E27FC236}">
                <a16:creationId xmlns:a16="http://schemas.microsoft.com/office/drawing/2014/main" id="{7F80F8C1-8938-FC38-26AA-FE4FDC6728EE}"/>
              </a:ext>
            </a:extLst>
          </p:cNvPr>
          <p:cNvSpPr txBox="1"/>
          <p:nvPr userDrawn="1"/>
        </p:nvSpPr>
        <p:spPr>
          <a:xfrm>
            <a:off x="1291943" y="4522869"/>
            <a:ext cx="18501303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	</a:t>
            </a:r>
            <a:r>
              <a:rPr b="1">
                <a:solidFill>
                  <a:srgbClr val="FDC82F"/>
                </a:solidFill>
              </a:rPr>
              <a:t>How to add a slide: </a:t>
            </a:r>
            <a:r>
              <a:t>click the down arrow under the </a:t>
            </a:r>
            <a:r>
              <a:rPr b="1"/>
              <a:t>‘New slide’ </a:t>
            </a:r>
            <a:r>
              <a:t>function 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>
                <a:solidFill>
                  <a:srgbClr val="FDC82F"/>
                </a:solidFill>
              </a:rPr>
              <a:t>Choose a layout from the different options:</a:t>
            </a:r>
            <a:r>
              <a:t> there are options for title slides, </a:t>
            </a:r>
            <a:br>
              <a:rPr/>
            </a:br>
            <a:r>
              <a:t>content slides and section header slides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endParaRPr/>
          </a:p>
          <a:p>
            <a:pPr marL="596900" indent="-596900" defTabSz="457200">
              <a:spcBef>
                <a:spcPts val="0"/>
              </a:spcBef>
              <a:defRPr sz="2800" b="1" spc="29">
                <a:solidFill>
                  <a:srgbClr val="FDC82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t>Things to note</a:t>
            </a:r>
            <a:endParaRPr b="0"/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If you want to select a different </a:t>
            </a:r>
            <a:r>
              <a:rPr lang="en-GB"/>
              <a:t>layout</a:t>
            </a:r>
            <a:r>
              <a:t>, select the </a:t>
            </a:r>
            <a:r>
              <a:rPr b="1"/>
              <a:t>‘Layout’</a:t>
            </a:r>
            <a:r>
              <a:t> function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If you want to re</a:t>
            </a:r>
            <a:r>
              <a:rPr lang="en-GB"/>
              <a:t>s</a:t>
            </a:r>
            <a:r>
              <a:t>et the layout at any point, select </a:t>
            </a:r>
            <a:r>
              <a:rPr b="1"/>
              <a:t>‘Reset’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For any further guidance, please email the NUBS </a:t>
            </a:r>
            <a:r>
              <a:rPr lang="en-GB"/>
              <a:t>Marketing</a:t>
            </a:r>
            <a:r>
              <a:t> </a:t>
            </a:r>
            <a:r>
              <a:rPr lang="en-GB"/>
              <a:t>Team</a:t>
            </a:r>
            <a:r>
              <a:t> via: </a:t>
            </a:r>
            <a:br>
              <a:rPr/>
            </a:br>
            <a:r>
              <a:rPr b="1"/>
              <a:t>nubsmarketing@newcastle.ac.uk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endParaRPr b="1"/>
          </a:p>
          <a:p>
            <a:pPr marL="596900" indent="-596900" defTabSz="457200">
              <a:spcBef>
                <a:spcPts val="0"/>
              </a:spcBef>
              <a:defRPr sz="2800" b="1" spc="29">
                <a:solidFill>
                  <a:srgbClr val="FDC82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t>Key to slides</a:t>
            </a:r>
            <a:endParaRPr b="0"/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Title slides:</a:t>
            </a:r>
            <a:r>
              <a:t> used at beginning and end of presentations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Content slides:</a:t>
            </a:r>
            <a:r>
              <a:t> used for the main body of the presentation</a:t>
            </a:r>
          </a:p>
          <a:p>
            <a:pPr marL="596900" indent="-596900" defTabSz="457200">
              <a:spcBef>
                <a:spcPts val="0"/>
              </a:spcBef>
              <a:defRPr sz="2800" spc="29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pPr>
            <a:r>
              <a:rPr b="1"/>
              <a:t>•</a:t>
            </a:r>
            <a:r>
              <a:t>	</a:t>
            </a:r>
            <a:r>
              <a:rPr b="1"/>
              <a:t>Section header slides:</a:t>
            </a:r>
            <a:r>
              <a:t> used to introduce new sections </a:t>
            </a:r>
            <a:br>
              <a:rPr/>
            </a:br>
            <a:r>
              <a:t>within the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FE28B-7111-227F-3667-7646B8EA1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1233" y="4511793"/>
            <a:ext cx="802766" cy="128101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CCFB3-694F-B37B-157F-D406B9F1E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522" y="6096000"/>
            <a:ext cx="1229060" cy="129208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D73D9-28CE-2BB7-C934-EE5DC8DC4A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1528" y="4521960"/>
            <a:ext cx="5197488" cy="71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4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2C789C-1B12-6F34-4314-2F0E93712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26361FC-F7B9-D341-B9AA-7552CF3B86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1600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 lang="en-GB" sz="3000" kern="1200" dirty="0" smtClean="0">
                <a:solidFill>
                  <a:srgbClr val="002060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1828800" indent="0">
              <a:buNone/>
              <a:defRPr/>
            </a:lvl3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04A618B-56AD-0FA8-57F2-FF35227443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8612269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C2BCE-6E84-D83C-B86D-D862AB419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392939" y="2988000"/>
            <a:ext cx="7027200" cy="8769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 marL="914400" indent="0">
              <a:buNone/>
              <a:defRPr/>
            </a:lvl2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283755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tandar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6CCDC8-76E6-9A98-476E-47673D98F3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E031173-3FC1-2C75-08E8-E04A296C00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30262" y="2991600"/>
            <a:ext cx="22712400" cy="875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One column, full width.</a:t>
            </a:r>
          </a:p>
        </p:txBody>
      </p:sp>
    </p:spTree>
    <p:extLst>
      <p:ext uri="{BB962C8B-B14F-4D97-AF65-F5344CB8AC3E}">
        <p14:creationId xmlns:p14="http://schemas.microsoft.com/office/powerpoint/2010/main" val="3473975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E36BA45-39F5-7BFE-3531-0C9A08B045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08365F3-727C-49D4-DB05-102D09981B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424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1F8D490-EF36-C2B7-F10D-2445A5B2A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2615600" y="2988000"/>
            <a:ext cx="109260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Two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57883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2C789C-1B12-6F34-4314-2F0E937122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30400" y="922992"/>
            <a:ext cx="11361600" cy="1810800"/>
          </a:xfrm>
          <a:prstGeom prst="rect">
            <a:avLst/>
          </a:prstGeom>
        </p:spPr>
        <p:txBody>
          <a:bodyPr lIns="50400" tIns="50400" rIns="50400" bIns="50400" anchor="t" anchorCtr="0">
            <a:noAutofit/>
          </a:bodyPr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748FC11-D1CD-A8BB-FDB0-6F45305B8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2400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42AA02-B5D9-6D3B-0CE9-6BBDFA3E8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660130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CB2C47-510E-FA33-7A12-3C6A2A2773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16477861" y="2988000"/>
            <a:ext cx="7027200" cy="872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00000"/>
              </a:lnSpc>
              <a:buNone/>
              <a:defRPr sz="3400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Body copy goes here…</a:t>
            </a:r>
          </a:p>
          <a:p>
            <a:pPr lvl="0"/>
            <a:r>
              <a:rPr lang="en-GB"/>
              <a:t>Three column layout.</a:t>
            </a:r>
          </a:p>
        </p:txBody>
      </p:sp>
    </p:spTree>
    <p:extLst>
      <p:ext uri="{BB962C8B-B14F-4D97-AF65-F5344CB8AC3E}">
        <p14:creationId xmlns:p14="http://schemas.microsoft.com/office/powerpoint/2010/main" val="4173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60E1B66-645E-9F0E-9609-86FBDB51A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40043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/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CA7BFAFC-5E03-C38C-B969-A0982146F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11676" y="13215964"/>
            <a:ext cx="540000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A907D-3F76-D99D-AEDC-D11A3349C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3747600" y="5902859"/>
            <a:ext cx="168876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0A9850-7EAA-6006-7278-84C5D1257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748088" y="7923600"/>
            <a:ext cx="16887825" cy="3686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5311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 Slide Image-1.png" descr="NU Slide Image-1.png">
            <a:extLst>
              <a:ext uri="{FF2B5EF4-FFF2-40B4-BE49-F238E27FC236}">
                <a16:creationId xmlns:a16="http://schemas.microsoft.com/office/drawing/2014/main" id="{9567DEA6-2405-A7CD-EB4D-98AC2A01498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1315085" y="2284746"/>
            <a:ext cx="13096800" cy="114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AD8BBC9-CE41-23FD-4128-6FF238430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C7B7E4-49E1-1610-C811-105846FD0A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731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0486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ight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13734B92-6373-CD75-263C-3EF046ED0A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87" y="12136374"/>
            <a:ext cx="8553865" cy="1328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4C0B6535-054F-15E2-30BA-162E00C8E59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8586" y="2284330"/>
            <a:ext cx="13095111" cy="11431669"/>
          </a:xfrm>
          <a:prstGeom prst="rect">
            <a:avLst/>
          </a:prstGeom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4D4378CF-2EC9-EFE6-7880-703AC45B30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21382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rgbClr val="002060"/>
                </a:solidFill>
              </a:rPr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7DDE65BB-B1CE-BFC0-AA24-938BE6FF6F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8993015" y="13215964"/>
            <a:ext cx="5400000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D5610-E944-668F-B638-2E3D7C3468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1850B89-FFA7-8B74-4215-C8ACCEF13F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7318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43275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 Slide Image-3.jpg" descr="NU Slide Image-3.jpg">
            <a:extLst>
              <a:ext uri="{FF2B5EF4-FFF2-40B4-BE49-F238E27FC236}">
                <a16:creationId xmlns:a16="http://schemas.microsoft.com/office/drawing/2014/main" id="{C1F581C6-24FB-2289-0839-4323F57FD2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156" y="2283699"/>
            <a:ext cx="23666400" cy="1143404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5D27C709-0E4C-D79B-0A34-E42E8706A0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25156" y="2284331"/>
            <a:ext cx="10781014" cy="5231860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University partner logos white.png" descr="University partner logos white.png">
            <a:extLst>
              <a:ext uri="{FF2B5EF4-FFF2-40B4-BE49-F238E27FC236}">
                <a16:creationId xmlns:a16="http://schemas.microsoft.com/office/drawing/2014/main" id="{FDDDF0A5-F89F-B96C-80EA-8187CD4C24F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40" y="5972079"/>
            <a:ext cx="8553865" cy="132893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06AFC77-8244-4D55-076A-C0DC424056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22400" y="2803259"/>
            <a:ext cx="9986400" cy="794282"/>
          </a:xfrm>
          <a:prstGeom prst="rect">
            <a:avLst/>
          </a:prstGeom>
        </p:spPr>
        <p:txBody>
          <a:bodyPr lIns="50400" tIns="50400" rIns="50400" bIns="50400" anchor="ctr" anchorCtr="0">
            <a:spAutoFit/>
          </a:bodyPr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61125CC-5045-7B8C-C6AF-FC6608644D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54800" y="4114800"/>
            <a:ext cx="9946800" cy="1857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buNone/>
              <a:defRPr sz="30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6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F634-7DF3-3D24-4511-98ACF24562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7981200" y="6858000"/>
            <a:ext cx="92124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rgbClr val="051435"/>
                </a:solidFill>
                <a:latin typeface="Derailed" panose="020B0503030101060003" pitchFamily="34" charset="0"/>
              </a:defRPr>
            </a:lvl1pPr>
            <a:lvl2pPr>
              <a:defRPr sz="4800" b="1">
                <a:latin typeface="Derailed" panose="020B0503030101060003" pitchFamily="34" charset="0"/>
              </a:defRPr>
            </a:lvl2pPr>
            <a:lvl3pPr>
              <a:defRPr sz="4800" b="1">
                <a:latin typeface="Derailed" panose="020B0503030101060003" pitchFamily="34" charset="0"/>
              </a:defRPr>
            </a:lvl3pPr>
            <a:lvl4pPr>
              <a:defRPr sz="4800" b="1">
                <a:latin typeface="Derailed" panose="020B0503030101060003" pitchFamily="34" charset="0"/>
              </a:defRPr>
            </a:lvl4pPr>
            <a:lvl5pPr>
              <a:defRPr sz="4800" b="1">
                <a:latin typeface="Derailed" panose="020B0503030101060003" pitchFamily="34" charset="0"/>
              </a:defRPr>
            </a:lvl5pPr>
          </a:lstStyle>
          <a:p>
            <a:pPr lvl="0"/>
            <a:r>
              <a:rPr lang="en-US"/>
              <a:t>Section header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4512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23A1F2-E4C8-7312-DAEA-2E25EDDB67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1839" y="5610167"/>
            <a:ext cx="21092159" cy="4680000"/>
          </a:xfrm>
          <a:prstGeom prst="rect">
            <a:avLst/>
          </a:prstGeom>
          <a:solidFill>
            <a:srgbClr val="003A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6157D-B36A-849C-F5FB-A9B12D7DAE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159600" y="7520400"/>
            <a:ext cx="149328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370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Header Blue Band and 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47C226-E7F9-0B62-7DE5-18D54873E8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41384" y="5617366"/>
            <a:ext cx="21092400" cy="4680000"/>
          </a:xfrm>
          <a:prstGeom prst="rect">
            <a:avLst/>
          </a:prstGeom>
          <a:solidFill>
            <a:srgbClr val="003A6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E6C908-5C00-54A4-7DC2-E096CA9C7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720232" y="3606842"/>
            <a:ext cx="9422675" cy="2520000"/>
          </a:xfrm>
          <a:prstGeom prst="rect">
            <a:avLst/>
          </a:prstGeom>
          <a:solidFill>
            <a:srgbClr val="0073B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5A910-1E00-579F-E218-9DE400E753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219200" y="7520400"/>
            <a:ext cx="14648400" cy="9144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8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Section header title goes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4CF483B-D783-3174-1169-ED11E7E4EF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990800" y="4478400"/>
            <a:ext cx="8881200" cy="781200"/>
          </a:xfrm>
          <a:prstGeom prst="rect">
            <a:avLst/>
          </a:prstGeom>
        </p:spPr>
        <p:txBody>
          <a:bodyPr lIns="50400" tIns="50400" rIns="50400" bIns="50400" anchor="ctr" anchorCtr="1"/>
          <a:lstStyle>
            <a:lvl1pPr marL="0" indent="0">
              <a:buNone/>
              <a:defRPr sz="4000" b="1">
                <a:solidFill>
                  <a:schemeClr val="bg1"/>
                </a:solidFill>
                <a:latin typeface="Derailed" panose="020B0503030101060003" pitchFamily="34" charset="0"/>
              </a:defRPr>
            </a:lvl1pPr>
          </a:lstStyle>
          <a:p>
            <a:pPr lvl="0"/>
            <a:r>
              <a:rPr lang="en-GB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344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7D2EA5-1533-DC56-FA76-FB4F623592CB}"/>
              </a:ext>
            </a:extLst>
          </p:cNvPr>
          <p:cNvSpPr/>
          <p:nvPr userDrawn="1"/>
        </p:nvSpPr>
        <p:spPr>
          <a:xfrm>
            <a:off x="725155" y="2284331"/>
            <a:ext cx="23666400" cy="11431669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8BE26087-A605-F060-62D1-450705A0A76E}"/>
              </a:ext>
            </a:extLst>
          </p:cNvPr>
          <p:cNvSpPr txBox="1"/>
          <p:nvPr userDrawn="1"/>
        </p:nvSpPr>
        <p:spPr>
          <a:xfrm>
            <a:off x="18921382" y="12411217"/>
            <a:ext cx="4699941" cy="77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/>
              <a:t>Creating together </a:t>
            </a:r>
          </a:p>
        </p:txBody>
      </p:sp>
    </p:spTree>
    <p:extLst>
      <p:ext uri="{BB962C8B-B14F-4D97-AF65-F5344CB8AC3E}">
        <p14:creationId xmlns:p14="http://schemas.microsoft.com/office/powerpoint/2010/main" val="6178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7D2EA5-1533-DC56-FA76-FB4F623592CB}"/>
              </a:ext>
            </a:extLst>
          </p:cNvPr>
          <p:cNvSpPr/>
          <p:nvPr userDrawn="1"/>
        </p:nvSpPr>
        <p:spPr>
          <a:xfrm>
            <a:off x="725155" y="2284331"/>
            <a:ext cx="23666400" cy="11431669"/>
          </a:xfrm>
          <a:prstGeom prst="rect">
            <a:avLst/>
          </a:prstGeom>
          <a:solidFill>
            <a:srgbClr val="0073B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47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2" r:id="rId2"/>
    <p:sldLayoutId id="2147483693" r:id="rId3"/>
    <p:sldLayoutId id="2147483694" r:id="rId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8CF4AC8F-600E-EA4B-1B63-E645FFAC23C7}"/>
              </a:ext>
            </a:extLst>
          </p:cNvPr>
          <p:cNvSpPr/>
          <p:nvPr userDrawn="1"/>
        </p:nvSpPr>
        <p:spPr>
          <a:xfrm>
            <a:off x="752400" y="2246400"/>
            <a:ext cx="23666400" cy="11462613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9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3" r:id="rId4"/>
    <p:sldLayoutId id="2147483684" r:id="rId5"/>
    <p:sldLayoutId id="2147483686" r:id="rId6"/>
    <p:sldLayoutId id="2147483687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31090A2-BCE1-AE07-5862-5FCC724E41F7}"/>
              </a:ext>
            </a:extLst>
          </p:cNvPr>
          <p:cNvSpPr txBox="1"/>
          <p:nvPr userDrawn="1"/>
        </p:nvSpPr>
        <p:spPr>
          <a:xfrm>
            <a:off x="19054732" y="12411217"/>
            <a:ext cx="4699941" cy="77925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rgbClr val="FF0000"/>
                </a:solidFill>
              </a:rPr>
              <a:t>Creating together 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AE522D88-E711-0614-1A88-963B36E00CAE}"/>
              </a:ext>
            </a:extLst>
          </p:cNvPr>
          <p:cNvSpPr/>
          <p:nvPr userDrawn="1"/>
        </p:nvSpPr>
        <p:spPr>
          <a:xfrm>
            <a:off x="0" y="12116597"/>
            <a:ext cx="23541644" cy="889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C42E-B915-CF33-79AE-DFF75618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68" r:id="rId4"/>
    <p:sldLayoutId id="2147483670" r:id="rId5"/>
    <p:sldLayoutId id="2147483671" r:id="rId6"/>
    <p:sldLayoutId id="2147483672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4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51435"/>
          </a:solidFill>
          <a:latin typeface="Derailed" panose="020B0503030101060003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AE6EB176-AA53-96EF-BE35-6DC4CE99F011}"/>
              </a:ext>
            </a:extLst>
          </p:cNvPr>
          <p:cNvSpPr/>
          <p:nvPr userDrawn="1"/>
        </p:nvSpPr>
        <p:spPr>
          <a:xfrm>
            <a:off x="752400" y="2246400"/>
            <a:ext cx="23666400" cy="11462613"/>
          </a:xfrm>
          <a:prstGeom prst="rect">
            <a:avLst/>
          </a:prstGeom>
          <a:solidFill>
            <a:srgbClr val="003A6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C4EA604-9B7A-2644-FDAF-B8BADB666042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42" y="813957"/>
            <a:ext cx="5969001" cy="101852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reating together">
            <a:extLst>
              <a:ext uri="{FF2B5EF4-FFF2-40B4-BE49-F238E27FC236}">
                <a16:creationId xmlns:a16="http://schemas.microsoft.com/office/drawing/2014/main" id="{631090A2-BCE1-AE07-5862-5FCC724E41F7}"/>
              </a:ext>
            </a:extLst>
          </p:cNvPr>
          <p:cNvSpPr txBox="1"/>
          <p:nvPr userDrawn="1"/>
        </p:nvSpPr>
        <p:spPr>
          <a:xfrm>
            <a:off x="19054732" y="12411217"/>
            <a:ext cx="4699941" cy="77925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3400" b="1" spc="34">
                <a:solidFill>
                  <a:srgbClr val="FFFFFF"/>
                </a:solidFill>
                <a:latin typeface="Derailed"/>
                <a:ea typeface="Derailed"/>
                <a:cs typeface="Derailed"/>
                <a:sym typeface="Derailed"/>
              </a:defRPr>
            </a:lvl1pPr>
          </a:lstStyle>
          <a:p>
            <a:r>
              <a:rPr sz="4000">
                <a:solidFill>
                  <a:schemeClr val="bg1"/>
                </a:solidFill>
              </a:rPr>
              <a:t>Creating together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C42E-B915-CF33-79AE-DFF75618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D70DD34-B581-AD17-25B6-2679CDF54948}"/>
              </a:ext>
            </a:extLst>
          </p:cNvPr>
          <p:cNvSpPr/>
          <p:nvPr userDrawn="1"/>
        </p:nvSpPr>
        <p:spPr>
          <a:xfrm>
            <a:off x="752400" y="12159776"/>
            <a:ext cx="22789244" cy="90000"/>
          </a:xfrm>
          <a:prstGeom prst="rect">
            <a:avLst/>
          </a:prstGeom>
          <a:solidFill>
            <a:srgbClr val="29B7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8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9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Derailed" panose="020B0503030101060003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NUBS.Stories@newcastle.ac.uk" TargetMode="External"/><Relationship Id="rId4" Type="http://schemas.openxmlformats.org/officeDocument/2006/relationships/hyperlink" Target="mailto:nubsmarketing@newcastle.ac.uk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90C5B-E6A8-02D7-6791-196B2E0B66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7367" y="4225160"/>
            <a:ext cx="23158938" cy="6792847"/>
          </a:xfrm>
        </p:spPr>
        <p:txBody>
          <a:bodyPr/>
          <a:lstStyle/>
          <a:p>
            <a:r>
              <a:rPr lang="en-GB" sz="7200" dirty="0">
                <a:latin typeface="Derailed SemiBold" panose="020B0703030101060003" pitchFamily="34" charset="0"/>
              </a:rPr>
              <a:t>Newcastle University Business School</a:t>
            </a:r>
          </a:p>
          <a:p>
            <a:r>
              <a:rPr lang="en-GB" sz="7200" dirty="0">
                <a:latin typeface="Derailed SemiBold" panose="020B0703030101060003" pitchFamily="34" charset="0"/>
              </a:rPr>
              <a:t>Research Marketing Progress</a:t>
            </a:r>
          </a:p>
          <a:p>
            <a:r>
              <a:rPr lang="en-GB" sz="7200" dirty="0">
                <a:latin typeface="Derailed SemiBold" panose="020B0703030101060003" pitchFamily="34" charset="0"/>
              </a:rPr>
              <a:t>December 2025</a:t>
            </a:r>
          </a:p>
          <a:p>
            <a:endParaRPr lang="en-GB" dirty="0">
              <a:latin typeface="Derailed SemiBold" panose="020B0703030101060003" pitchFamily="34" charset="0"/>
            </a:endParaRPr>
          </a:p>
          <a:p>
            <a:endParaRPr lang="en-GB" dirty="0">
              <a:latin typeface="Derailed SemiBold" panose="020B0703030101060003" pitchFamily="34" charset="0"/>
            </a:endParaRPr>
          </a:p>
          <a:p>
            <a:pPr algn="l"/>
            <a:endParaRPr lang="en-GB" sz="2800" dirty="0"/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342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8A910-9462-8E1E-6F5D-D3951ED8B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School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D64A5-736A-E8A4-184F-B81821CA8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400" y="4092964"/>
            <a:ext cx="10926000" cy="762143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Primary goal of research section</a:t>
            </a:r>
          </a:p>
          <a:p>
            <a:r>
              <a:rPr lang="en-GB" dirty="0"/>
              <a:t>To clearly communicate our research, why it matters, and guide users to explore it further.</a:t>
            </a:r>
          </a:p>
          <a:p>
            <a:r>
              <a:rPr lang="en-GB" b="1" dirty="0"/>
              <a:t>Research section includes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Subject group research pages – communicate themes, people and major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Impact (of School-wide research)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Collaborations (across School, University and institutions)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Research news feed (research stories only)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Listings of seminars, conferences and other research events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531E329-57B6-4BC1-DCD0-E1218590BF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15600" y="4092964"/>
            <a:ext cx="10926000" cy="7621436"/>
          </a:xfrm>
        </p:spPr>
        <p:txBody>
          <a:bodyPr/>
          <a:lstStyle/>
          <a:p>
            <a:r>
              <a:rPr lang="en-GB" b="1" dirty="0"/>
              <a:t>Development goal:</a:t>
            </a:r>
          </a:p>
          <a:p>
            <a:r>
              <a:rPr lang="en-GB" dirty="0"/>
              <a:t>Strengthen engagement and make the research section easier to understand and navigate.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How: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ensure regular updates to research coverage, </a:t>
            </a:r>
            <a:r>
              <a:rPr lang="en-GB" dirty="0" err="1"/>
              <a:t>eg</a:t>
            </a:r>
            <a:r>
              <a:rPr lang="en-GB" dirty="0"/>
              <a:t> through spotlights, news and output summaries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surface key information earlier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improve structure and cross-linking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build out richer, more engaging content where needed</a:t>
            </a:r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04058C-B76A-AD38-BA4E-C4D4A882897A}"/>
              </a:ext>
            </a:extLst>
          </p:cNvPr>
          <p:cNvSpPr txBox="1"/>
          <p:nvPr/>
        </p:nvSpPr>
        <p:spPr>
          <a:xfrm>
            <a:off x="842400" y="2282165"/>
            <a:ext cx="22699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Derailed" panose="020B0503030101060003" pitchFamily="34" charset="0"/>
              </a:rPr>
              <a:t>Context</a:t>
            </a:r>
            <a:endParaRPr lang="en-GB" sz="3600" dirty="0">
              <a:latin typeface="Derailed" panose="020B0503030101060003" pitchFamily="34" charset="0"/>
            </a:endParaRPr>
          </a:p>
          <a:p>
            <a:r>
              <a:rPr lang="en-GB" sz="3600" dirty="0">
                <a:latin typeface="Derailed" panose="020B0503030101060003" pitchFamily="34" charset="0"/>
              </a:rPr>
              <a:t>Core website redeveloped in 2024–25 and launched Feb 2025. Research section is still evolving as content matures.</a:t>
            </a:r>
          </a:p>
        </p:txBody>
      </p:sp>
    </p:spTree>
    <p:extLst>
      <p:ext uri="{BB962C8B-B14F-4D97-AF65-F5344CB8AC3E}">
        <p14:creationId xmlns:p14="http://schemas.microsoft.com/office/powerpoint/2010/main" val="414681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B29CF-EED8-ADF5-0A42-F6123A828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5F33-5E26-A5A5-639A-5289B01DA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8995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DDC5E39-4056-F6A2-BAC6-059024663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400" y="922992"/>
            <a:ext cx="11361600" cy="1810800"/>
          </a:xfrm>
        </p:spPr>
        <p:txBody>
          <a:bodyPr/>
          <a:lstStyle/>
          <a:p>
            <a:r>
              <a:rPr lang="en-GB" dirty="0"/>
              <a:t>Improving our approach to marketing our research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9F44642-A479-FE71-C788-0D3451416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263" y="3210811"/>
            <a:ext cx="22185854" cy="80216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To re-evaluate how we work and what we do to ensure we can continue to support the School’s reputation and work towards the School’s objectives.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kern="1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kern="100" dirty="0">
                <a:ea typeface="Aptos" panose="020B0004020202020204" pitchFamily="34" charset="0"/>
                <a:cs typeface="Arial" panose="020B0604020202020204" pitchFamily="34" charset="0"/>
              </a:rPr>
              <a:t>Held a 3-hour discovery session in April with a range of stakeholders to gather ideas and make improvements.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kern="1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kern="100" dirty="0">
                <a:ea typeface="Aptos" panose="020B0004020202020204" pitchFamily="34" charset="0"/>
                <a:cs typeface="Arial" panose="020B0604020202020204" pitchFamily="34" charset="0"/>
              </a:rPr>
              <a:t>Since the workshop we have explored processes and approaches for improving research visibility both internally and externally and completed initial agreed quick wins. </a:t>
            </a:r>
          </a:p>
          <a:p>
            <a:endParaRPr lang="en-GB" sz="4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65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C82B-3C4C-118B-3F60-137C3865D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AD27184-CCDD-E0E3-B610-5825A76D46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400" y="922992"/>
            <a:ext cx="11361600" cy="1810800"/>
          </a:xfrm>
        </p:spPr>
        <p:txBody>
          <a:bodyPr/>
          <a:lstStyle/>
          <a:p>
            <a:r>
              <a:rPr lang="en-GB" dirty="0"/>
              <a:t>Initial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actions implemented from workshop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38A2BE56-16BD-544C-9BAA-626F76B841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400" y="2536074"/>
            <a:ext cx="20945079" cy="80216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5223-10D7-4F55-6F46-1B258E9FB724}"/>
              </a:ext>
            </a:extLst>
          </p:cNvPr>
          <p:cNvSpPr txBox="1"/>
          <p:nvPr/>
        </p:nvSpPr>
        <p:spPr>
          <a:xfrm>
            <a:off x="830400" y="3158289"/>
            <a:ext cx="19725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Research report = showcasing what has been done so far and results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GB" sz="4000" dirty="0">
                <a:latin typeface="Derailed" panose="020B0503030101060003" pitchFamily="34" charset="0"/>
              </a:rPr>
              <a:t>Going forward, these will be completed every 6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>
              <a:latin typeface="Derailed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>
                <a:latin typeface="Derailed" panose="020B0503030101060003" pitchFamily="34" charset="0"/>
              </a:rPr>
              <a:t>Topical content planning, including seasonal and thematic content</a:t>
            </a:r>
          </a:p>
        </p:txBody>
      </p:sp>
    </p:spTree>
    <p:extLst>
      <p:ext uri="{BB962C8B-B14F-4D97-AF65-F5344CB8AC3E}">
        <p14:creationId xmlns:p14="http://schemas.microsoft.com/office/powerpoint/2010/main" val="246193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0FD32-F9A6-E1B7-38F4-A9029329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3">
            <a:extLst>
              <a:ext uri="{FF2B5EF4-FFF2-40B4-BE49-F238E27FC236}">
                <a16:creationId xmlns:a16="http://schemas.microsoft.com/office/drawing/2014/main" id="{A358E0CE-F838-5B2F-7506-617AD3F0E925}"/>
              </a:ext>
            </a:extLst>
          </p:cNvPr>
          <p:cNvSpPr txBox="1"/>
          <p:nvPr/>
        </p:nvSpPr>
        <p:spPr>
          <a:xfrm>
            <a:off x="705490" y="2507489"/>
            <a:ext cx="3048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rgbClr val="DA1A35"/>
                </a:solidFill>
                <a:latin typeface="Derailed SemiBold" panose="020B0703030101060003" pitchFamily="34" charset="0"/>
              </a:rPr>
              <a:t>21 </a:t>
            </a:r>
            <a:r>
              <a:rPr lang="en-GB" sz="4000" dirty="0">
                <a:solidFill>
                  <a:srgbClr val="051435"/>
                </a:solidFill>
                <a:latin typeface="Derailed SemiBold" panose="020B0703030101060003" pitchFamily="34" charset="0"/>
              </a:rPr>
              <a:t>stories</a:t>
            </a:r>
          </a:p>
        </p:txBody>
      </p:sp>
      <p:pic>
        <p:nvPicPr>
          <p:cNvPr id="1040" name="Picture 16" descr="A person in a graduation cap and gown&#10;&#10;AI-generated content may be incorrect.">
            <a:extLst>
              <a:ext uri="{FF2B5EF4-FFF2-40B4-BE49-F238E27FC236}">
                <a16:creationId xmlns:a16="http://schemas.microsoft.com/office/drawing/2014/main" id="{D097CBA9-9729-0113-199A-AD538EFC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35" y="6560663"/>
            <a:ext cx="3619368" cy="27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9BAAE338-DF63-62C2-3D7B-31B6B013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6" y="3238676"/>
            <a:ext cx="3561885" cy="28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 screenshot of a website&#10;&#10;AI-generated content may be incorrect.">
            <a:extLst>
              <a:ext uri="{FF2B5EF4-FFF2-40B4-BE49-F238E27FC236}">
                <a16:creationId xmlns:a16="http://schemas.microsoft.com/office/drawing/2014/main" id="{B01A5F94-7C83-04B5-9ED7-A82DB444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5" y="6339647"/>
            <a:ext cx="3796695" cy="26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 screenshot of a website&#10;&#10;AI-generated content may be incorrect.">
            <a:extLst>
              <a:ext uri="{FF2B5EF4-FFF2-40B4-BE49-F238E27FC236}">
                <a16:creationId xmlns:a16="http://schemas.microsoft.com/office/drawing/2014/main" id="{95B6F367-FF5C-775F-A902-96DC86479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0" y="3311331"/>
            <a:ext cx="3372426" cy="23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3E1EC4B6-C211-0D09-279F-58AE1AB98ED6}"/>
              </a:ext>
            </a:extLst>
          </p:cNvPr>
          <p:cNvSpPr txBox="1"/>
          <p:nvPr/>
        </p:nvSpPr>
        <p:spPr>
          <a:xfrm>
            <a:off x="14792789" y="2078703"/>
            <a:ext cx="8043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rgbClr val="DA1A35"/>
                </a:solidFill>
                <a:latin typeface="Derailed SemiBold" panose="020B0703030101060003" pitchFamily="34" charset="0"/>
              </a:rPr>
              <a:t>2 </a:t>
            </a:r>
            <a:r>
              <a:rPr lang="en-GB" sz="4000" dirty="0">
                <a:solidFill>
                  <a:srgbClr val="051435"/>
                </a:solidFill>
                <a:latin typeface="Derailed SemiBold" panose="020B0703030101060003" pitchFamily="34" charset="0"/>
              </a:rPr>
              <a:t>From blogs (included in the Universities paid research campaign) 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0E5D1810-8618-38AD-3157-615522C6DB52}"/>
              </a:ext>
            </a:extLst>
          </p:cNvPr>
          <p:cNvSpPr txBox="1"/>
          <p:nvPr/>
        </p:nvSpPr>
        <p:spPr>
          <a:xfrm>
            <a:off x="11315428" y="6446923"/>
            <a:ext cx="222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rgbClr val="DA1A35"/>
                </a:solidFill>
                <a:latin typeface="Derailed SemiBold" panose="020B0703030101060003" pitchFamily="34" charset="0"/>
              </a:rPr>
              <a:t>5 </a:t>
            </a:r>
            <a:r>
              <a:rPr lang="en-GB" sz="4000" dirty="0">
                <a:solidFill>
                  <a:srgbClr val="051435"/>
                </a:solidFill>
                <a:latin typeface="Derailed SemiBold" panose="020B0703030101060003" pitchFamily="34" charset="0"/>
              </a:rPr>
              <a:t>videos</a:t>
            </a:r>
            <a:endParaRPr lang="en-GB" sz="4000" dirty="0">
              <a:solidFill>
                <a:srgbClr val="051435"/>
              </a:solidFill>
            </a:endParaRPr>
          </a:p>
        </p:txBody>
      </p:sp>
      <p:pic>
        <p:nvPicPr>
          <p:cNvPr id="1054" name="Picture 30" descr="A person in a suit and head scarf&#10;&#10;AI-generated content may be incorrect.">
            <a:extLst>
              <a:ext uri="{FF2B5EF4-FFF2-40B4-BE49-F238E27FC236}">
                <a16:creationId xmlns:a16="http://schemas.microsoft.com/office/drawing/2014/main" id="{C212DA93-EDEF-A082-40B0-42BFC9CC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410" y="7611807"/>
            <a:ext cx="4204035" cy="24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 person in a suit&#10;&#10;AI-generated content may be incorrect.">
            <a:extLst>
              <a:ext uri="{FF2B5EF4-FFF2-40B4-BE49-F238E27FC236}">
                <a16:creationId xmlns:a16="http://schemas.microsoft.com/office/drawing/2014/main" id="{CD659653-A0A7-6417-1087-97BF35CA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127" y="8886744"/>
            <a:ext cx="4381449" cy="24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1C74C906-F972-75FD-BFA0-041073EBFD71}"/>
              </a:ext>
            </a:extLst>
          </p:cNvPr>
          <p:cNvSpPr txBox="1"/>
          <p:nvPr/>
        </p:nvSpPr>
        <p:spPr>
          <a:xfrm>
            <a:off x="18814293" y="7951262"/>
            <a:ext cx="39490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rgbClr val="DA1A35"/>
                </a:solidFill>
                <a:latin typeface="Derailed SemiBold" panose="020B0703030101060003" pitchFamily="34" charset="0"/>
              </a:rPr>
              <a:t>30 </a:t>
            </a:r>
            <a:r>
              <a:rPr lang="en-GB" sz="4000" dirty="0">
                <a:solidFill>
                  <a:srgbClr val="051435"/>
                </a:solidFill>
                <a:latin typeface="Derailed SemiBold" panose="020B0703030101060003" pitchFamily="34" charset="0"/>
              </a:rPr>
              <a:t>social posts</a:t>
            </a:r>
          </a:p>
          <a:p>
            <a:endParaRPr lang="en-GB" dirty="0"/>
          </a:p>
        </p:txBody>
      </p:sp>
      <p:pic>
        <p:nvPicPr>
          <p:cNvPr id="1058" name="Picture 34" descr="A screenshot of a video chat&#10;&#10;AI-generated content may be incorrect.">
            <a:extLst>
              <a:ext uri="{FF2B5EF4-FFF2-40B4-BE49-F238E27FC236}">
                <a16:creationId xmlns:a16="http://schemas.microsoft.com/office/drawing/2014/main" id="{20DEE515-0116-B09B-EF20-BA7B3719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487" y="8665398"/>
            <a:ext cx="6458451" cy="26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7B184-CAC0-CB19-E60E-D89F08D06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399" y="922992"/>
            <a:ext cx="12213247" cy="1810800"/>
          </a:xfrm>
        </p:spPr>
        <p:txBody>
          <a:bodyPr/>
          <a:lstStyle/>
          <a:p>
            <a:r>
              <a:rPr lang="en-GB" dirty="0"/>
              <a:t>Examples of content (reporting period September 2024–July 2025)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C7D63-D094-A377-B51D-2384E8CB71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63696" y="3976580"/>
            <a:ext cx="3217583" cy="3581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F6D7D9-55E5-D2D3-9849-D593F24EEC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40623" y="3994203"/>
            <a:ext cx="3048946" cy="36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4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7BB1B76-5615-CE91-5239-A194B49CF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263" y="922338"/>
            <a:ext cx="11361737" cy="1811337"/>
          </a:xfrm>
        </p:spPr>
        <p:txBody>
          <a:bodyPr/>
          <a:lstStyle/>
          <a:p>
            <a:r>
              <a:rPr lang="en-GB" dirty="0"/>
              <a:t>Key report findings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568AEAE-6FA9-4F86-4D04-F971F13893B2}"/>
              </a:ext>
            </a:extLst>
          </p:cNvPr>
          <p:cNvSpPr txBox="1"/>
          <p:nvPr/>
        </p:nvSpPr>
        <p:spPr>
          <a:xfrm>
            <a:off x="830263" y="2243455"/>
            <a:ext cx="105489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000" dirty="0">
              <a:solidFill>
                <a:srgbClr val="051435"/>
              </a:solidFill>
              <a:latin typeface="Derailed" panose="020B05030301010600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24,128 impressions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2,300 engagements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1,033 post link clicks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57.32% engagement 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Average session 3 minutes, 11 seconds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51435"/>
              </a:solidFill>
              <a:latin typeface="Derailed" panose="020B05030301010600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51435"/>
              </a:solidFill>
              <a:latin typeface="Derailed" panose="020B0503030101060003" pitchFamily="34" charset="0"/>
            </a:endParaRPr>
          </a:p>
        </p:txBody>
      </p:sp>
      <p:pic>
        <p:nvPicPr>
          <p:cNvPr id="2" name="Picture 1" descr="A blue screen with yellow text&#10;&#10;AI-generated content may be incorrect.">
            <a:extLst>
              <a:ext uri="{FF2B5EF4-FFF2-40B4-BE49-F238E27FC236}">
                <a16:creationId xmlns:a16="http://schemas.microsoft.com/office/drawing/2014/main" id="{E9782D7E-E236-9479-E665-4266E4F8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038" y="6746240"/>
            <a:ext cx="14705699" cy="47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5EED1-B4B9-9FCE-B8CA-B49AEFE88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AA350-04C2-DA23-6B31-8293F7DB2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399" y="922992"/>
            <a:ext cx="12293929" cy="1810800"/>
          </a:xfrm>
        </p:spPr>
        <p:txBody>
          <a:bodyPr/>
          <a:lstStyle/>
          <a:p>
            <a:r>
              <a:rPr lang="en-GB" dirty="0"/>
              <a:t>Resources and ways to contact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us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4831706A-4AB6-5D75-ED96-C8943BDDF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400" y="2514809"/>
            <a:ext cx="21583033" cy="80216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393C6-B06E-C5CC-A1F0-1F0871F0C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98" y="2045919"/>
            <a:ext cx="13719317" cy="9624161"/>
          </a:xfrm>
          <a:prstGeom prst="rect">
            <a:avLst/>
          </a:prstGeom>
        </p:spPr>
      </p:pic>
      <p:sp>
        <p:nvSpPr>
          <p:cNvPr id="4" name="TextBox 24">
            <a:extLst>
              <a:ext uri="{FF2B5EF4-FFF2-40B4-BE49-F238E27FC236}">
                <a16:creationId xmlns:a16="http://schemas.microsoft.com/office/drawing/2014/main" id="{C165F1B4-8311-08FE-8148-191C6FAB8267}"/>
              </a:ext>
            </a:extLst>
          </p:cNvPr>
          <p:cNvSpPr txBox="1"/>
          <p:nvPr/>
        </p:nvSpPr>
        <p:spPr>
          <a:xfrm>
            <a:off x="14549716" y="6196280"/>
            <a:ext cx="9186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</a:rPr>
              <a:t>Visual will be distributed / hosted on SharePoint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  <a:hlinkClick r:id="rId4"/>
              </a:rPr>
              <a:t>nubsmarketing@newcastle.ac.uk</a:t>
            </a:r>
            <a:endParaRPr lang="en-GB" sz="4000" dirty="0">
              <a:solidFill>
                <a:srgbClr val="051435"/>
              </a:solidFill>
              <a:latin typeface="Derailed" panose="020B05030301010600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51435"/>
                </a:solidFill>
                <a:latin typeface="Derailed" panose="020B0503030101060003" pitchFamily="34" charset="0"/>
                <a:hlinkClick r:id="rId5"/>
              </a:rPr>
              <a:t>NUBS.Stories@newcastle.ac.uk</a:t>
            </a:r>
            <a:endParaRPr lang="en-GB" sz="4000" dirty="0">
              <a:solidFill>
                <a:srgbClr val="051435"/>
              </a:solidFill>
              <a:latin typeface="Derailed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3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FFD81-8A03-BAD7-45E0-EE132298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8CE33-9B1B-03C1-87B3-EB138FBD5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400" y="922992"/>
            <a:ext cx="12778024" cy="1810800"/>
          </a:xfrm>
        </p:spPr>
        <p:txBody>
          <a:bodyPr/>
          <a:lstStyle/>
          <a:p>
            <a:r>
              <a:rPr lang="en-GB" dirty="0"/>
              <a:t>How we can promote our research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E8C1806E-8951-60E7-DB94-134AC0F3C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400" y="2514809"/>
            <a:ext cx="21583033" cy="80216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5E0D7-1177-6605-A909-B55F29BA3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864" y="1952648"/>
            <a:ext cx="7848608" cy="5632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80EAEC-CC6A-45CD-5454-5F8447301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64" y="7585580"/>
            <a:ext cx="7848608" cy="18020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206DA-6934-DC40-9ADA-06D8C76E9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864" y="9378950"/>
            <a:ext cx="8160084" cy="1822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F451A-0587-6C88-5F60-3888B637E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6296" y="1985872"/>
            <a:ext cx="7848608" cy="1576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23F8E0-A645-062F-7653-077285797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6296" y="3549288"/>
            <a:ext cx="7848608" cy="4937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70B1D-3D28-1652-AF7B-DD1C710B6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76296" y="8502138"/>
            <a:ext cx="7898836" cy="30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9205B-8EDF-DB83-EC8A-FAA835715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FBF42-02C0-210A-0340-78525EEFD843}"/>
              </a:ext>
            </a:extLst>
          </p:cNvPr>
          <p:cNvSpPr/>
          <p:nvPr/>
        </p:nvSpPr>
        <p:spPr>
          <a:xfrm>
            <a:off x="14046051" y="1918010"/>
            <a:ext cx="9507549" cy="9924585"/>
          </a:xfrm>
          <a:prstGeom prst="rect">
            <a:avLst/>
          </a:prstGeom>
          <a:solidFill>
            <a:srgbClr val="0073BC"/>
          </a:solidFill>
          <a:ln>
            <a:solidFill>
              <a:srgbClr val="0073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18CEEE1-948A-E9BA-6D05-C55A8176A631}"/>
              </a:ext>
            </a:extLst>
          </p:cNvPr>
          <p:cNvSpPr txBox="1"/>
          <p:nvPr/>
        </p:nvSpPr>
        <p:spPr>
          <a:xfrm>
            <a:off x="14385415" y="2195185"/>
            <a:ext cx="882881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chemeClr val="bg1"/>
                </a:solidFill>
                <a:latin typeface="Derailed SemiBold" panose="020B0703030101060003" pitchFamily="34" charset="0"/>
              </a:rPr>
              <a:t>NUBS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 University Business School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NUBS X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 @NCLBusiness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TBC, currently being set up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X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@HaSSFacultyNCL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HaSS BlueSky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@hassfacultyncl.bsky.social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LinkedIn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 University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X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@uniofNewcastle</a:t>
            </a:r>
          </a:p>
          <a:p>
            <a:r>
              <a:rPr lang="en-GB" sz="4000" dirty="0">
                <a:solidFill>
                  <a:schemeClr val="bg1"/>
                </a:solidFill>
                <a:latin typeface="Derailed SemiBold" panose="020B0703030101060003" pitchFamily="34" charset="0"/>
              </a:rPr>
              <a:t>NCL BlueSky </a:t>
            </a:r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@newcastleuni.bsky.social</a:t>
            </a:r>
          </a:p>
          <a:p>
            <a:endParaRPr lang="en-GB" sz="4000" dirty="0">
              <a:solidFill>
                <a:schemeClr val="bg1"/>
              </a:solidFill>
              <a:latin typeface="Derailed" panose="020B0503030101060003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Derailed" panose="020B0503030101060003" pitchFamily="34" charset="0"/>
              </a:rPr>
              <a:t>#NCLBusiness #WeAreNCL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443972-0977-4607-90FC-7C97F6B68F2A}"/>
              </a:ext>
            </a:extLst>
          </p:cNvPr>
          <p:cNvSpPr>
            <a:spLocks noGrp="1"/>
          </p:cNvSpPr>
          <p:nvPr/>
        </p:nvSpPr>
        <p:spPr>
          <a:xfrm>
            <a:off x="522994" y="2733791"/>
            <a:ext cx="12832325" cy="3399379"/>
          </a:xfrm>
          <a:prstGeom prst="rect">
            <a:avLst/>
          </a:prstGeom>
        </p:spPr>
        <p:txBody>
          <a:bodyPr vert="horz" lIns="50400" tIns="50400" rIns="50400" bIns="50400" rtlCol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Tag the School and University accounts, use hashtags.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SGHs and R&amp;ILs to encourage tagging and hashtags within their own groups.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2910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59936-3A1C-2BAD-2E4C-42D1B150A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Upcoming priorities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62E87C-58AB-D748-4124-A5E475D64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262" y="2991600"/>
            <a:ext cx="11361600" cy="865176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Subject Group Heads to add us to their group newsletter mailing lists.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NUBS marketing to regularly re-share academic posts.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We are working on mixing up the visuals and playing with messaging (polls, carousels of facts etc) for research socials.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Explore AI tools for podcasts (turning content of papers into something we can communicate).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Explore creating a mailing list with local policy makers and businesses – already do with BP newsletter. Will explore further in the new year.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Discuss with Business Partnerships team how we can link up thematic content with individual businesses we work with. Conversations have already started (research round table).</a:t>
            </a:r>
          </a:p>
          <a:p>
            <a:endParaRPr lang="en-GB" sz="40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7E71FD0-9E83-1D7B-FAFA-E19B5B365A5B}"/>
              </a:ext>
            </a:extLst>
          </p:cNvPr>
          <p:cNvSpPr txBox="1">
            <a:spLocks/>
          </p:cNvSpPr>
          <p:nvPr/>
        </p:nvSpPr>
        <p:spPr>
          <a:xfrm>
            <a:off x="12374742" y="2733792"/>
            <a:ext cx="11361600" cy="9051808"/>
          </a:xfrm>
          <a:prstGeom prst="rect">
            <a:avLst/>
          </a:prstGeom>
        </p:spPr>
        <p:txBody>
          <a:bodyPr vert="horz" lIns="50400" tIns="50400" rIns="50400" bIns="50400" rtlCol="0">
            <a:noAutofit/>
          </a:bodyPr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1435"/>
                </a:solidFill>
                <a:latin typeface="Derailed" panose="020B0503030101060003" pitchFamily="34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700" b="1" dirty="0"/>
              <a:t>Priorities to discuss in R&amp;IL meeting this afternoon…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700" dirty="0"/>
              <a:t>Process of collecting research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700" dirty="0"/>
              <a:t>Research evangelists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700" dirty="0"/>
              <a:t>Making messages more topical, relevant and quicker to get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700" dirty="0"/>
              <a:t>Publications we want to appear in </a:t>
            </a:r>
          </a:p>
        </p:txBody>
      </p:sp>
    </p:spTree>
    <p:extLst>
      <p:ext uri="{BB962C8B-B14F-4D97-AF65-F5344CB8AC3E}">
        <p14:creationId xmlns:p14="http://schemas.microsoft.com/office/powerpoint/2010/main" val="342219189"/>
      </p:ext>
    </p:extLst>
  </p:cSld>
  <p:clrMapOvr>
    <a:masterClrMapping/>
  </p:clrMapOvr>
</p:sld>
</file>

<file path=ppt/theme/theme1.xml><?xml version="1.0" encoding="utf-8"?>
<a:theme xmlns:a="http://schemas.openxmlformats.org/drawingml/2006/main" name="INSTRUCTION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ECTION HEADER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709D5B338354094F86F4CCA3F91BD" ma:contentTypeVersion="21" ma:contentTypeDescription="Create a new document." ma:contentTypeScope="" ma:versionID="ea2bb7bc00c323cc31af37e096b44aff">
  <xsd:schema xmlns:xsd="http://www.w3.org/2001/XMLSchema" xmlns:xs="http://www.w3.org/2001/XMLSchema" xmlns:p="http://schemas.microsoft.com/office/2006/metadata/properties" xmlns:ns1="http://schemas.microsoft.com/sharepoint/v3" xmlns:ns2="b839386e-b7d7-4cb6-bf9c-419cde42c50a" xmlns:ns3="28fe22fd-5c07-43d8-805f-604c8630e16a" targetNamespace="http://schemas.microsoft.com/office/2006/metadata/properties" ma:root="true" ma:fieldsID="e3bf908ce5513ab0d23879fb82102679" ns1:_="" ns2:_="" ns3:_="">
    <xsd:import namespace="http://schemas.microsoft.com/sharepoint/v3"/>
    <xsd:import namespace="b839386e-b7d7-4cb6-bf9c-419cde42c50a"/>
    <xsd:import namespace="28fe22fd-5c07-43d8-805f-604c8630e1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motedContent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9386e-b7d7-4cb6-bf9c-419cde42c50a" elementFormDefault="qualified">
    <xsd:import namespace="http://schemas.microsoft.com/office/2006/documentManagement/types"/>
    <xsd:import namespace="http://schemas.microsoft.com/office/infopath/2007/PartnerControls"/>
    <xsd:element name="PromotedContent" ma:index="10" nillable="true" ma:displayName="Promoted Content" ma:default="No" ma:format="Dropdown" ma:internalName="PromotedContent">
      <xsd:simpleType>
        <xsd:restriction base="dms:Choice">
          <xsd:enumeration value="No"/>
          <xsd:enumeration value="Yes"/>
        </xsd:restriction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fd10aac-35f8-4c4a-9afa-c8b199466a05}" ma:internalName="TaxCatchAll" ma:showField="CatchAllData" ma:web="b839386e-b7d7-4cb6-bf9c-419cde42c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e22fd-5c07-43d8-805f-604c8630e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motedContent xmlns="b839386e-b7d7-4cb6-bf9c-419cde42c50a">No</PromotedContent>
    <lcf76f155ced4ddcb4097134ff3c332f xmlns="28fe22fd-5c07-43d8-805f-604c8630e16a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TaxCatchAll xmlns="b839386e-b7d7-4cb6-bf9c-419cde42c5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006798-B7B8-459F-A138-3DCB2495E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39386e-b7d7-4cb6-bf9c-419cde42c50a"/>
    <ds:schemaRef ds:uri="28fe22fd-5c07-43d8-805f-604c8630e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20FDA0-7B85-4287-9D62-2226088D0C05}">
  <ds:schemaRefs>
    <ds:schemaRef ds:uri="http://schemas.microsoft.com/office/2006/metadata/properties"/>
    <ds:schemaRef ds:uri="http://schemas.microsoft.com/office/infopath/2007/PartnerControls"/>
    <ds:schemaRef ds:uri="b839386e-b7d7-4cb6-bf9c-419cde42c50a"/>
    <ds:schemaRef ds:uri="28fe22fd-5c07-43d8-805f-604c8630e16a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1952AE4-DF69-43A9-B3DE-04C9D16305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4613</TotalTime>
  <Words>598</Words>
  <Application>Microsoft Office PowerPoint</Application>
  <PresentationFormat>Custom</PresentationFormat>
  <Paragraphs>90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Arial</vt:lpstr>
      <vt:lpstr>Courier New</vt:lpstr>
      <vt:lpstr>Derailed</vt:lpstr>
      <vt:lpstr>Derailed Light</vt:lpstr>
      <vt:lpstr>Derailed SemiBold</vt:lpstr>
      <vt:lpstr>Graphik Light</vt:lpstr>
      <vt:lpstr>Times New Roman</vt:lpstr>
      <vt:lpstr>INSTRUCTIONS</vt:lpstr>
      <vt:lpstr>TITLE SLIDES</vt:lpstr>
      <vt:lpstr>SECTION HEADER SLIDE</vt:lpstr>
      <vt:lpstr>CONTENT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McLoram</dc:creator>
  <cp:lastModifiedBy>Gabrielle Foggon</cp:lastModifiedBy>
  <cp:revision>68</cp:revision>
  <dcterms:created xsi:type="dcterms:W3CDTF">2024-05-02T19:59:53Z</dcterms:created>
  <dcterms:modified xsi:type="dcterms:W3CDTF">2025-12-10T11:47:13Z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0x0101006CE709D5B338354094F86F4CCA3F91BD</vt:lpwstr>
  </property>
</Properties>
</file>